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6" r:id="rId3"/>
    <p:sldId id="321" r:id="rId4"/>
    <p:sldId id="270" r:id="rId5"/>
    <p:sldId id="258" r:id="rId6"/>
    <p:sldId id="327" r:id="rId7"/>
    <p:sldId id="303" r:id="rId8"/>
    <p:sldId id="322" r:id="rId9"/>
    <p:sldId id="278" r:id="rId10"/>
    <p:sldId id="273" r:id="rId11"/>
    <p:sldId id="271" r:id="rId12"/>
    <p:sldId id="272" r:id="rId13"/>
    <p:sldId id="263" r:id="rId14"/>
    <p:sldId id="274" r:id="rId15"/>
    <p:sldId id="275" r:id="rId16"/>
    <p:sldId id="276" r:id="rId17"/>
    <p:sldId id="314" r:id="rId18"/>
    <p:sldId id="264" r:id="rId19"/>
    <p:sldId id="279" r:id="rId20"/>
    <p:sldId id="265" r:id="rId21"/>
    <p:sldId id="282" r:id="rId22"/>
    <p:sldId id="326" r:id="rId23"/>
    <p:sldId id="281" r:id="rId24"/>
    <p:sldId id="283" r:id="rId25"/>
    <p:sldId id="284" r:id="rId26"/>
    <p:sldId id="286" r:id="rId27"/>
    <p:sldId id="292" r:id="rId28"/>
    <p:sldId id="296" r:id="rId29"/>
    <p:sldId id="285" r:id="rId30"/>
    <p:sldId id="294" r:id="rId31"/>
    <p:sldId id="298" r:id="rId32"/>
    <p:sldId id="300" r:id="rId33"/>
    <p:sldId id="301" r:id="rId34"/>
    <p:sldId id="299" r:id="rId35"/>
    <p:sldId id="328" r:id="rId36"/>
    <p:sldId id="302" r:id="rId37"/>
    <p:sldId id="320" r:id="rId38"/>
    <p:sldId id="304" r:id="rId39"/>
    <p:sldId id="323" r:id="rId40"/>
    <p:sldId id="315" r:id="rId41"/>
    <p:sldId id="309" r:id="rId42"/>
    <p:sldId id="310" r:id="rId43"/>
    <p:sldId id="297" r:id="rId44"/>
    <p:sldId id="287" r:id="rId45"/>
    <p:sldId id="306" r:id="rId46"/>
    <p:sldId id="325" r:id="rId47"/>
    <p:sldId id="305" r:id="rId48"/>
    <p:sldId id="307" r:id="rId49"/>
    <p:sldId id="318" r:id="rId50"/>
    <p:sldId id="313" r:id="rId51"/>
    <p:sldId id="280" r:id="rId5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9D18E"/>
    <a:srgbClr val="0BB0AC"/>
    <a:srgbClr val="33CCFF"/>
    <a:srgbClr val="00CC00"/>
    <a:srgbClr val="F4B183"/>
    <a:srgbClr val="800000"/>
    <a:srgbClr val="C55A11"/>
    <a:srgbClr val="7F6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9910-0178-4C6E-874B-09B7C9D832C9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27004-D9F4-47C0-95EC-D5D0C14893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36B34-0FC7-464C-AC84-D582B95222F4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35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21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702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5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23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81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8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6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1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3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7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28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F96E-F8BF-4FF2-AB0D-5D4179607BFE}" type="datetimeFigureOut">
              <a:rPr lang="nb-NO" smtClean="0"/>
              <a:t>17.04.2020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BF02-85E3-4BAB-80DA-78BFA219B8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1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GOcOUBi6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iles.sharenator.com/the-silent-war-that-your-immune-system-always-battling-640-s594x600-429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1111" y="812800"/>
            <a:ext cx="9144000" cy="947385"/>
          </a:xfrm>
        </p:spPr>
        <p:txBody>
          <a:bodyPr>
            <a:noAutofit/>
          </a:bodyPr>
          <a:lstStyle/>
          <a:p>
            <a:r>
              <a:rPr lang="nb-NO" sz="6600" b="1" dirty="0" smtClean="0">
                <a:solidFill>
                  <a:srgbClr val="C04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IMMUNSYSTEMET</a:t>
            </a:r>
            <a:endParaRPr lang="nb-NO" sz="6600" b="1" dirty="0">
              <a:solidFill>
                <a:srgbClr val="C04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6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EGENTLIG DET INDRE OG YTRE I KROPPEN VÅR?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Ytre: </a:t>
            </a:r>
            <a:r>
              <a:rPr lang="nb-NO" dirty="0" smtClean="0"/>
              <a:t>Hudoverflate, ytre og indre luftveier, fordøyelseskanalen, kjønnsveien, urinveien.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Indre: </a:t>
            </a:r>
            <a:r>
              <a:rPr lang="nb-NO" dirty="0" smtClean="0"/>
              <a:t>Resten (vev, blod, lymfe </a:t>
            </a:r>
            <a:r>
              <a:rPr lang="nb-NO" dirty="0" err="1" smtClean="0"/>
              <a:t>osv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10242" name="Picture 2" descr="Here's Why David Lynch Wants Filmmakers to Focus on Donu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12427" r="29131" b="10224"/>
          <a:stretch/>
        </p:blipFill>
        <p:spPr bwMode="auto">
          <a:xfrm>
            <a:off x="6164896" y="2516736"/>
            <a:ext cx="5420646" cy="41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29" y="-1"/>
            <a:ext cx="2283483" cy="64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USPESIFIKKE FORSVARET:</a:t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YTRE FORSVARET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 smtClean="0"/>
              <a:t>Uspesifikt</a:t>
            </a:r>
            <a:r>
              <a:rPr lang="nb-NO" b="1" dirty="0" smtClean="0"/>
              <a:t> forsvar: </a:t>
            </a:r>
            <a:r>
              <a:rPr lang="nb-NO" dirty="0" smtClean="0"/>
              <a:t>Et medfødt forsvar hvor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</a:t>
            </a:r>
            <a:r>
              <a:rPr lang="nb-NO" dirty="0" smtClean="0"/>
              <a:t>angripes </a:t>
            </a:r>
            <a:r>
              <a:rPr lang="nb-NO" dirty="0" err="1" smtClean="0"/>
              <a:t>uspesifikt</a:t>
            </a:r>
            <a:r>
              <a:rPr lang="nb-NO" dirty="0" smtClean="0"/>
              <a:t> (tja…)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Det ytre forsvaret:</a:t>
            </a:r>
          </a:p>
          <a:p>
            <a:pPr marL="0" indent="0">
              <a:buNone/>
            </a:pPr>
            <a:r>
              <a:rPr lang="nb-NO" b="1" dirty="0" smtClean="0"/>
              <a:t>Hud: </a:t>
            </a:r>
            <a:r>
              <a:rPr lang="nb-NO" dirty="0" smtClean="0"/>
              <a:t>Mekanisk barriere + «vennlige» bakterier som utkonkurrerer </a:t>
            </a:r>
            <a:r>
              <a:rPr lang="nb-NO" dirty="0" smtClean="0">
                <a:solidFill>
                  <a:srgbClr val="7030A0"/>
                </a:solidFill>
              </a:rPr>
              <a:t>fremmede bakterier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b="1" dirty="0" smtClean="0"/>
              <a:t>Svette og talg: </a:t>
            </a:r>
            <a:r>
              <a:rPr lang="nb-NO" dirty="0" smtClean="0"/>
              <a:t>Har lav pH </a:t>
            </a:r>
            <a:r>
              <a:rPr lang="nb-NO" dirty="0" smtClean="0">
                <a:sym typeface="Wingdings" panose="05000000000000000000" pitchFamily="2" charset="2"/>
              </a:rPr>
              <a:t> reduserer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bakterievekst</a:t>
            </a:r>
            <a:r>
              <a:rPr lang="nb-NO" dirty="0" smtClean="0">
                <a:sym typeface="Wingdings" panose="05000000000000000000" pitchFamily="2" charset="2"/>
              </a:rPr>
              <a:t> og i</a:t>
            </a:r>
            <a:r>
              <a:rPr lang="nb-NO" dirty="0" smtClean="0"/>
              <a:t>nneholder enzymer som bryter ned </a:t>
            </a:r>
            <a:r>
              <a:rPr lang="nb-NO" dirty="0" smtClean="0">
                <a:solidFill>
                  <a:srgbClr val="7030A0"/>
                </a:solidFill>
              </a:rPr>
              <a:t>bakteriers</a:t>
            </a:r>
            <a:r>
              <a:rPr lang="nb-NO" dirty="0" smtClean="0"/>
              <a:t> cellemembran</a:t>
            </a:r>
          </a:p>
          <a:p>
            <a:pPr marL="0" indent="0">
              <a:buNone/>
            </a:pPr>
            <a:r>
              <a:rPr lang="nb-NO" b="1" dirty="0" smtClean="0"/>
              <a:t>Slimhinner: </a:t>
            </a:r>
            <a:r>
              <a:rPr lang="nb-NO" dirty="0" smtClean="0"/>
              <a:t>Dekker alle kroppsåpninger med slim som fanger opp </a:t>
            </a:r>
            <a:r>
              <a:rPr lang="nb-NO" dirty="0" err="1" smtClean="0"/>
              <a:t>patogener</a:t>
            </a:r>
            <a:r>
              <a:rPr lang="nb-NO" dirty="0" smtClean="0"/>
              <a:t>. Finnes i luftveiene, fordøyelseskanalen, kjønnsveien og urinveien.</a:t>
            </a:r>
          </a:p>
          <a:p>
            <a:pPr marL="0" indent="0">
              <a:buNone/>
            </a:pPr>
            <a:r>
              <a:rPr lang="nb-NO" b="1" dirty="0" smtClean="0"/>
              <a:t>Surt miljø: </a:t>
            </a:r>
            <a:r>
              <a:rPr lang="nb-NO" dirty="0" smtClean="0"/>
              <a:t>Magesyre dreper/ødelegger </a:t>
            </a:r>
            <a:r>
              <a:rPr lang="nb-NO" dirty="0" err="1" smtClean="0"/>
              <a:t>patogener</a:t>
            </a:r>
            <a:r>
              <a:rPr lang="nb-NO" dirty="0" smtClean="0"/>
              <a:t> i magesekken, surt miljø </a:t>
            </a:r>
            <a:r>
              <a:rPr lang="nb-NO" dirty="0" smtClean="0"/>
              <a:t>i urinveiene og underlivet som </a:t>
            </a:r>
            <a:r>
              <a:rPr lang="nb-NO" dirty="0" smtClean="0"/>
              <a:t>hindrer </a:t>
            </a:r>
            <a:r>
              <a:rPr lang="nb-NO" dirty="0" smtClean="0"/>
              <a:t>særlig </a:t>
            </a:r>
            <a:r>
              <a:rPr lang="nb-NO" dirty="0" smtClean="0">
                <a:solidFill>
                  <a:srgbClr val="7030A0"/>
                </a:solidFill>
              </a:rPr>
              <a:t>bakterievekst</a:t>
            </a:r>
            <a:r>
              <a:rPr lang="nb-NO" dirty="0" smtClean="0"/>
              <a:t>.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7629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93" y="-1"/>
            <a:ext cx="12219993" cy="681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73097" y="769435"/>
            <a:ext cx="10291236" cy="5930466"/>
            <a:chOff x="973097" y="769435"/>
            <a:chExt cx="10291236" cy="5930466"/>
          </a:xfrm>
        </p:grpSpPr>
        <p:pic>
          <p:nvPicPr>
            <p:cNvPr id="1034" name="Picture 10" descr="Bilderesultat for slime 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3786">
              <a:off x="973097" y="3737525"/>
              <a:ext cx="2137167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Bilderesultat for slime 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907" y="2953223"/>
              <a:ext cx="2480201" cy="3746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Bilderesultat for slime 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48801">
              <a:off x="9220039" y="3850262"/>
              <a:ext cx="2044294" cy="263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Bilderesultat for slime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546" y="769435"/>
              <a:ext cx="762438" cy="98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Bilderesultat for slime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5707" y="985792"/>
              <a:ext cx="340283" cy="98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Bilderesultat for slime 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447" y="985792"/>
              <a:ext cx="340283" cy="981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476959" y="-47969"/>
            <a:ext cx="7197624" cy="3454860"/>
            <a:chOff x="2476959" y="-47969"/>
            <a:chExt cx="7197624" cy="3454860"/>
          </a:xfrm>
        </p:grpSpPr>
        <p:pic>
          <p:nvPicPr>
            <p:cNvPr id="1038" name="Picture 14" descr="Bilderesultat for sword soldier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959" y="2010185"/>
              <a:ext cx="778238" cy="129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Bilderesultat for sword soldier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6345" y="2111093"/>
              <a:ext cx="778238" cy="1295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Bilderesultat for sword soldier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35" y="-47969"/>
              <a:ext cx="519730" cy="865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2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5"/>
          <a:stretch/>
        </p:blipFill>
        <p:spPr bwMode="auto">
          <a:xfrm>
            <a:off x="8090535" y="613954"/>
            <a:ext cx="5751739" cy="45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0"/>
          <a:stretch/>
        </p:blipFill>
        <p:spPr bwMode="auto">
          <a:xfrm>
            <a:off x="6440261" y="5199017"/>
            <a:ext cx="5751739" cy="17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USPESIFIKKE FORSVARET:</a:t>
            </a:r>
            <a:b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INDRE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FORSVARET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9141178" cy="3622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Består </a:t>
            </a:r>
            <a:r>
              <a:rPr lang="nb-NO" dirty="0"/>
              <a:t>av ulike varianter hvite blodceller og </a:t>
            </a:r>
            <a:r>
              <a:rPr lang="nb-NO" dirty="0" err="1" smtClean="0"/>
              <a:t>komplementproteiner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Det </a:t>
            </a:r>
            <a:r>
              <a:rPr lang="nb-NO" dirty="0" err="1" smtClean="0"/>
              <a:t>uspesifikke</a:t>
            </a:r>
            <a:r>
              <a:rPr lang="nb-NO" dirty="0" smtClean="0"/>
              <a:t> indre forsvaret tar over </a:t>
            </a:r>
            <a:r>
              <a:rPr lang="nb-NO" dirty="0" smtClean="0"/>
              <a:t>i det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smtClean="0"/>
              <a:t>når </a:t>
            </a:r>
            <a:r>
              <a:rPr lang="nb-NO" dirty="0" smtClean="0"/>
              <a:t>kroppens indre</a:t>
            </a:r>
            <a:r>
              <a:rPr lang="nb-NO" dirty="0"/>
              <a:t> via kroppsåpninger eller sår og sprer seg i vevsvæske, blodsystemet, lymfesystemet eller inne i celler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0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lainer: what is inflammation and how does it cause disease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t="29844"/>
          <a:stretch/>
        </p:blipFill>
        <p:spPr bwMode="auto">
          <a:xfrm flipH="1">
            <a:off x="-1" y="4646141"/>
            <a:ext cx="5865341" cy="22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1" r="32352" b="27785"/>
          <a:stretch/>
        </p:blipFill>
        <p:spPr bwMode="auto">
          <a:xfrm>
            <a:off x="9907571" y="613954"/>
            <a:ext cx="2073897" cy="45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BETENNELSESREAKSJON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72451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Det utløses nå en betennelsesreaksjon i tre trinn.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1</a:t>
            </a:r>
            <a:r>
              <a:rPr lang="nb-NO" b="1" dirty="0" smtClean="0"/>
              <a:t>. Økt blodtilstrømning til skadested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 smtClean="0">
                <a:solidFill>
                  <a:srgbClr val="FF5050"/>
                </a:solidFill>
              </a:rPr>
              <a:t>Mastceller</a:t>
            </a:r>
            <a:r>
              <a:rPr lang="nb-NO" dirty="0" smtClean="0"/>
              <a:t> i vevsvæsken skiller ut histamin </a:t>
            </a:r>
            <a:r>
              <a:rPr lang="nb-NO" dirty="0" smtClean="0"/>
              <a:t>(signalstoff) ved celleskade samt utfører fagocytose. Histamin binder seg til reseptorer på målceller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>
                <a:sym typeface="Wingdings" panose="05000000000000000000" pitchFamily="2" charset="2"/>
              </a:rPr>
              <a:t>utvidelse av </a:t>
            </a:r>
            <a:r>
              <a:rPr lang="nb-NO" dirty="0" smtClean="0">
                <a:sym typeface="Wingdings" panose="05000000000000000000" pitchFamily="2" charset="2"/>
              </a:rPr>
              <a:t>arterioler og kapillærer </a:t>
            </a:r>
            <a:r>
              <a:rPr lang="nb-NO" dirty="0" smtClean="0">
                <a:sym typeface="Wingdings" panose="05000000000000000000" pitchFamily="2" charset="2"/>
              </a:rPr>
              <a:t>økt blodtilstrømning </a:t>
            </a:r>
            <a:r>
              <a:rPr lang="nb-NO" dirty="0" smtClean="0"/>
              <a:t>til </a:t>
            </a:r>
            <a:r>
              <a:rPr lang="nb-NO" dirty="0" smtClean="0"/>
              <a:t>skadested</a:t>
            </a:r>
            <a:r>
              <a:rPr lang="nb-NO" dirty="0"/>
              <a:t> </a:t>
            </a:r>
            <a:r>
              <a:rPr lang="nb-NO" dirty="0" smtClean="0">
                <a:sym typeface="Wingdings" panose="05000000000000000000" pitchFamily="2" charset="2"/>
              </a:rPr>
              <a:t> rødt</a:t>
            </a:r>
            <a:endParaRPr lang="nb-NO" dirty="0" smtClean="0"/>
          </a:p>
        </p:txBody>
      </p:sp>
      <p:pic>
        <p:nvPicPr>
          <p:cNvPr id="7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0" b="1505"/>
          <a:stretch/>
        </p:blipFill>
        <p:spPr bwMode="auto">
          <a:xfrm>
            <a:off x="6440261" y="5199017"/>
            <a:ext cx="5751739" cy="165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1" b="27785"/>
          <a:stretch/>
        </p:blipFill>
        <p:spPr bwMode="auto">
          <a:xfrm>
            <a:off x="8090536" y="613954"/>
            <a:ext cx="4039946" cy="45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0" b="2154"/>
          <a:stretch/>
        </p:blipFill>
        <p:spPr bwMode="auto">
          <a:xfrm>
            <a:off x="6440261" y="5199017"/>
            <a:ext cx="5751739" cy="16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BETENNELSESREAKSJON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72451" cy="2485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2. Økt tilstrømning av hvite blodceller og proteiner: </a:t>
            </a:r>
            <a:br>
              <a:rPr lang="nb-NO" b="1" dirty="0" smtClean="0"/>
            </a:br>
            <a:r>
              <a:rPr lang="nb-NO" dirty="0" smtClean="0"/>
              <a:t>Histamin gjør også kapillærer mer gjennomtrengelige </a:t>
            </a:r>
            <a:r>
              <a:rPr lang="nb-NO" dirty="0" smtClean="0">
                <a:sym typeface="Wingdings" panose="05000000000000000000" pitchFamily="2" charset="2"/>
              </a:rPr>
              <a:t> hvite blodceller og </a:t>
            </a:r>
            <a:r>
              <a:rPr lang="nb-NO" dirty="0" err="1" smtClean="0">
                <a:sym typeface="Wingdings" panose="05000000000000000000" pitchFamily="2" charset="2"/>
              </a:rPr>
              <a:t>komplementproteiner</a:t>
            </a:r>
            <a:r>
              <a:rPr lang="nb-NO" dirty="0" smtClean="0">
                <a:sym typeface="Wingdings" panose="05000000000000000000" pitchFamily="2" charset="2"/>
              </a:rPr>
              <a:t> kan vandre fra kapillærer til vevsvæske hvor </a:t>
            </a:r>
            <a:r>
              <a:rPr lang="nb-NO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patogener</a:t>
            </a:r>
            <a:r>
              <a:rPr lang="nb-NO" dirty="0" smtClean="0">
                <a:sym typeface="Wingdings" panose="05000000000000000000" pitchFamily="2" charset="2"/>
              </a:rPr>
              <a:t> gjerne befinner seg. 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Når </a:t>
            </a:r>
            <a:r>
              <a:rPr lang="nb-NO" dirty="0" err="1" smtClean="0">
                <a:sym typeface="Wingdings" panose="05000000000000000000" pitchFamily="2" charset="2"/>
              </a:rPr>
              <a:t>osmolariteten</a:t>
            </a:r>
            <a:r>
              <a:rPr lang="nb-NO" dirty="0" smtClean="0">
                <a:sym typeface="Wingdings" panose="05000000000000000000" pitchFamily="2" charset="2"/>
              </a:rPr>
              <a:t> til betennelsesstedet øker følger vann etter  </a:t>
            </a:r>
            <a:r>
              <a:rPr lang="nb-NO" dirty="0" smtClean="0">
                <a:sym typeface="Wingdings" panose="05000000000000000000" pitchFamily="2" charset="2"/>
              </a:rPr>
              <a:t>hevelse</a:t>
            </a:r>
            <a:endParaRPr lang="nb-NO" dirty="0" smtClean="0"/>
          </a:p>
        </p:txBody>
      </p:sp>
      <p:pic>
        <p:nvPicPr>
          <p:cNvPr id="7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b="10724"/>
          <a:stretch/>
        </p:blipFill>
        <p:spPr bwMode="auto">
          <a:xfrm>
            <a:off x="979714" y="4170861"/>
            <a:ext cx="5148669" cy="26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r="31204" b="27785"/>
          <a:stretch/>
        </p:blipFill>
        <p:spPr bwMode="auto">
          <a:xfrm>
            <a:off x="10039546" y="613954"/>
            <a:ext cx="2007910" cy="45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0"/>
          <a:stretch/>
        </p:blipFill>
        <p:spPr bwMode="auto">
          <a:xfrm>
            <a:off x="6440261" y="5199017"/>
            <a:ext cx="5751739" cy="17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BETENNELSESREAKSJON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272451" cy="1888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3</a:t>
            </a:r>
            <a:r>
              <a:rPr lang="nb-NO" b="1" dirty="0" smtClean="0"/>
              <a:t>. Ødeleggelse av </a:t>
            </a:r>
            <a:r>
              <a:rPr lang="nb-NO" b="1" dirty="0" err="1" smtClean="0">
                <a:solidFill>
                  <a:srgbClr val="7030A0"/>
                </a:solidFill>
              </a:rPr>
              <a:t>patogener</a:t>
            </a:r>
            <a:r>
              <a:rPr lang="nb-NO" b="1" dirty="0" smtClean="0"/>
              <a:t> og </a:t>
            </a:r>
            <a:r>
              <a:rPr lang="nb-NO" b="1" dirty="0" smtClean="0"/>
              <a:t>«opprydding»: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30+</a:t>
            </a:r>
            <a:r>
              <a:rPr lang="nb-NO" dirty="0" smtClean="0"/>
              <a:t> </a:t>
            </a:r>
            <a:r>
              <a:rPr lang="nb-NO" dirty="0" smtClean="0"/>
              <a:t>ulike </a:t>
            </a:r>
            <a:r>
              <a:rPr lang="nb-NO" dirty="0" err="1" smtClean="0"/>
              <a:t>komplementproteiner</a:t>
            </a:r>
            <a:r>
              <a:rPr lang="nb-NO" dirty="0" smtClean="0"/>
              <a:t> bidrar i det </a:t>
            </a:r>
            <a:r>
              <a:rPr lang="nb-NO" dirty="0" err="1" smtClean="0"/>
              <a:t>uspesifikke</a:t>
            </a:r>
            <a:r>
              <a:rPr lang="nb-NO" dirty="0" smtClean="0"/>
              <a:t> forsvaret: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 smtClean="0"/>
              <a:t>Membranødeleggelse: </a:t>
            </a:r>
            <a:r>
              <a:rPr lang="nb-NO" dirty="0" smtClean="0"/>
              <a:t>Særlig hos </a:t>
            </a:r>
            <a:r>
              <a:rPr lang="nb-NO" dirty="0" smtClean="0">
                <a:solidFill>
                  <a:srgbClr val="7030A0"/>
                </a:solidFill>
              </a:rPr>
              <a:t>bakterier</a:t>
            </a:r>
            <a:r>
              <a:rPr lang="nb-NO" dirty="0" smtClean="0"/>
              <a:t> og skadde kroppsceller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b="1" dirty="0" smtClean="0"/>
              <a:t>Tiltrekker </a:t>
            </a:r>
            <a:r>
              <a:rPr lang="nb-NO" b="1" dirty="0" smtClean="0">
                <a:solidFill>
                  <a:srgbClr val="FF85FF"/>
                </a:solidFill>
              </a:rPr>
              <a:t>fagocytter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 smtClean="0"/>
              <a:t>Markering:  </a:t>
            </a:r>
            <a:r>
              <a:rPr lang="nb-NO" dirty="0" smtClean="0"/>
              <a:t>«Merker»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/</a:t>
            </a:r>
            <a:r>
              <a:rPr lang="nb-NO" dirty="0" smtClean="0"/>
              <a:t>skadde celler for fagocytose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200" y="3804356"/>
            <a:ext cx="4998156" cy="2709567"/>
            <a:chOff x="659876" y="3619893"/>
            <a:chExt cx="4160818" cy="2852974"/>
          </a:xfrm>
        </p:grpSpPr>
        <p:pic>
          <p:nvPicPr>
            <p:cNvPr id="8" name="Bild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54"/>
            <a:stretch/>
          </p:blipFill>
          <p:spPr bwMode="auto">
            <a:xfrm>
              <a:off x="807494" y="3702005"/>
              <a:ext cx="4013200" cy="277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59876" y="3619893"/>
              <a:ext cx="1084083" cy="980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609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8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FAGOCYTTER</a:t>
            </a:r>
            <a:endParaRPr lang="nb-NO" dirty="0">
              <a:solidFill>
                <a:srgbClr val="FF8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neutr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3708" y="1775381"/>
            <a:ext cx="5898292" cy="3974630"/>
          </a:xfrm>
        </p:spPr>
      </p:pic>
      <p:pic>
        <p:nvPicPr>
          <p:cNvPr id="5" name="phago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775381"/>
            <a:ext cx="6293708" cy="397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836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MED </a:t>
            </a:r>
            <a:r>
              <a:rPr lang="nb-N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01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Virus</a:t>
            </a:r>
            <a:r>
              <a:rPr lang="nb-NO" dirty="0" smtClean="0"/>
              <a:t> har ikke samme overflate som </a:t>
            </a:r>
            <a:r>
              <a:rPr lang="nb-NO" dirty="0" smtClean="0">
                <a:solidFill>
                  <a:srgbClr val="7030A0"/>
                </a:solidFill>
              </a:rPr>
              <a:t>bakterier</a:t>
            </a:r>
            <a:r>
              <a:rPr lang="nb-NO" dirty="0" smtClean="0"/>
              <a:t> og vil derfor </a:t>
            </a:r>
            <a:r>
              <a:rPr lang="nb-NO" dirty="0" smtClean="0"/>
              <a:t>i mindre grad </a:t>
            </a:r>
            <a:r>
              <a:rPr lang="nb-NO" dirty="0" smtClean="0"/>
              <a:t>gjenkjennes av </a:t>
            </a:r>
            <a:r>
              <a:rPr lang="nb-NO" dirty="0" err="1" smtClean="0"/>
              <a:t>komplementproteiner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Virus</a:t>
            </a:r>
            <a:r>
              <a:rPr lang="nb-NO" dirty="0" smtClean="0"/>
              <a:t> vil i større grad enn </a:t>
            </a:r>
            <a:r>
              <a:rPr lang="nb-NO" dirty="0" smtClean="0">
                <a:solidFill>
                  <a:srgbClr val="7030A0"/>
                </a:solidFill>
              </a:rPr>
              <a:t>bakterier</a:t>
            </a:r>
            <a:r>
              <a:rPr lang="nb-NO" dirty="0" smtClean="0"/>
              <a:t> trenge inn i cellene, noe som gjør at celler </a:t>
            </a:r>
            <a:r>
              <a:rPr lang="nb-NO" dirty="0" smtClean="0"/>
              <a:t>trenger</a:t>
            </a:r>
            <a:r>
              <a:rPr lang="nb-NO" dirty="0" smtClean="0"/>
              <a:t> </a:t>
            </a:r>
            <a:r>
              <a:rPr lang="nb-NO" dirty="0" smtClean="0"/>
              <a:t>en indre respons hovedsakelig mot </a:t>
            </a:r>
            <a:r>
              <a:rPr lang="nb-NO" dirty="0" smtClean="0">
                <a:solidFill>
                  <a:srgbClr val="7030A0"/>
                </a:solidFill>
              </a:rPr>
              <a:t>virus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291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 </a:t>
            </a:r>
            <a:r>
              <a:rPr lang="nb-NO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Celler som er infisert av </a:t>
            </a:r>
            <a:r>
              <a:rPr lang="nb-NO" dirty="0">
                <a:solidFill>
                  <a:srgbClr val="7030A0"/>
                </a:solidFill>
              </a:rPr>
              <a:t>virus</a:t>
            </a:r>
            <a:r>
              <a:rPr lang="nb-NO" dirty="0"/>
              <a:t> skiller ut </a:t>
            </a:r>
            <a:r>
              <a:rPr lang="nb-NO" dirty="0" smtClean="0"/>
              <a:t>signalstoffer kalt </a:t>
            </a:r>
            <a:r>
              <a:rPr lang="nb-NO" dirty="0" err="1" smtClean="0"/>
              <a:t>interferoner</a:t>
            </a:r>
            <a:r>
              <a:rPr lang="nb-NO" dirty="0" smtClean="0"/>
              <a:t> (type cytokiner)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/>
              <a:t>binder </a:t>
            </a:r>
            <a:r>
              <a:rPr lang="nb-NO" dirty="0"/>
              <a:t>seg til reseptorer hos nærliggende </a:t>
            </a:r>
            <a:r>
              <a:rPr lang="nb-NO" dirty="0" smtClean="0"/>
              <a:t>målceller </a:t>
            </a: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 smtClean="0">
                <a:sym typeface="Wingdings" panose="05000000000000000000" pitchFamily="2" charset="2"/>
              </a:rPr>
              <a:t>hemmer </a:t>
            </a:r>
            <a:r>
              <a:rPr lang="nb-NO" dirty="0">
                <a:sym typeface="Wingdings" panose="05000000000000000000" pitchFamily="2" charset="2"/>
              </a:rPr>
              <a:t>produksjon av </a:t>
            </a:r>
            <a:r>
              <a:rPr lang="nb-NO" dirty="0" smtClean="0">
                <a:sym typeface="Wingdings" panose="05000000000000000000" pitchFamily="2" charset="2"/>
              </a:rPr>
              <a:t>proteiner </a:t>
            </a:r>
            <a:r>
              <a:rPr lang="nb-NO" dirty="0" smtClean="0">
                <a:sym typeface="Wingdings" panose="05000000000000000000" pitchFamily="2" charset="2"/>
              </a:rPr>
              <a:t>i målcellen og </a:t>
            </a:r>
            <a:r>
              <a:rPr lang="nb-NO" dirty="0" smtClean="0">
                <a:sym typeface="Wingdings" panose="05000000000000000000" pitchFamily="2" charset="2"/>
              </a:rPr>
              <a:t>dermed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virusets</a:t>
            </a:r>
            <a:r>
              <a:rPr lang="nb-NO" dirty="0" smtClean="0">
                <a:sym typeface="Wingdings" panose="05000000000000000000" pitchFamily="2" charset="2"/>
              </a:rPr>
              <a:t> reproduksjon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Vi </a:t>
            </a:r>
            <a:r>
              <a:rPr lang="nb-NO" dirty="0">
                <a:sym typeface="Wingdings" panose="05000000000000000000" pitchFamily="2" charset="2"/>
              </a:rPr>
              <a:t>har ofte større problemer med å </a:t>
            </a:r>
            <a:r>
              <a:rPr lang="nb-NO" dirty="0" smtClean="0">
                <a:sym typeface="Wingdings" panose="05000000000000000000" pitchFamily="2" charset="2"/>
              </a:rPr>
              <a:t>håndtere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smtClean="0">
                <a:sym typeface="Wingdings" panose="05000000000000000000" pitchFamily="2" charset="2"/>
              </a:rPr>
              <a:t>fordi:</a:t>
            </a:r>
          </a:p>
          <a:p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r>
              <a:rPr lang="nb-NO" dirty="0" smtClean="0">
                <a:sym typeface="Wingdings" panose="05000000000000000000" pitchFamily="2" charset="2"/>
              </a:rPr>
              <a:t> er </a:t>
            </a:r>
            <a:r>
              <a:rPr lang="nb-NO" dirty="0" smtClean="0">
                <a:sym typeface="Wingdings" panose="05000000000000000000" pitchFamily="2" charset="2"/>
              </a:rPr>
              <a:t>mindre og vanskeligere å oppdage</a:t>
            </a:r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Mangel på effektive medisiner fordi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r>
              <a:rPr lang="nb-NO" dirty="0" smtClean="0">
                <a:sym typeface="Wingdings" panose="05000000000000000000" pitchFamily="2" charset="2"/>
              </a:rPr>
              <a:t> har færre «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svake punkter</a:t>
            </a:r>
            <a:r>
              <a:rPr lang="nb-NO" dirty="0" smtClean="0">
                <a:sym typeface="Wingdings" panose="05000000000000000000" pitchFamily="2" charset="2"/>
              </a:rPr>
              <a:t>»</a:t>
            </a:r>
          </a:p>
          <a:p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r>
              <a:rPr lang="nb-NO" dirty="0" smtClean="0">
                <a:sym typeface="Wingdings" panose="05000000000000000000" pitchFamily="2" charset="2"/>
              </a:rPr>
              <a:t> trenger inn i celler, her er det færre forsvarsmekanismer.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For å drepe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r>
              <a:rPr lang="nb-NO" dirty="0" smtClean="0">
                <a:sym typeface="Wingdings" panose="05000000000000000000" pitchFamily="2" charset="2"/>
              </a:rPr>
              <a:t> må man ofte drepe egne celler.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Heldigvis </a:t>
            </a:r>
            <a:r>
              <a:rPr lang="nb-NO" dirty="0">
                <a:sym typeface="Wingdings" panose="05000000000000000000" pitchFamily="2" charset="2"/>
              </a:rPr>
              <a:t>har vi vaksiner 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2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504029"/>
            <a:chOff x="0" y="353970"/>
            <a:chExt cx="12192000" cy="61500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53970"/>
              <a:ext cx="12192000" cy="61500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7365" t="68171"/>
            <a:stretch/>
          </p:blipFill>
          <p:spPr>
            <a:xfrm>
              <a:off x="9432324" y="4539049"/>
              <a:ext cx="2759676" cy="1944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4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SPESIFIKKE FORSVARET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1288"/>
            <a:ext cx="10636246" cy="46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96726" y="2573518"/>
            <a:ext cx="4677720" cy="3682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22" y="365125"/>
            <a:ext cx="4959179" cy="63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SPESIFIKKE FORSVARET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767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Det spesifikke </a:t>
            </a:r>
            <a:r>
              <a:rPr lang="nb-NO" dirty="0" smtClean="0">
                <a:sym typeface="Wingdings" panose="05000000000000000000" pitchFamily="2" charset="2"/>
              </a:rPr>
              <a:t>immunsystemet </a:t>
            </a:r>
            <a:r>
              <a:rPr lang="nb-NO" dirty="0">
                <a:sym typeface="Wingdings" panose="05000000000000000000" pitchFamily="2" charset="2"/>
              </a:rPr>
              <a:t>har en tregere 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respons enn det </a:t>
            </a:r>
            <a:r>
              <a:rPr lang="nb-NO" dirty="0" err="1" smtClean="0">
                <a:sym typeface="Wingdings" panose="05000000000000000000" pitchFamily="2" charset="2"/>
              </a:rPr>
              <a:t>uspesifikke</a:t>
            </a:r>
            <a:r>
              <a:rPr lang="nb-NO" dirty="0" smtClean="0">
                <a:sym typeface="Wingdings" panose="05000000000000000000" pitchFamily="2" charset="2"/>
              </a:rPr>
              <a:t>, og vil etter hvert </a:t>
            </a:r>
            <a:r>
              <a:rPr lang="nb-NO" dirty="0" smtClean="0">
                <a:sym typeface="Wingdings" panose="05000000000000000000" pitchFamily="2" charset="2"/>
              </a:rPr>
              <a:t>tar </a:t>
            </a:r>
            <a:r>
              <a:rPr lang="nb-NO" dirty="0">
                <a:sym typeface="Wingdings" panose="05000000000000000000" pitchFamily="2" charset="2"/>
              </a:rPr>
              <a:t>over </a:t>
            </a:r>
            <a:r>
              <a:rPr lang="nb-NO" dirty="0" smtClean="0">
                <a:sym typeface="Wingdings" panose="05000000000000000000" pitchFamily="2" charset="2"/>
              </a:rPr>
              <a:t>dersom det </a:t>
            </a:r>
            <a:r>
              <a:rPr lang="nb-NO" dirty="0" err="1" smtClean="0">
                <a:sym typeface="Wingdings" panose="05000000000000000000" pitchFamily="2" charset="2"/>
              </a:rPr>
              <a:t>uspesifikke</a:t>
            </a:r>
            <a:r>
              <a:rPr lang="nb-NO" dirty="0" smtClean="0">
                <a:sym typeface="Wingdings" panose="05000000000000000000" pitchFamily="2" charset="2"/>
              </a:rPr>
              <a:t>, indre forsvaret mislykkes</a:t>
            </a:r>
            <a:r>
              <a:rPr lang="nb-NO" dirty="0" smtClean="0">
                <a:sym typeface="Wingdings" panose="05000000000000000000" pitchFamily="2" charset="2"/>
              </a:rPr>
              <a:t>.</a:t>
            </a: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 spesifikke forsvaret er mer spesifikt </a:t>
            </a:r>
            <a:r>
              <a:rPr lang="nb-NO" dirty="0" smtClean="0">
                <a:sym typeface="Wingdings" panose="05000000000000000000" pitchFamily="2" charset="2"/>
              </a:rPr>
              <a:t>, </a:t>
            </a:r>
            <a:r>
              <a:rPr lang="nb-NO" dirty="0" smtClean="0">
                <a:sym typeface="Wingdings" panose="05000000000000000000" pitchFamily="2" charset="2"/>
              </a:rPr>
              <a:t/>
            </a:r>
            <a:br>
              <a:rPr lang="nb-NO" dirty="0" smtClean="0">
                <a:sym typeface="Wingdings" panose="05000000000000000000" pitchFamily="2" charset="2"/>
              </a:rPr>
            </a:br>
            <a:r>
              <a:rPr lang="nb-NO" dirty="0" smtClean="0">
                <a:sym typeface="Wingdings" panose="05000000000000000000" pitchFamily="2" charset="2"/>
              </a:rPr>
              <a:t>og </a:t>
            </a:r>
            <a:r>
              <a:rPr lang="nb-NO" dirty="0" smtClean="0">
                <a:sym typeface="Wingdings" panose="05000000000000000000" pitchFamily="2" charset="2"/>
              </a:rPr>
              <a:t>er i utvikling gjennom hele livet.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28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FORENKLET CELLEHIERARKI IMMUNSYSTEMET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5566" y="1690688"/>
            <a:ext cx="2257167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Hvite blodceller</a:t>
            </a:r>
            <a:endParaRPr lang="nb-NO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510446" y="2405159"/>
            <a:ext cx="2257167" cy="914400"/>
          </a:xfrm>
          <a:prstGeom prst="roundRect">
            <a:avLst/>
          </a:prstGeom>
          <a:solidFill>
            <a:srgbClr val="F4B1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Lymfocytter</a:t>
            </a:r>
            <a:endParaRPr lang="nb-NO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8231790" y="2405159"/>
            <a:ext cx="2257167" cy="914400"/>
          </a:xfrm>
          <a:prstGeom prst="roundRect">
            <a:avLst/>
          </a:prstGeom>
          <a:solidFill>
            <a:srgbClr val="FF8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Fagocytter</a:t>
            </a:r>
            <a:endParaRPr lang="nb-NO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383896" y="4710188"/>
            <a:ext cx="1545314" cy="914400"/>
          </a:xfrm>
          <a:prstGeom prst="roundRect">
            <a:avLst/>
          </a:prstGeom>
          <a:solidFill>
            <a:srgbClr val="FF5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Mastceller</a:t>
            </a:r>
            <a:endParaRPr lang="nb-NO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7391039" y="3576830"/>
            <a:ext cx="1545314" cy="914400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Granulocytter</a:t>
            </a:r>
            <a:endParaRPr lang="nb-NO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9697430" y="3576830"/>
            <a:ext cx="1545314" cy="9144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Makrofager</a:t>
            </a:r>
            <a:endParaRPr lang="nb-NO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77182" y="3621794"/>
            <a:ext cx="1545314" cy="914400"/>
          </a:xfrm>
          <a:prstGeom prst="roundRect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B-celler</a:t>
            </a:r>
            <a:endParaRPr lang="nb-NO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497782" y="3576830"/>
            <a:ext cx="1545314" cy="914400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T-celler</a:t>
            </a:r>
            <a:endParaRPr lang="nb-NO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168780" y="4710188"/>
            <a:ext cx="935483" cy="914400"/>
          </a:xfrm>
          <a:prstGeom prst="roundRect">
            <a:avLst/>
          </a:prstGeom>
          <a:solidFill>
            <a:srgbClr val="BF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Plasmaceller</a:t>
            </a:r>
            <a:endParaRPr lang="nb-NO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1202509" y="4710188"/>
            <a:ext cx="935483" cy="9144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B-hukommelses-celler</a:t>
            </a:r>
            <a:endParaRPr lang="nb-NO" sz="1100" dirty="0"/>
          </a:p>
        </p:txBody>
      </p:sp>
      <p:sp>
        <p:nvSpPr>
          <p:cNvPr id="26" name="Rounded Rectangle 25"/>
          <p:cNvSpPr/>
          <p:nvPr/>
        </p:nvSpPr>
        <p:spPr>
          <a:xfrm>
            <a:off x="3802697" y="4710188"/>
            <a:ext cx="935483" cy="914400"/>
          </a:xfrm>
          <a:prstGeom prst="roundRect">
            <a:avLst/>
          </a:prstGeom>
          <a:solidFill>
            <a:srgbClr val="843C0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T-angrepsceller</a:t>
            </a:r>
            <a:endParaRPr lang="nb-NO" sz="1100" dirty="0"/>
          </a:p>
        </p:txBody>
      </p:sp>
      <p:sp>
        <p:nvSpPr>
          <p:cNvPr id="27" name="Rounded Rectangle 26"/>
          <p:cNvSpPr/>
          <p:nvPr/>
        </p:nvSpPr>
        <p:spPr>
          <a:xfrm>
            <a:off x="4806507" y="4710188"/>
            <a:ext cx="1017266" cy="914400"/>
          </a:xfrm>
          <a:prstGeom prst="roundRect">
            <a:avLst/>
          </a:prstGeom>
          <a:solidFill>
            <a:srgbClr val="7F6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T-undertrykkelses-celler</a:t>
            </a:r>
            <a:endParaRPr lang="nb-NO" sz="11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639030" y="2147888"/>
            <a:ext cx="2056536" cy="257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52733" y="2147888"/>
            <a:ext cx="2407641" cy="257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163696" y="3319559"/>
            <a:ext cx="1196678" cy="257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9360374" y="3319559"/>
            <a:ext cx="1109713" cy="257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156553" y="4491230"/>
            <a:ext cx="7143" cy="218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149839" y="3319559"/>
            <a:ext cx="1489191" cy="3022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2639030" y="3319559"/>
            <a:ext cx="1631409" cy="257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36522" y="4536194"/>
            <a:ext cx="513317" cy="173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149839" y="4536194"/>
            <a:ext cx="520412" cy="173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70439" y="4491230"/>
            <a:ext cx="0" cy="218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4270439" y="4491230"/>
            <a:ext cx="1025356" cy="218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800189" y="4710188"/>
            <a:ext cx="935483" cy="914400"/>
          </a:xfrm>
          <a:prstGeom prst="roundRect">
            <a:avLst/>
          </a:prstGeom>
          <a:solidFill>
            <a:srgbClr val="00AC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T-hjelpeceller</a:t>
            </a:r>
            <a:endParaRPr lang="nb-NO" sz="1100" dirty="0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3267931" y="4491230"/>
            <a:ext cx="1002508" cy="218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2800189" y="5778769"/>
            <a:ext cx="935483" cy="914400"/>
          </a:xfrm>
          <a:prstGeom prst="roundRect">
            <a:avLst/>
          </a:prstGeom>
          <a:solidFill>
            <a:srgbClr val="5482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T-hukommelses-hjelpeceller</a:t>
            </a:r>
            <a:endParaRPr lang="nb-NO" sz="1100" dirty="0"/>
          </a:p>
        </p:txBody>
      </p:sp>
      <p:sp>
        <p:nvSpPr>
          <p:cNvPr id="122" name="Rounded Rectangle 121"/>
          <p:cNvSpPr/>
          <p:nvPr/>
        </p:nvSpPr>
        <p:spPr>
          <a:xfrm>
            <a:off x="3802697" y="5788497"/>
            <a:ext cx="935483" cy="914400"/>
          </a:xfrm>
          <a:prstGeom prst="round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100" dirty="0" smtClean="0"/>
              <a:t>T-hukommelses-angrepsceller</a:t>
            </a:r>
            <a:endParaRPr lang="nb-NO" sz="1100" dirty="0"/>
          </a:p>
        </p:txBody>
      </p:sp>
      <p:cxnSp>
        <p:nvCxnSpPr>
          <p:cNvPr id="123" name="Straight Connector 122"/>
          <p:cNvCxnSpPr/>
          <p:nvPr/>
        </p:nvCxnSpPr>
        <p:spPr>
          <a:xfrm flipV="1">
            <a:off x="3267931" y="5624588"/>
            <a:ext cx="0" cy="154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281863" y="5624588"/>
            <a:ext cx="0" cy="154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5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he pig's immune system is a complex network responsi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9" y="327683"/>
            <a:ext cx="10917008" cy="56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2619" y="1630837"/>
            <a:ext cx="2356701" cy="1074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FF85FF"/>
                </a:solidFill>
              </a:rPr>
              <a:t>Fagocytter</a:t>
            </a:r>
            <a:r>
              <a:rPr lang="nb-NO" dirty="0" smtClean="0">
                <a:solidFill>
                  <a:schemeClr val="tx1"/>
                </a:solidFill>
              </a:rPr>
              <a:t> og </a:t>
            </a:r>
            <a:r>
              <a:rPr lang="nb-NO" dirty="0" err="1" smtClean="0">
                <a:solidFill>
                  <a:schemeClr val="tx1"/>
                </a:solidFill>
              </a:rPr>
              <a:t>interferoner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211" y="1819373"/>
            <a:ext cx="1715678" cy="48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Cytokiner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418" y="357091"/>
            <a:ext cx="1715678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>
                <a:solidFill>
                  <a:schemeClr val="tx1"/>
                </a:solidFill>
              </a:rPr>
              <a:t>Uspesifikt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4329" y="424650"/>
            <a:ext cx="1715678" cy="622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Spesifikt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SPESIFIKKE FORSVARET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221" y="1825625"/>
            <a:ext cx="1063061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rgbClr val="F4B183"/>
                </a:solidFill>
              </a:rPr>
              <a:t>Lymfocytter</a:t>
            </a:r>
            <a:r>
              <a:rPr lang="nb-NO" dirty="0" smtClean="0"/>
              <a:t> </a:t>
            </a:r>
            <a:r>
              <a:rPr lang="nb-NO" dirty="0" smtClean="0"/>
              <a:t>(variant </a:t>
            </a:r>
            <a:r>
              <a:rPr lang="nb-NO" dirty="0" smtClean="0"/>
              <a:t>av hvite blodceller) er blant de sentrale cellene i det spesifikke forsvaret. </a:t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Deles videre inn i:</a:t>
            </a:r>
          </a:p>
          <a:p>
            <a:pPr lvl="1"/>
            <a:r>
              <a:rPr lang="nb-NO" b="1" dirty="0" smtClean="0">
                <a:solidFill>
                  <a:srgbClr val="0070C0"/>
                </a:solidFill>
              </a:rPr>
              <a:t>B</a:t>
            </a:r>
            <a:r>
              <a:rPr lang="nb-NO" dirty="0" smtClean="0">
                <a:solidFill>
                  <a:srgbClr val="0070C0"/>
                </a:solidFill>
              </a:rPr>
              <a:t>-Celler: </a:t>
            </a:r>
            <a:r>
              <a:rPr lang="nb-NO" dirty="0" smtClean="0"/>
              <a:t>Modnes i </a:t>
            </a:r>
            <a:r>
              <a:rPr lang="nb-NO" b="1" dirty="0" smtClean="0"/>
              <a:t>b</a:t>
            </a:r>
            <a:r>
              <a:rPr lang="nb-NO" dirty="0" smtClean="0"/>
              <a:t>einmargen</a:t>
            </a:r>
          </a:p>
          <a:p>
            <a:pPr lvl="2"/>
            <a:r>
              <a:rPr lang="nb-NO" dirty="0" smtClean="0">
                <a:solidFill>
                  <a:srgbClr val="BF9000"/>
                </a:solidFill>
              </a:rPr>
              <a:t>Plasmaceller</a:t>
            </a:r>
            <a:r>
              <a:rPr lang="nb-NO" dirty="0" smtClean="0"/>
              <a:t> og </a:t>
            </a:r>
            <a:r>
              <a:rPr lang="nb-NO" dirty="0">
                <a:solidFill>
                  <a:srgbClr val="FFC000"/>
                </a:solidFill>
              </a:rPr>
              <a:t>B-hukommelsesceller</a:t>
            </a:r>
          </a:p>
          <a:p>
            <a:pPr lvl="1"/>
            <a:r>
              <a:rPr lang="nb-NO" b="1" dirty="0">
                <a:solidFill>
                  <a:srgbClr val="00CC00"/>
                </a:solidFill>
              </a:rPr>
              <a:t>T</a:t>
            </a:r>
            <a:r>
              <a:rPr lang="nb-NO" dirty="0">
                <a:solidFill>
                  <a:srgbClr val="00CC00"/>
                </a:solidFill>
              </a:rPr>
              <a:t>-celler</a:t>
            </a:r>
            <a:r>
              <a:rPr lang="nb-NO" dirty="0">
                <a:solidFill>
                  <a:srgbClr val="00ACA8"/>
                </a:solidFill>
              </a:rPr>
              <a:t> </a:t>
            </a:r>
            <a:r>
              <a:rPr lang="nb-NO" dirty="0" smtClean="0"/>
              <a:t>Modnes </a:t>
            </a:r>
            <a:r>
              <a:rPr lang="nb-NO" dirty="0" smtClean="0"/>
              <a:t>i </a:t>
            </a:r>
            <a:r>
              <a:rPr lang="nb-NO" b="1" dirty="0" smtClean="0"/>
              <a:t>t</a:t>
            </a:r>
            <a:r>
              <a:rPr lang="nb-NO" dirty="0" smtClean="0"/>
              <a:t>ymus (brissel) eller mandler (</a:t>
            </a:r>
            <a:r>
              <a:rPr lang="nb-NO" b="1" dirty="0" err="1" smtClean="0"/>
              <a:t>t</a:t>
            </a:r>
            <a:r>
              <a:rPr lang="nb-NO" dirty="0" err="1" smtClean="0"/>
              <a:t>onsils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>
                <a:solidFill>
                  <a:srgbClr val="00ACA8"/>
                </a:solidFill>
              </a:rPr>
              <a:t>T-hjelpeceller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548235"/>
                </a:solidFill>
              </a:rPr>
              <a:t>T-hukommelses-hjelpeceller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843C0C"/>
                </a:solidFill>
              </a:rPr>
              <a:t>T-angrepsceller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T-hukommelses-angrepsceller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7F6000"/>
                </a:solidFill>
              </a:rPr>
              <a:t>T-undertrykkelsesceller</a:t>
            </a:r>
            <a:endParaRPr lang="nb-NO" dirty="0" smtClean="0">
              <a:solidFill>
                <a:srgbClr val="7F6000"/>
              </a:solidFill>
            </a:endParaRPr>
          </a:p>
          <a:p>
            <a:pPr marL="0" indent="0">
              <a:buNone/>
            </a:pPr>
            <a:endParaRPr lang="nb-NO" sz="26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F4B183"/>
                </a:solidFill>
              </a:rPr>
              <a:t>Lymfocyttene</a:t>
            </a:r>
            <a:r>
              <a:rPr lang="nb-NO" dirty="0" smtClean="0"/>
              <a:t> vandrer i blodårer, vevsvæske og i lymfesystemet.</a:t>
            </a:r>
          </a:p>
        </p:txBody>
      </p:sp>
    </p:spTree>
    <p:extLst>
      <p:ext uri="{BB962C8B-B14F-4D97-AF65-F5344CB8AC3E}">
        <p14:creationId xmlns:p14="http://schemas.microsoft.com/office/powerpoint/2010/main" val="4665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LYMFESYSTEMET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5966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Kort sagt: transportsystem for </a:t>
            </a:r>
            <a:r>
              <a:rPr lang="nb-NO" dirty="0" smtClean="0">
                <a:solidFill>
                  <a:srgbClr val="F4B183"/>
                </a:solidFill>
              </a:rPr>
              <a:t>lymfocyttene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Består av:</a:t>
            </a:r>
          </a:p>
          <a:p>
            <a:r>
              <a:rPr lang="nb-NO" dirty="0" smtClean="0"/>
              <a:t>Lymfekjertler: Milt, tymus og mandler.</a:t>
            </a:r>
          </a:p>
          <a:p>
            <a:r>
              <a:rPr lang="nb-NO" dirty="0" smtClean="0"/>
              <a:t>Lymfeknuter: Filtrerer lymfen og har ekstra høy tetthet av </a:t>
            </a:r>
            <a:r>
              <a:rPr lang="nb-NO" dirty="0" smtClean="0">
                <a:solidFill>
                  <a:srgbClr val="F4B183"/>
                </a:solidFill>
              </a:rPr>
              <a:t>lymfocytter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Lymfeårer: Ligger gjerne </a:t>
            </a:r>
            <a:r>
              <a:rPr lang="nb-NO" dirty="0" err="1" smtClean="0"/>
              <a:t>parallellt</a:t>
            </a:r>
            <a:r>
              <a:rPr lang="nb-NO" dirty="0" smtClean="0"/>
              <a:t> med blodårene og transporterer lymfe (minner om vevsvæske og blodplasma)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97864" y="365125"/>
            <a:ext cx="6758669" cy="6385631"/>
            <a:chOff x="5297864" y="612742"/>
            <a:chExt cx="6758669" cy="5698324"/>
          </a:xfrm>
        </p:grpSpPr>
        <p:pic>
          <p:nvPicPr>
            <p:cNvPr id="4" name="Picture 2" descr="The Body Lymphatic System | Fitness Heal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135" y="612742"/>
              <a:ext cx="6178183" cy="569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414585" y="959998"/>
              <a:ext cx="1899130" cy="329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nb-NO" sz="1600" dirty="0" smtClean="0">
                  <a:solidFill>
                    <a:schemeClr val="tx1"/>
                  </a:solidFill>
                </a:rPr>
                <a:t>Mandlene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93051" y="967834"/>
              <a:ext cx="1300903" cy="3299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err="1" smtClean="0">
                  <a:solidFill>
                    <a:schemeClr val="tx1"/>
                  </a:solidFill>
                </a:rPr>
                <a:t>Hovedlymfeåre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43135" y="1690688"/>
              <a:ext cx="1870580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brystet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3135" y="2328173"/>
              <a:ext cx="1870580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err="1" smtClean="0">
                  <a:solidFill>
                    <a:schemeClr val="tx1"/>
                  </a:solidFill>
                </a:rPr>
                <a:t>Hovedlymfeåre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70499" y="2939044"/>
              <a:ext cx="2015851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ryggen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7864" y="3481274"/>
              <a:ext cx="2015851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bekkenet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3135" y="4286888"/>
              <a:ext cx="2165576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bein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731021" y="4114005"/>
              <a:ext cx="1793157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lysken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11683" y="3186740"/>
              <a:ext cx="1634293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>
                  <a:solidFill>
                    <a:schemeClr val="tx1"/>
                  </a:solidFill>
                </a:rPr>
                <a:t>Lymfeknuter i arm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949442" y="2352095"/>
              <a:ext cx="744512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nb-NO" sz="1600" dirty="0" smtClean="0">
                  <a:solidFill>
                    <a:schemeClr val="tx1"/>
                  </a:solidFill>
                </a:rPr>
                <a:t>Milt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96356" y="1872276"/>
              <a:ext cx="2260177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nb-NO" sz="1600" dirty="0" smtClean="0">
                  <a:solidFill>
                    <a:schemeClr val="tx1"/>
                  </a:solidFill>
                </a:rPr>
                <a:t>Lymfeknuter under armen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78886" y="1300899"/>
              <a:ext cx="742432" cy="49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nb-NO" sz="1600" dirty="0" smtClean="0">
                  <a:solidFill>
                    <a:schemeClr val="tx1"/>
                  </a:solidFill>
                </a:rPr>
                <a:t>Tymus</a:t>
              </a:r>
              <a:endParaRPr lang="nb-NO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OPPDAGELSE AV </a:t>
            </a:r>
            <a:r>
              <a:rPr lang="nb-NO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PATOGENER</a:t>
            </a:r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 </a:t>
            </a:r>
            <a:r>
              <a:rPr lang="nb-NO" sz="4000" dirty="0" smtClean="0">
                <a:solidFill>
                  <a:srgbClr val="F4B1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LYMFOCYTTER</a:t>
            </a:r>
            <a:endParaRPr lang="nb-NO" sz="4000" dirty="0">
              <a:solidFill>
                <a:srgbClr val="F4B1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222" y="1825625"/>
            <a:ext cx="8125178" cy="3780847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Målet til</a:t>
            </a:r>
            <a:r>
              <a:rPr lang="nb-NO" dirty="0" smtClean="0">
                <a:solidFill>
                  <a:srgbClr val="0070C0"/>
                </a:solidFill>
              </a:rPr>
              <a:t> B-celler</a:t>
            </a:r>
            <a:r>
              <a:rPr lang="nb-NO" dirty="0" smtClean="0"/>
              <a:t> </a:t>
            </a:r>
            <a:r>
              <a:rPr lang="nb-NO" dirty="0" smtClean="0"/>
              <a:t>og </a:t>
            </a:r>
            <a:r>
              <a:rPr lang="nb-NO" dirty="0">
                <a:solidFill>
                  <a:srgbClr val="00CC00"/>
                </a:solidFill>
              </a:rPr>
              <a:t>T-celler</a:t>
            </a:r>
            <a:r>
              <a:rPr lang="nb-NO" dirty="0" smtClean="0"/>
              <a:t> er </a:t>
            </a:r>
            <a:r>
              <a:rPr lang="nb-NO" dirty="0" smtClean="0"/>
              <a:t>å </a:t>
            </a:r>
            <a:r>
              <a:rPr lang="nb-NO" dirty="0" smtClean="0"/>
              <a:t>kunne </a:t>
            </a:r>
            <a:r>
              <a:rPr lang="nb-NO" dirty="0" smtClean="0"/>
              <a:t>gjenkjenne og reagere på flest mulige ulike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.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B-celler</a:t>
            </a:r>
            <a:r>
              <a:rPr lang="nb-NO" dirty="0" smtClean="0"/>
              <a:t> gjør dette ved hjelp av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. </a:t>
            </a:r>
            <a:endParaRPr lang="nb-NO" dirty="0" smtClean="0"/>
          </a:p>
          <a:p>
            <a:r>
              <a:rPr lang="nb-NO" dirty="0" smtClean="0">
                <a:solidFill>
                  <a:srgbClr val="00CC00"/>
                </a:solidFill>
              </a:rPr>
              <a:t>T-celler</a:t>
            </a:r>
            <a:r>
              <a:rPr lang="nb-NO" dirty="0" smtClean="0"/>
              <a:t> </a:t>
            </a:r>
            <a:r>
              <a:rPr lang="nb-NO" dirty="0"/>
              <a:t>gjør dette ved hjelp av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T-cellereseptorer </a:t>
            </a: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(TCR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nb-NO" dirty="0" smtClean="0"/>
          </a:p>
          <a:p>
            <a:endParaRPr lang="nb-NO" dirty="0" smtClean="0">
              <a:solidFill>
                <a:srgbClr val="33CCFF"/>
              </a:solidFill>
            </a:endParaRPr>
          </a:p>
          <a:p>
            <a:endParaRPr lang="nb-NO" dirty="0" smtClean="0">
              <a:solidFill>
                <a:srgbClr val="33CCFF"/>
              </a:solidFill>
            </a:endParaRPr>
          </a:p>
          <a:p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</a:t>
            </a:r>
            <a:r>
              <a:rPr lang="nb-NO" dirty="0" smtClean="0"/>
              <a:t>er proteiner med tre </a:t>
            </a:r>
            <a:r>
              <a:rPr lang="nb-NO" dirty="0" smtClean="0">
                <a:solidFill>
                  <a:srgbClr val="33CCFF"/>
                </a:solidFill>
              </a:rPr>
              <a:t>kjeder</a:t>
            </a:r>
            <a:r>
              <a:rPr lang="nb-NO" dirty="0" smtClean="0"/>
              <a:t> som til sammen gir </a:t>
            </a:r>
            <a:r>
              <a:rPr lang="nb-NO" dirty="0" smtClean="0">
                <a:solidFill>
                  <a:srgbClr val="33CCFF"/>
                </a:solidFill>
              </a:rPr>
              <a:t>Y</a:t>
            </a:r>
            <a:r>
              <a:rPr lang="nb-NO" dirty="0" smtClean="0"/>
              <a:t>-form.</a:t>
            </a:r>
          </a:p>
          <a:p>
            <a:r>
              <a:rPr lang="nb-NO" dirty="0" smtClean="0"/>
              <a:t>På to av </a:t>
            </a:r>
            <a:r>
              <a:rPr lang="nb-NO" dirty="0" smtClean="0">
                <a:solidFill>
                  <a:srgbClr val="33CCFF"/>
                </a:solidFill>
              </a:rPr>
              <a:t>kjedene</a:t>
            </a:r>
            <a:r>
              <a:rPr lang="nb-NO" dirty="0" smtClean="0"/>
              <a:t> har de </a:t>
            </a:r>
            <a:r>
              <a:rPr lang="nb-NO" dirty="0" smtClean="0">
                <a:solidFill>
                  <a:srgbClr val="33CCFF"/>
                </a:solidFill>
              </a:rPr>
              <a:t>reseptorer</a:t>
            </a:r>
            <a:r>
              <a:rPr lang="nb-NO" dirty="0" smtClean="0"/>
              <a:t> som binder spesifikt til molekyler kalt </a:t>
            </a:r>
            <a:r>
              <a:rPr lang="nb-NO" dirty="0" smtClean="0">
                <a:solidFill>
                  <a:srgbClr val="C55A11"/>
                </a:solidFill>
              </a:rPr>
              <a:t>antigen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er</a:t>
            </a:r>
            <a:r>
              <a:rPr lang="nb-NO" dirty="0" smtClean="0"/>
              <a:t> («</a:t>
            </a:r>
            <a:r>
              <a:rPr lang="nb-NO" b="1" dirty="0" smtClean="0">
                <a:solidFill>
                  <a:srgbClr val="33CCFF"/>
                </a:solidFill>
              </a:rPr>
              <a:t>anti</a:t>
            </a:r>
            <a:r>
              <a:rPr lang="nb-NO" dirty="0" smtClean="0">
                <a:solidFill>
                  <a:srgbClr val="33CCFF"/>
                </a:solidFill>
              </a:rPr>
              <a:t>stoff</a:t>
            </a:r>
            <a:r>
              <a:rPr lang="nb-NO" b="1" dirty="0" smtClean="0"/>
              <a:t>gen</a:t>
            </a:r>
            <a:r>
              <a:rPr lang="nb-NO" dirty="0" smtClean="0"/>
              <a:t>ererende substans») på overflaten av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Det finnes potensielt milliarder ulike slike </a:t>
            </a:r>
            <a:r>
              <a:rPr lang="nb-NO" dirty="0" smtClean="0">
                <a:solidFill>
                  <a:srgbClr val="33CCFF"/>
                </a:solidFill>
              </a:rPr>
              <a:t>reseptorer</a:t>
            </a:r>
            <a:r>
              <a:rPr lang="nb-NO" dirty="0" smtClean="0">
                <a:solidFill>
                  <a:srgbClr val="00B0F0"/>
                </a:solidFill>
              </a:rPr>
              <a:t>, </a:t>
            </a:r>
            <a:r>
              <a:rPr lang="nb-NO" dirty="0" smtClean="0"/>
              <a:t>og det er viktig fordi det potensielt er milliarder av ulike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antigener</a:t>
            </a:r>
            <a:r>
              <a:rPr lang="nb-NO" dirty="0" smtClean="0"/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0303174" y="4788384"/>
            <a:ext cx="1632728" cy="1544290"/>
            <a:chOff x="6714741" y="4838677"/>
            <a:chExt cx="1632728" cy="1544290"/>
          </a:xfrm>
        </p:grpSpPr>
        <p:sp>
          <p:nvSpPr>
            <p:cNvPr id="38" name="Oval 37"/>
            <p:cNvSpPr/>
            <p:nvPr/>
          </p:nvSpPr>
          <p:spPr>
            <a:xfrm>
              <a:off x="6975373" y="5090115"/>
              <a:ext cx="989104" cy="102310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889068" y="5024702"/>
              <a:ext cx="191948" cy="384732"/>
              <a:chOff x="6688123" y="4892890"/>
              <a:chExt cx="420877" cy="590257"/>
            </a:xfrm>
          </p:grpSpPr>
          <p:sp>
            <p:nvSpPr>
              <p:cNvPr id="56" name="Rectangle 55"/>
              <p:cNvSpPr/>
              <p:nvPr/>
            </p:nvSpPr>
            <p:spPr>
              <a:xfrm rot="2276314">
                <a:off x="6866743" y="52422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18334382">
                <a:off x="6584943" y="51006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8334382">
                <a:off x="6605198" y="5058661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3827522">
              <a:off x="7626394" y="4819706"/>
              <a:ext cx="266404" cy="304345"/>
              <a:chOff x="6864938" y="5045290"/>
              <a:chExt cx="396462" cy="590257"/>
            </a:xfrm>
          </p:grpSpPr>
          <p:sp>
            <p:nvSpPr>
              <p:cNvPr id="53" name="Rectangle 52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8334382">
                <a:off x="6782012" y="5201340"/>
                <a:ext cx="343476" cy="177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8293014">
              <a:off x="8027628" y="5481704"/>
              <a:ext cx="319841" cy="377772"/>
              <a:chOff x="6858323" y="5045290"/>
              <a:chExt cx="403077" cy="590257"/>
            </a:xfrm>
          </p:grpSpPr>
          <p:sp>
            <p:nvSpPr>
              <p:cNvPr id="50" name="Rectangle 49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8334382">
                <a:off x="6775398" y="5183927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7003452">
              <a:off x="6761223" y="5783873"/>
              <a:ext cx="280479" cy="373443"/>
              <a:chOff x="6872789" y="5045290"/>
              <a:chExt cx="388611" cy="590257"/>
            </a:xfrm>
          </p:grpSpPr>
          <p:sp>
            <p:nvSpPr>
              <p:cNvPr id="47" name="Rectangle 46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8334382">
                <a:off x="6789863" y="5205306"/>
                <a:ext cx="343476" cy="177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2052357">
              <a:off x="7621240" y="6070521"/>
              <a:ext cx="225975" cy="312446"/>
              <a:chOff x="6860718" y="5045290"/>
              <a:chExt cx="400682" cy="590257"/>
            </a:xfrm>
          </p:grpSpPr>
          <p:sp>
            <p:nvSpPr>
              <p:cNvPr id="44" name="Rectangle 43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334382">
                <a:off x="6777793" y="5201267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8941618" y="2309349"/>
            <a:ext cx="2755960" cy="2599185"/>
            <a:chOff x="8941618" y="2309349"/>
            <a:chExt cx="2755960" cy="2599185"/>
          </a:xfrm>
          <a:solidFill>
            <a:srgbClr val="33CCFF"/>
          </a:solidFill>
        </p:grpSpPr>
        <p:grpSp>
          <p:nvGrpSpPr>
            <p:cNvPr id="71" name="Group 70"/>
            <p:cNvGrpSpPr/>
            <p:nvPr/>
          </p:nvGrpSpPr>
          <p:grpSpPr>
            <a:xfrm rot="17611034">
              <a:off x="10303234" y="2415110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72" name="Group 71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Oval 72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589104">
              <a:off x="10876457" y="3668398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79" name="Group 78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0" name="Oval 79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 rot="6202094">
              <a:off x="9750795" y="4193174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86" name="Group 85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11679473">
              <a:off x="8941618" y="3039967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93" name="Group 92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Oval 69"/>
            <p:cNvSpPr/>
            <p:nvPr/>
          </p:nvSpPr>
          <p:spPr>
            <a:xfrm>
              <a:off x="9536710" y="2866184"/>
              <a:ext cx="1642512" cy="139982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8483741" y="5515665"/>
            <a:ext cx="1244177" cy="967431"/>
            <a:chOff x="2968128" y="4949195"/>
            <a:chExt cx="1244177" cy="1009083"/>
          </a:xfrm>
        </p:grpSpPr>
        <p:grpSp>
          <p:nvGrpSpPr>
            <p:cNvPr id="101" name="Group 100"/>
            <p:cNvGrpSpPr/>
            <p:nvPr/>
          </p:nvGrpSpPr>
          <p:grpSpPr>
            <a:xfrm>
              <a:off x="2987470" y="4949195"/>
              <a:ext cx="338743" cy="313573"/>
              <a:chOff x="3805554" y="4074819"/>
              <a:chExt cx="394655" cy="338504"/>
            </a:xfrm>
          </p:grpSpPr>
          <p:sp>
            <p:nvSpPr>
              <p:cNvPr id="111" name="Rectangle 110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 rot="6016456">
              <a:off x="3866073" y="5014566"/>
              <a:ext cx="338743" cy="313573"/>
              <a:chOff x="4119322" y="5031319"/>
              <a:chExt cx="338743" cy="313573"/>
            </a:xfrm>
          </p:grpSpPr>
          <p:sp>
            <p:nvSpPr>
              <p:cNvPr id="109" name="Rectangle 108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rot="10010481">
              <a:off x="3873562" y="5634662"/>
              <a:ext cx="338743" cy="313574"/>
              <a:chOff x="4192600" y="4951075"/>
              <a:chExt cx="338743" cy="313574"/>
            </a:xfrm>
          </p:grpSpPr>
          <p:sp>
            <p:nvSpPr>
              <p:cNvPr id="107" name="Rectangle 106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 rot="17001518">
              <a:off x="2955012" y="5632751"/>
              <a:ext cx="338643" cy="312412"/>
              <a:chOff x="4102029" y="4795806"/>
              <a:chExt cx="338643" cy="312412"/>
            </a:xfrm>
          </p:grpSpPr>
          <p:sp>
            <p:nvSpPr>
              <p:cNvPr id="105" name="Rectangle 104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Oval 112"/>
          <p:cNvSpPr/>
          <p:nvPr/>
        </p:nvSpPr>
        <p:spPr>
          <a:xfrm>
            <a:off x="8683333" y="5698981"/>
            <a:ext cx="797530" cy="6435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216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ANTISTOFF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DANNELSE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7166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rgbClr val="0070C0"/>
                </a:solidFill>
              </a:rPr>
              <a:t>B-celler</a:t>
            </a:r>
            <a:r>
              <a:rPr lang="nb-NO" dirty="0" smtClean="0"/>
              <a:t> danner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i beinmargen.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En rekke gener er involvert i dette og tilfeldige kombinasjoner av gener som blir brukt gir potensielt opphav til milliarder av ulike </a:t>
            </a:r>
            <a:r>
              <a:rPr lang="nb-NO" dirty="0" smtClean="0">
                <a:solidFill>
                  <a:srgbClr val="33CCFF"/>
                </a:solidFill>
              </a:rPr>
              <a:t>reseptorer</a:t>
            </a:r>
            <a:r>
              <a:rPr lang="nb-NO" dirty="0" smtClean="0"/>
              <a:t> på </a:t>
            </a:r>
            <a:r>
              <a:rPr lang="nb-NO" dirty="0" smtClean="0">
                <a:solidFill>
                  <a:srgbClr val="33CCFF"/>
                </a:solidFill>
              </a:rPr>
              <a:t>antistoffene</a:t>
            </a:r>
            <a:r>
              <a:rPr lang="nb-NO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>
                <a:solidFill>
                  <a:srgbClr val="0070C0"/>
                </a:solidFill>
              </a:rPr>
              <a:t>B-cellene</a:t>
            </a:r>
            <a:r>
              <a:rPr lang="nb-NO" dirty="0" smtClean="0"/>
              <a:t> med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«patruljerer» nå blod, lymfe og vevsvæske.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7474873" y="2763728"/>
            <a:ext cx="2516590" cy="1836136"/>
            <a:chOff x="5720428" y="4929667"/>
            <a:chExt cx="2516590" cy="1836136"/>
          </a:xfrm>
          <a:solidFill>
            <a:srgbClr val="33CCFF"/>
          </a:solidFill>
        </p:grpSpPr>
        <p:sp>
          <p:nvSpPr>
            <p:cNvPr id="34" name="Oval 33"/>
            <p:cNvSpPr/>
            <p:nvPr/>
          </p:nvSpPr>
          <p:spPr>
            <a:xfrm>
              <a:off x="6145413" y="5029199"/>
              <a:ext cx="1642512" cy="139982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  <p:grpSp>
          <p:nvGrpSpPr>
            <p:cNvPr id="64" name="Group 63"/>
            <p:cNvGrpSpPr/>
            <p:nvPr/>
          </p:nvGrpSpPr>
          <p:grpSpPr>
            <a:xfrm rot="975754">
              <a:off x="7806929" y="4978599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Rectangle 65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5400000">
              <a:off x="7480729" y="6266842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 rot="11243840">
              <a:off x="5794919" y="6033695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80" name="Group 79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Rectangle 80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15245047">
              <a:off x="5789300" y="4860795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87" name="Group 86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8" name="Rectangle 87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9167639" y="986112"/>
            <a:ext cx="2755960" cy="2599185"/>
            <a:chOff x="8941618" y="2309349"/>
            <a:chExt cx="2755960" cy="2599185"/>
          </a:xfrm>
          <a:solidFill>
            <a:srgbClr val="33CCFF"/>
          </a:solidFill>
        </p:grpSpPr>
        <p:grpSp>
          <p:nvGrpSpPr>
            <p:cNvPr id="95" name="Group 94"/>
            <p:cNvGrpSpPr/>
            <p:nvPr/>
          </p:nvGrpSpPr>
          <p:grpSpPr>
            <a:xfrm rot="17611034">
              <a:off x="10303234" y="2415110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18" name="Group 117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Oval 118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589104">
              <a:off x="10876457" y="3668398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12" name="Group 111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6202094">
              <a:off x="9750795" y="4193174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06" name="Group 105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Oval 106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1679473">
              <a:off x="8941618" y="3039967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00" name="Group 99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9536710" y="2866184"/>
              <a:ext cx="1642512" cy="139982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72929" y="4394565"/>
            <a:ext cx="2434164" cy="1890649"/>
            <a:chOff x="7960784" y="435264"/>
            <a:chExt cx="3517486" cy="2860878"/>
          </a:xfrm>
        </p:grpSpPr>
        <p:grpSp>
          <p:nvGrpSpPr>
            <p:cNvPr id="129" name="Group 128"/>
            <p:cNvGrpSpPr/>
            <p:nvPr/>
          </p:nvGrpSpPr>
          <p:grpSpPr>
            <a:xfrm rot="4233098">
              <a:off x="10920116" y="2027326"/>
              <a:ext cx="425311" cy="690996"/>
              <a:chOff x="3839895" y="8206848"/>
              <a:chExt cx="425311" cy="690996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47" name="Rounded Rectangle 146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46" name="Isosceles Triangle 145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15293126">
              <a:off x="8093626" y="1018916"/>
              <a:ext cx="425311" cy="690996"/>
              <a:chOff x="3839895" y="8206848"/>
              <a:chExt cx="425311" cy="690996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42" name="Isosceles Triangle 141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10120892">
              <a:off x="8979804" y="2605146"/>
              <a:ext cx="425311" cy="690996"/>
              <a:chOff x="3839895" y="8206848"/>
              <a:chExt cx="425311" cy="69099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39" name="Rounded Rectangle 138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38" name="Isosceles Triangle 137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8631386" y="435264"/>
              <a:ext cx="2264708" cy="2253118"/>
              <a:chOff x="6042108" y="4577470"/>
              <a:chExt cx="2264708" cy="2253118"/>
            </a:xfrm>
          </p:grpSpPr>
          <p:sp>
            <p:nvSpPr>
              <p:cNvPr id="133" name="Rounded Rectangle 132"/>
              <p:cNvSpPr/>
              <p:nvPr/>
            </p:nvSpPr>
            <p:spPr>
              <a:xfrm rot="2011134">
                <a:off x="7695049" y="4700112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4" name="Rectangle 133"/>
              <p:cNvSpPr/>
              <p:nvPr/>
            </p:nvSpPr>
            <p:spPr>
              <a:xfrm rot="1862099">
                <a:off x="7787467" y="4591391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042108" y="4965622"/>
                <a:ext cx="2264708" cy="1864966"/>
              </a:xfrm>
              <a:prstGeom prst="ellipse">
                <a:avLst/>
              </a:prstGeom>
              <a:solidFill>
                <a:srgbClr val="00ACA8"/>
              </a:solidFill>
              <a:ln>
                <a:solidFill>
                  <a:srgbClr val="00AC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 smtClean="0"/>
                  <a:t>T-hjelpecelle</a:t>
                </a:r>
                <a:endParaRPr lang="nb-NO" sz="1200" dirty="0"/>
              </a:p>
            </p:txBody>
          </p:sp>
          <p:sp>
            <p:nvSpPr>
              <p:cNvPr id="136" name="Isosceles Triangle 135"/>
              <p:cNvSpPr/>
              <p:nvPr/>
            </p:nvSpPr>
            <p:spPr>
              <a:xfrm rot="12637792">
                <a:off x="7829455" y="4577470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304956" y="4671735"/>
            <a:ext cx="2714985" cy="2123870"/>
            <a:chOff x="7162703" y="4641346"/>
            <a:chExt cx="2714985" cy="2123870"/>
          </a:xfrm>
        </p:grpSpPr>
        <p:grpSp>
          <p:nvGrpSpPr>
            <p:cNvPr id="149" name="Group 148"/>
            <p:cNvGrpSpPr/>
            <p:nvPr/>
          </p:nvGrpSpPr>
          <p:grpSpPr>
            <a:xfrm>
              <a:off x="7307085" y="4765730"/>
              <a:ext cx="2415337" cy="1872338"/>
              <a:chOff x="7974463" y="449185"/>
              <a:chExt cx="3490280" cy="2833170"/>
            </a:xfrm>
          </p:grpSpPr>
          <p:grpSp>
            <p:nvGrpSpPr>
              <p:cNvPr id="166" name="Group 165"/>
              <p:cNvGrpSpPr/>
              <p:nvPr/>
            </p:nvGrpSpPr>
            <p:grpSpPr>
              <a:xfrm rot="4233098">
                <a:off x="10913552" y="2036604"/>
                <a:ext cx="425310" cy="677073"/>
                <a:chOff x="3839895" y="8220770"/>
                <a:chExt cx="425311" cy="677074"/>
              </a:xfrm>
            </p:grpSpPr>
            <p:sp>
              <p:nvSpPr>
                <p:cNvPr id="168" name="Rounded Rectangle 167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 rot="15293126">
                <a:off x="8100346" y="1024062"/>
                <a:ext cx="425310" cy="677075"/>
                <a:chOff x="3839895" y="8220770"/>
                <a:chExt cx="425311" cy="677074"/>
              </a:xfrm>
            </p:grpSpPr>
            <p:sp>
              <p:nvSpPr>
                <p:cNvPr id="164" name="Rounded Rectangle 163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 rot="10120892">
                <a:off x="8978438" y="2605282"/>
                <a:ext cx="425311" cy="677073"/>
                <a:chOff x="3839895" y="8220770"/>
                <a:chExt cx="425311" cy="677074"/>
              </a:xfrm>
            </p:grpSpPr>
            <p:sp>
              <p:nvSpPr>
                <p:cNvPr id="160" name="Rounded Rectangle 159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grpSp>
            <p:nvGrpSpPr>
              <p:cNvPr id="153" name="Group 152"/>
              <p:cNvGrpSpPr/>
              <p:nvPr/>
            </p:nvGrpSpPr>
            <p:grpSpPr>
              <a:xfrm>
                <a:off x="8631386" y="449185"/>
                <a:ext cx="2264708" cy="2239197"/>
                <a:chOff x="6042108" y="4591391"/>
                <a:chExt cx="2264708" cy="2239197"/>
              </a:xfrm>
            </p:grpSpPr>
            <p:sp>
              <p:nvSpPr>
                <p:cNvPr id="154" name="Rounded Rectangle 153"/>
                <p:cNvSpPr/>
                <p:nvPr/>
              </p:nvSpPr>
              <p:spPr>
                <a:xfrm rot="2011134">
                  <a:off x="7695049" y="4700112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 rot="1862099">
                  <a:off x="7787467" y="4591391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6042108" y="4965622"/>
                  <a:ext cx="2264708" cy="1864966"/>
                </a:xfrm>
                <a:prstGeom prst="ellipse">
                  <a:avLst/>
                </a:prstGeom>
                <a:solidFill>
                  <a:srgbClr val="00ACA8"/>
                </a:solidFill>
                <a:ln>
                  <a:solidFill>
                    <a:srgbClr val="00AC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sz="1200" dirty="0" smtClean="0"/>
                    <a:t>T-hjelpecelle</a:t>
                  </a:r>
                  <a:endParaRPr lang="nb-NO" sz="1200" dirty="0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 rot="1028207">
              <a:off x="7162703" y="5326946"/>
              <a:ext cx="354705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0" name="Rectangle 169"/>
            <p:cNvSpPr/>
            <p:nvPr/>
          </p:nvSpPr>
          <p:spPr>
            <a:xfrm rot="7063919">
              <a:off x="8913992" y="4795839"/>
              <a:ext cx="354705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1" name="Rectangle 170"/>
            <p:cNvSpPr/>
            <p:nvPr/>
          </p:nvSpPr>
          <p:spPr>
            <a:xfrm rot="17172191">
              <a:off x="7967285" y="6565004"/>
              <a:ext cx="354705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2" name="Rectangle 171"/>
            <p:cNvSpPr/>
            <p:nvPr/>
          </p:nvSpPr>
          <p:spPr>
            <a:xfrm rot="1028207">
              <a:off x="9522983" y="6016986"/>
              <a:ext cx="354705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3638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VIDERE INNDELING AV DET SPESIFIKKE FORSVARET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Vi deler det spesifikke forsvaret inn i:</a:t>
            </a:r>
          </a:p>
          <a:p>
            <a:pPr lvl="1"/>
            <a:r>
              <a:rPr lang="nb-NO" b="1" dirty="0">
                <a:sym typeface="Wingdings" panose="05000000000000000000" pitchFamily="2" charset="2"/>
              </a:rPr>
              <a:t>P</a:t>
            </a:r>
            <a:r>
              <a:rPr lang="nb-NO" b="1" dirty="0" smtClean="0">
                <a:sym typeface="Wingdings" panose="05000000000000000000" pitchFamily="2" charset="2"/>
              </a:rPr>
              <a:t>rimær </a:t>
            </a:r>
            <a:r>
              <a:rPr lang="nb-NO" b="1" dirty="0">
                <a:sym typeface="Wingdings" panose="05000000000000000000" pitchFamily="2" charset="2"/>
              </a:rPr>
              <a:t>respons: </a:t>
            </a:r>
            <a:r>
              <a:rPr lang="nb-NO" dirty="0">
                <a:sym typeface="Wingdings" panose="05000000000000000000" pitchFamily="2" charset="2"/>
              </a:rPr>
              <a:t>Første gang </a:t>
            </a:r>
            <a:r>
              <a:rPr lang="nb-NO" dirty="0" smtClean="0">
                <a:sym typeface="Wingdings" panose="05000000000000000000" pitchFamily="2" charset="2"/>
              </a:rPr>
              <a:t>et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patogen</a:t>
            </a:r>
            <a:r>
              <a:rPr lang="nb-NO" dirty="0" smtClean="0">
                <a:sym typeface="Wingdings" panose="05000000000000000000" pitchFamily="2" charset="2"/>
              </a:rPr>
              <a:t> utløser </a:t>
            </a:r>
            <a:r>
              <a:rPr lang="nb-NO" dirty="0">
                <a:sym typeface="Wingdings" panose="05000000000000000000" pitchFamily="2" charset="2"/>
              </a:rPr>
              <a:t>det spesifikke forsvaret.</a:t>
            </a:r>
          </a:p>
          <a:p>
            <a:pPr lvl="1"/>
            <a:r>
              <a:rPr lang="nb-NO" b="1" dirty="0">
                <a:sym typeface="Wingdings" panose="05000000000000000000" pitchFamily="2" charset="2"/>
              </a:rPr>
              <a:t>Sekundær respons: </a:t>
            </a:r>
            <a:r>
              <a:rPr lang="nb-NO" dirty="0">
                <a:sym typeface="Wingdings" panose="05000000000000000000" pitchFamily="2" charset="2"/>
              </a:rPr>
              <a:t>De neste gangene </a:t>
            </a:r>
            <a:r>
              <a:rPr lang="nb-NO" dirty="0" smtClean="0">
                <a:sym typeface="Wingdings" panose="05000000000000000000" pitchFamily="2" charset="2"/>
              </a:rPr>
              <a:t>det samme </a:t>
            </a:r>
            <a:r>
              <a:rPr lang="nb-NO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patogenet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>
                <a:sym typeface="Wingdings" panose="05000000000000000000" pitchFamily="2" charset="2"/>
              </a:rPr>
              <a:t>utløser det spesifikke </a:t>
            </a:r>
            <a:r>
              <a:rPr lang="nb-NO" dirty="0" smtClean="0">
                <a:sym typeface="Wingdings" panose="05000000000000000000" pitchFamily="2" charset="2"/>
              </a:rPr>
              <a:t>forsvaret</a:t>
            </a:r>
          </a:p>
          <a:p>
            <a:pPr lvl="1"/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Dessuten har det spesifikke forsvaret ulike mekanismer utfra om </a:t>
            </a:r>
            <a:r>
              <a:rPr lang="nb-NO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patogener</a:t>
            </a:r>
            <a:r>
              <a:rPr lang="nb-NO" dirty="0" smtClean="0">
                <a:sym typeface="Wingdings" panose="05000000000000000000" pitchFamily="2" charset="2"/>
              </a:rPr>
              <a:t> befinner seg:</a:t>
            </a:r>
          </a:p>
          <a:p>
            <a:r>
              <a:rPr lang="nb-NO" b="1" dirty="0" smtClean="0">
                <a:sym typeface="Wingdings" panose="05000000000000000000" pitchFamily="2" charset="2"/>
              </a:rPr>
              <a:t>Humoralt: </a:t>
            </a:r>
            <a:r>
              <a:rPr lang="nb-NO" dirty="0" smtClean="0">
                <a:sym typeface="Wingdings" panose="05000000000000000000" pitchFamily="2" charset="2"/>
              </a:rPr>
              <a:t>Utenfor cellene; ofte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bakterier</a:t>
            </a:r>
          </a:p>
          <a:p>
            <a:r>
              <a:rPr lang="nb-NO" b="1" dirty="0" smtClean="0">
                <a:sym typeface="Wingdings" panose="05000000000000000000" pitchFamily="2" charset="2"/>
              </a:rPr>
              <a:t>Intracellulært: </a:t>
            </a:r>
            <a:r>
              <a:rPr lang="nb-NO" dirty="0" smtClean="0">
                <a:sym typeface="Wingdings" panose="05000000000000000000" pitchFamily="2" charset="2"/>
              </a:rPr>
              <a:t>Har kommet seg inn i cellene; ofte </a:t>
            </a:r>
            <a:r>
              <a:rPr lang="nb-NO" dirty="0" smtClean="0">
                <a:solidFill>
                  <a:srgbClr val="7030A0"/>
                </a:solidFill>
                <a:sym typeface="Wingdings" panose="05000000000000000000" pitchFamily="2" charset="2"/>
              </a:rPr>
              <a:t>virus</a:t>
            </a:r>
            <a:endParaRPr lang="nb-NO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23" y="365125"/>
            <a:ext cx="11312467" cy="1325563"/>
          </a:xfrm>
        </p:spPr>
        <p:txBody>
          <a:bodyPr>
            <a:norm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71666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BINDING </a:t>
            </a:r>
            <a:r>
              <a:rPr lang="nb-NO" dirty="0" smtClean="0"/>
              <a:t>TIL</a:t>
            </a:r>
            <a:r>
              <a:rPr lang="nb-NO" dirty="0" smtClean="0"/>
              <a:t> 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ANTIGEN</a:t>
            </a:r>
            <a:r>
              <a:rPr lang="nb-NO" dirty="0" smtClean="0"/>
              <a:t> HOS </a:t>
            </a:r>
            <a:r>
              <a:rPr lang="nb-NO" dirty="0" smtClean="0">
                <a:solidFill>
                  <a:srgbClr val="7030A0"/>
                </a:solidFill>
              </a:rPr>
              <a:t>PATOGEN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1. </a:t>
            </a:r>
            <a:r>
              <a:rPr lang="nb-NO" dirty="0" smtClean="0">
                <a:solidFill>
                  <a:srgbClr val="0070C0"/>
                </a:solidFill>
              </a:rPr>
              <a:t>B-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dirty="0">
                <a:solidFill>
                  <a:srgbClr val="00CC00"/>
                </a:solidFill>
              </a:rPr>
              <a:t>T-celler</a:t>
            </a:r>
            <a:r>
              <a:rPr lang="nb-NO" dirty="0"/>
              <a:t> </a:t>
            </a:r>
            <a:r>
              <a:rPr lang="nb-NO" dirty="0" smtClean="0"/>
              <a:t>tilkalles til betennelsesstedet.</a:t>
            </a:r>
          </a:p>
          <a:p>
            <a:pPr marL="0" indent="0">
              <a:buNone/>
            </a:pPr>
            <a:r>
              <a:rPr lang="nb-NO" dirty="0" smtClean="0"/>
              <a:t>2. Dersom </a:t>
            </a:r>
            <a:r>
              <a:rPr lang="nb-NO" dirty="0"/>
              <a:t>en </a:t>
            </a:r>
            <a:r>
              <a:rPr lang="nb-NO" dirty="0">
                <a:solidFill>
                  <a:srgbClr val="0070C0"/>
                </a:solidFill>
              </a:rPr>
              <a:t>B-celle</a:t>
            </a:r>
            <a:r>
              <a:rPr lang="nb-NO" dirty="0"/>
              <a:t> med </a:t>
            </a:r>
            <a:r>
              <a:rPr lang="nb-NO" dirty="0" smtClean="0">
                <a:solidFill>
                  <a:srgbClr val="00B0F0"/>
                </a:solidFill>
              </a:rPr>
              <a:t>antistoff</a:t>
            </a:r>
            <a:r>
              <a:rPr lang="nb-NO" dirty="0" smtClean="0"/>
              <a:t> </a:t>
            </a:r>
            <a:r>
              <a:rPr lang="nb-NO" dirty="0" smtClean="0"/>
              <a:t>treffer </a:t>
            </a:r>
            <a:r>
              <a:rPr lang="nb-NO" dirty="0"/>
              <a:t>på </a:t>
            </a:r>
            <a:r>
              <a:rPr lang="nb-NO" dirty="0" smtClean="0"/>
              <a:t>et </a:t>
            </a:r>
            <a:r>
              <a:rPr lang="nb-NO" dirty="0" smtClean="0">
                <a:solidFill>
                  <a:srgbClr val="7030A0"/>
                </a:solidFill>
              </a:rPr>
              <a:t>patogen</a:t>
            </a:r>
            <a:r>
              <a:rPr lang="nb-NO" dirty="0" smtClean="0"/>
              <a:t> med passende 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antigen</a:t>
            </a:r>
            <a:r>
              <a:rPr lang="nb-NO" dirty="0"/>
              <a:t> </a:t>
            </a:r>
            <a:r>
              <a:rPr lang="nb-NO" dirty="0" smtClean="0"/>
              <a:t>vil </a:t>
            </a:r>
            <a:r>
              <a:rPr lang="nb-NO" dirty="0">
                <a:solidFill>
                  <a:srgbClr val="00B0F0"/>
                </a:solidFill>
              </a:rPr>
              <a:t>reseptoren</a:t>
            </a:r>
            <a:r>
              <a:rPr lang="nb-NO" dirty="0"/>
              <a:t> </a:t>
            </a:r>
            <a:r>
              <a:rPr lang="nb-NO" dirty="0" smtClean="0"/>
              <a:t>på antistoffet kunne </a:t>
            </a:r>
            <a:r>
              <a:rPr lang="nb-NO" dirty="0"/>
              <a:t>binde seg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7276234" y="4818064"/>
            <a:ext cx="1244177" cy="967431"/>
            <a:chOff x="2968128" y="4949195"/>
            <a:chExt cx="1244177" cy="1009083"/>
          </a:xfrm>
        </p:grpSpPr>
        <p:grpSp>
          <p:nvGrpSpPr>
            <p:cNvPr id="126" name="Group 125"/>
            <p:cNvGrpSpPr/>
            <p:nvPr/>
          </p:nvGrpSpPr>
          <p:grpSpPr>
            <a:xfrm>
              <a:off x="2987470" y="4949195"/>
              <a:ext cx="338743" cy="313573"/>
              <a:chOff x="3805554" y="4074819"/>
              <a:chExt cx="394655" cy="338504"/>
            </a:xfrm>
          </p:grpSpPr>
          <p:sp>
            <p:nvSpPr>
              <p:cNvPr id="137" name="Rectangle 136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6016456">
              <a:off x="3866073" y="5014566"/>
              <a:ext cx="338743" cy="313573"/>
              <a:chOff x="4119322" y="5031319"/>
              <a:chExt cx="338743" cy="313573"/>
            </a:xfrm>
          </p:grpSpPr>
          <p:sp>
            <p:nvSpPr>
              <p:cNvPr id="134" name="Rectangle 133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 rot="10010481">
              <a:off x="3873562" y="5634662"/>
              <a:ext cx="338743" cy="313574"/>
              <a:chOff x="4192600" y="4951075"/>
              <a:chExt cx="338743" cy="313574"/>
            </a:xfrm>
          </p:grpSpPr>
          <p:sp>
            <p:nvSpPr>
              <p:cNvPr id="132" name="Rectangle 131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 rot="17001518">
              <a:off x="2955012" y="5632751"/>
              <a:ext cx="338643" cy="312412"/>
              <a:chOff x="4102029" y="4795806"/>
              <a:chExt cx="338643" cy="312412"/>
            </a:xfrm>
          </p:grpSpPr>
          <p:sp>
            <p:nvSpPr>
              <p:cNvPr id="130" name="Rectangle 129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0303174" y="4788384"/>
            <a:ext cx="1632728" cy="1544290"/>
            <a:chOff x="6714741" y="4838677"/>
            <a:chExt cx="1632728" cy="1544290"/>
          </a:xfrm>
        </p:grpSpPr>
        <p:sp>
          <p:nvSpPr>
            <p:cNvPr id="140" name="Oval 139"/>
            <p:cNvSpPr/>
            <p:nvPr/>
          </p:nvSpPr>
          <p:spPr>
            <a:xfrm>
              <a:off x="6975373" y="5090115"/>
              <a:ext cx="989104" cy="102310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err="1" smtClean="0"/>
                <a:t>Bakterie</a:t>
              </a:r>
              <a:endParaRPr lang="en-US" sz="1600" dirty="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6889068" y="5024702"/>
              <a:ext cx="191948" cy="384732"/>
              <a:chOff x="6688123" y="4892890"/>
              <a:chExt cx="420877" cy="590257"/>
            </a:xfrm>
          </p:grpSpPr>
          <p:sp>
            <p:nvSpPr>
              <p:cNvPr id="158" name="Rectangle 157"/>
              <p:cNvSpPr/>
              <p:nvPr/>
            </p:nvSpPr>
            <p:spPr>
              <a:xfrm rot="2276314">
                <a:off x="6866743" y="52422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 rot="18334382">
                <a:off x="6584943" y="51006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18334382">
                <a:off x="6605198" y="5058661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3827522">
              <a:off x="7626394" y="4819706"/>
              <a:ext cx="266404" cy="304345"/>
              <a:chOff x="6864938" y="5045290"/>
              <a:chExt cx="396462" cy="590257"/>
            </a:xfrm>
          </p:grpSpPr>
          <p:sp>
            <p:nvSpPr>
              <p:cNvPr id="155" name="Rectangle 154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 rot="18334382">
                <a:off x="6782012" y="5201340"/>
                <a:ext cx="343476" cy="177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 rot="8293014">
              <a:off x="8027628" y="5481704"/>
              <a:ext cx="319841" cy="377772"/>
              <a:chOff x="6858323" y="5045290"/>
              <a:chExt cx="403077" cy="590257"/>
            </a:xfrm>
          </p:grpSpPr>
          <p:sp>
            <p:nvSpPr>
              <p:cNvPr id="152" name="Rectangle 151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18334382">
                <a:off x="6775398" y="5183927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 rot="17003452">
              <a:off x="6761223" y="5783873"/>
              <a:ext cx="280479" cy="373443"/>
              <a:chOff x="6872789" y="5045290"/>
              <a:chExt cx="388611" cy="590257"/>
            </a:xfrm>
          </p:grpSpPr>
          <p:sp>
            <p:nvSpPr>
              <p:cNvPr id="149" name="Rectangle 148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18334382">
                <a:off x="6789863" y="5205306"/>
                <a:ext cx="343476" cy="177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12052357">
              <a:off x="7621240" y="6070521"/>
              <a:ext cx="225975" cy="312446"/>
              <a:chOff x="6860718" y="5045290"/>
              <a:chExt cx="400682" cy="590257"/>
            </a:xfrm>
          </p:grpSpPr>
          <p:sp>
            <p:nvSpPr>
              <p:cNvPr id="146" name="Rectangle 145"/>
              <p:cNvSpPr/>
              <p:nvPr/>
            </p:nvSpPr>
            <p:spPr>
              <a:xfrm rot="2276314">
                <a:off x="7019143" y="539469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 rot="18334382">
                <a:off x="6737343" y="5253056"/>
                <a:ext cx="590257" cy="1747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18334382">
                <a:off x="6777793" y="5201267"/>
                <a:ext cx="343476" cy="177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Oval 160"/>
          <p:cNvSpPr/>
          <p:nvPr/>
        </p:nvSpPr>
        <p:spPr>
          <a:xfrm>
            <a:off x="7475826" y="5001380"/>
            <a:ext cx="797530" cy="6435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1200" dirty="0" smtClean="0"/>
              <a:t>Bakterie</a:t>
            </a:r>
            <a:endParaRPr lang="nb-NO" sz="12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8123660" y="986112"/>
            <a:ext cx="3799939" cy="3462861"/>
            <a:chOff x="8941618" y="2309349"/>
            <a:chExt cx="2755960" cy="2599185"/>
          </a:xfrm>
          <a:solidFill>
            <a:srgbClr val="33CCFF"/>
          </a:solidFill>
        </p:grpSpPr>
        <p:grpSp>
          <p:nvGrpSpPr>
            <p:cNvPr id="95" name="Group 94"/>
            <p:cNvGrpSpPr/>
            <p:nvPr/>
          </p:nvGrpSpPr>
          <p:grpSpPr>
            <a:xfrm rot="17611034">
              <a:off x="10303234" y="2415110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18" name="Group 117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Oval 118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589104">
              <a:off x="10876457" y="3668398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12" name="Group 111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Oval 112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6202094">
              <a:off x="9750795" y="4193174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06" name="Group 105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Oval 106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 rot="11679473">
              <a:off x="8941618" y="3039967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100" name="Group 99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Oval 100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9536710" y="2866184"/>
              <a:ext cx="1642512" cy="139982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1875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0823 0.10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KOMPETANSEMÅL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 smtClean="0"/>
              <a:t>gjøre</a:t>
            </a:r>
            <a:r>
              <a:rPr lang="nn-NO" dirty="0" smtClean="0"/>
              <a:t> </a:t>
            </a:r>
            <a:r>
              <a:rPr lang="nn-NO" dirty="0" err="1" smtClean="0"/>
              <a:t>rede</a:t>
            </a:r>
            <a:r>
              <a:rPr lang="nn-NO" dirty="0" smtClean="0"/>
              <a:t> </a:t>
            </a:r>
            <a:r>
              <a:rPr lang="nn-NO" dirty="0"/>
              <a:t>for </a:t>
            </a:r>
            <a:r>
              <a:rPr lang="nn-NO" dirty="0" err="1" smtClean="0"/>
              <a:t>hvordan</a:t>
            </a:r>
            <a:r>
              <a:rPr lang="nn-NO" dirty="0" smtClean="0"/>
              <a:t> </a:t>
            </a:r>
            <a:r>
              <a:rPr lang="nn-NO" dirty="0"/>
              <a:t>immunforsvaret og andre </a:t>
            </a:r>
            <a:r>
              <a:rPr lang="nn-NO" dirty="0" smtClean="0"/>
              <a:t>deler </a:t>
            </a:r>
            <a:r>
              <a:rPr lang="nn-NO" dirty="0"/>
              <a:t>av infeksjonsforsvaret </a:t>
            </a:r>
            <a:r>
              <a:rPr lang="nn-NO" dirty="0" err="1" smtClean="0"/>
              <a:t>virker</a:t>
            </a:r>
            <a:endParaRPr lang="nn-NO" dirty="0"/>
          </a:p>
          <a:p>
            <a:r>
              <a:rPr lang="nb-NO" dirty="0"/>
              <a:t>diskutere </a:t>
            </a:r>
            <a:r>
              <a:rPr lang="nb-NO" dirty="0" smtClean="0"/>
              <a:t>problemstillinger </a:t>
            </a:r>
            <a:r>
              <a:rPr lang="nb-NO" dirty="0"/>
              <a:t>som </a:t>
            </a:r>
            <a:r>
              <a:rPr lang="nb-NO" dirty="0" smtClean="0"/>
              <a:t>gjelder organdonasjoner </a:t>
            </a:r>
            <a:r>
              <a:rPr lang="nb-NO" dirty="0"/>
              <a:t>og medisinske </a:t>
            </a:r>
            <a:r>
              <a:rPr lang="nb-NO" dirty="0" smtClean="0"/>
              <a:t>kriterier </a:t>
            </a:r>
            <a:r>
              <a:rPr lang="nb-NO" dirty="0"/>
              <a:t>for død</a:t>
            </a:r>
          </a:p>
          <a:p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18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0048" cy="48565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PROSESS MOT Å FORSTERKE FORSVAR MOT DETTE PATOGENET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Når </a:t>
            </a:r>
            <a:r>
              <a:rPr lang="nb-NO" dirty="0" smtClean="0">
                <a:solidFill>
                  <a:srgbClr val="00B0F0"/>
                </a:solidFill>
              </a:rPr>
              <a:t>antistoffet</a:t>
            </a:r>
            <a:r>
              <a:rPr lang="nb-NO" dirty="0" smtClean="0"/>
              <a:t> binder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antigenet</a:t>
            </a:r>
            <a:r>
              <a:rPr lang="nb-NO" dirty="0" smtClean="0"/>
              <a:t> starter en respons i </a:t>
            </a:r>
            <a:r>
              <a:rPr lang="nb-NO" dirty="0" smtClean="0">
                <a:solidFill>
                  <a:srgbClr val="0070C0"/>
                </a:solidFill>
              </a:rPr>
              <a:t>B-cellen</a:t>
            </a:r>
            <a:r>
              <a:rPr lang="nb-NO" dirty="0"/>
              <a:t> </a:t>
            </a:r>
            <a:r>
              <a:rPr lang="nb-NO" dirty="0" smtClean="0"/>
              <a:t>for å kunne danne et sterkere forsvar mot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med nettopp dette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antigenet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/>
              <a:t>4</a:t>
            </a:r>
            <a:r>
              <a:rPr lang="nb-NO" dirty="0" smtClean="0"/>
              <a:t>. </a:t>
            </a:r>
            <a:r>
              <a:rPr lang="nb-NO" dirty="0" smtClean="0">
                <a:solidFill>
                  <a:srgbClr val="33CCFF"/>
                </a:solidFill>
              </a:rPr>
              <a:t>Antistoff</a:t>
            </a:r>
            <a:r>
              <a:rPr lang="nb-NO" dirty="0" smtClean="0"/>
              <a:t> + </a:t>
            </a:r>
            <a:r>
              <a:rPr lang="nb-NO" dirty="0">
                <a:solidFill>
                  <a:srgbClr val="7030A0"/>
                </a:solidFill>
              </a:rPr>
              <a:t>patogen</a:t>
            </a:r>
            <a:r>
              <a:rPr lang="nb-NO" dirty="0" smtClean="0"/>
              <a:t> med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 </a:t>
            </a:r>
            <a:r>
              <a:rPr lang="nb-NO" dirty="0" smtClean="0"/>
              <a:t>blir </a:t>
            </a:r>
            <a:r>
              <a:rPr lang="nb-NO" dirty="0" err="1" smtClean="0"/>
              <a:t>endocytert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5. </a:t>
            </a:r>
            <a:r>
              <a:rPr lang="nb-NO" dirty="0" err="1" smtClean="0"/>
              <a:t>Lysosymer</a:t>
            </a:r>
            <a:r>
              <a:rPr lang="nb-NO" dirty="0" smtClean="0"/>
              <a:t> i </a:t>
            </a:r>
            <a:r>
              <a:rPr lang="nb-NO" dirty="0" smtClean="0">
                <a:solidFill>
                  <a:srgbClr val="0070C0"/>
                </a:solidFill>
              </a:rPr>
              <a:t>B-cellen</a:t>
            </a:r>
            <a:r>
              <a:rPr lang="nb-NO" dirty="0" smtClean="0"/>
              <a:t> bryter ned proteiner i dette komplekset til ufarlige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6. Proteiner i </a:t>
            </a:r>
            <a:r>
              <a:rPr lang="nb-NO" dirty="0" smtClean="0">
                <a:solidFill>
                  <a:srgbClr val="0070C0"/>
                </a:solidFill>
              </a:rPr>
              <a:t>B-cellen</a:t>
            </a:r>
            <a:r>
              <a:rPr lang="nb-NO" dirty="0" smtClean="0"/>
              <a:t> kalt 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MHC2</a:t>
            </a:r>
            <a:r>
              <a:rPr lang="nb-NO" dirty="0" smtClean="0"/>
              <a:t>  binder til disse fragmentene og stiller dem ut på overflaten av </a:t>
            </a:r>
            <a:r>
              <a:rPr lang="nb-NO" dirty="0" smtClean="0">
                <a:solidFill>
                  <a:srgbClr val="0070C0"/>
                </a:solidFill>
              </a:rPr>
              <a:t>B-cellen</a:t>
            </a:r>
            <a:r>
              <a:rPr lang="nb-NO" dirty="0" smtClean="0"/>
              <a:t>. Vi kaller derfor </a:t>
            </a:r>
            <a:r>
              <a:rPr lang="nb-NO" dirty="0" smtClean="0">
                <a:solidFill>
                  <a:srgbClr val="0070C0"/>
                </a:solidFill>
              </a:rPr>
              <a:t>B-celler</a:t>
            </a:r>
            <a:r>
              <a:rPr lang="nb-NO" dirty="0" smtClean="0"/>
              <a:t> «profesjonelle antigenpresenterende celler (APC)»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 rot="17611034">
            <a:off x="9004166" y="1817413"/>
            <a:ext cx="1093969" cy="840521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35" name="Group 234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38" name="Rectangle 237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Oval 235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 rot="1589104">
            <a:off x="9775431" y="3501332"/>
            <a:ext cx="1132168" cy="812162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29" name="Group 228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32" name="Rectangle 231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0" name="Oval 229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 rot="11679473">
            <a:off x="7107660" y="2664081"/>
            <a:ext cx="1132168" cy="812162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17" name="Group 216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20" name="Rectangle 219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8" name="Oval 217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Oval 215"/>
          <p:cNvSpPr/>
          <p:nvPr/>
        </p:nvSpPr>
        <p:spPr>
          <a:xfrm>
            <a:off x="7928177" y="2432552"/>
            <a:ext cx="2264708" cy="18649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B-celle</a:t>
            </a:r>
            <a:endParaRPr lang="nb-NO" dirty="0"/>
          </a:p>
        </p:txBody>
      </p:sp>
      <p:grpSp>
        <p:nvGrpSpPr>
          <p:cNvPr id="4" name="Group 3"/>
          <p:cNvGrpSpPr/>
          <p:nvPr/>
        </p:nvGrpSpPr>
        <p:grpSpPr>
          <a:xfrm>
            <a:off x="7276234" y="4297723"/>
            <a:ext cx="1905562" cy="1487772"/>
            <a:chOff x="7276234" y="4297723"/>
            <a:chExt cx="1905562" cy="1487772"/>
          </a:xfrm>
        </p:grpSpPr>
        <p:grpSp>
          <p:nvGrpSpPr>
            <p:cNvPr id="91" name="Group 90"/>
            <p:cNvGrpSpPr/>
            <p:nvPr/>
          </p:nvGrpSpPr>
          <p:grpSpPr>
            <a:xfrm>
              <a:off x="7295576" y="4818064"/>
              <a:ext cx="338743" cy="300630"/>
              <a:chOff x="3805554" y="4074819"/>
              <a:chExt cx="394655" cy="338504"/>
            </a:xfrm>
          </p:grpSpPr>
          <p:sp>
            <p:nvSpPr>
              <p:cNvPr id="156" name="Rectangle 155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 rot="6016456">
              <a:off x="8181170" y="4874265"/>
              <a:ext cx="324761" cy="313573"/>
              <a:chOff x="4119322" y="5031319"/>
              <a:chExt cx="338743" cy="313573"/>
            </a:xfrm>
          </p:grpSpPr>
          <p:sp>
            <p:nvSpPr>
              <p:cNvPr id="99" name="Rectangle 98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0010481">
              <a:off x="8181668" y="5475237"/>
              <a:ext cx="338743" cy="300631"/>
              <a:chOff x="4192600" y="4951075"/>
              <a:chExt cx="338743" cy="313574"/>
            </a:xfrm>
          </p:grpSpPr>
          <p:sp>
            <p:nvSpPr>
              <p:cNvPr id="97" name="Rectangle 96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 rot="17001518">
              <a:off x="7270107" y="5466957"/>
              <a:ext cx="324665" cy="312412"/>
              <a:chOff x="4102029" y="4795806"/>
              <a:chExt cx="338643" cy="312412"/>
            </a:xfrm>
          </p:grpSpPr>
          <p:sp>
            <p:nvSpPr>
              <p:cNvPr id="95" name="Rectangle 94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Oval 179"/>
            <p:cNvSpPr/>
            <p:nvPr/>
          </p:nvSpPr>
          <p:spPr>
            <a:xfrm>
              <a:off x="7475826" y="5001380"/>
              <a:ext cx="797530" cy="6435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dirty="0" smtClean="0"/>
                <a:t>Bakterie</a:t>
              </a:r>
              <a:endParaRPr lang="nb-NO" sz="1200" dirty="0"/>
            </a:p>
          </p:txBody>
        </p:sp>
        <p:grpSp>
          <p:nvGrpSpPr>
            <p:cNvPr id="214" name="Group 213"/>
            <p:cNvGrpSpPr/>
            <p:nvPr/>
          </p:nvGrpSpPr>
          <p:grpSpPr>
            <a:xfrm rot="6202094">
              <a:off x="8335258" y="4303740"/>
              <a:ext cx="852555" cy="840521"/>
              <a:chOff x="2706389" y="4267200"/>
              <a:chExt cx="1484611" cy="1439937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2706389" y="4710444"/>
                <a:ext cx="1236677" cy="596578"/>
                <a:chOff x="2706389" y="4710444"/>
                <a:chExt cx="1236677" cy="596578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2706389" y="4964328"/>
                  <a:ext cx="494012" cy="141073"/>
                </a:xfrm>
                <a:prstGeom prst="rect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solidFill>
                  <a:srgbClr val="33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8849982" y="2751305"/>
            <a:ext cx="319268" cy="676743"/>
            <a:chOff x="9835497" y="4944221"/>
            <a:chExt cx="527340" cy="1111469"/>
          </a:xfrm>
        </p:grpSpPr>
        <p:sp>
          <p:nvSpPr>
            <p:cNvPr id="5" name="Rounded Rectangle 4"/>
            <p:cNvSpPr/>
            <p:nvPr/>
          </p:nvSpPr>
          <p:spPr>
            <a:xfrm>
              <a:off x="9835497" y="5113076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10134948" y="5113077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9943154" y="4944221"/>
              <a:ext cx="312027" cy="31478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oup 9"/>
          <p:cNvGrpSpPr/>
          <p:nvPr/>
        </p:nvGrpSpPr>
        <p:grpSpPr>
          <a:xfrm rot="12848536">
            <a:off x="8649275" y="3174471"/>
            <a:ext cx="352613" cy="727415"/>
            <a:chOff x="8926679" y="5533999"/>
            <a:chExt cx="527340" cy="1206419"/>
          </a:xfrm>
        </p:grpSpPr>
        <p:sp>
          <p:nvSpPr>
            <p:cNvPr id="249" name="Rounded Rectangle 248"/>
            <p:cNvSpPr/>
            <p:nvPr/>
          </p:nvSpPr>
          <p:spPr>
            <a:xfrm>
              <a:off x="8926679" y="5797804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9226130" y="5797805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8992887" y="5533999"/>
              <a:ext cx="421141" cy="37122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9073120" y="3027674"/>
            <a:ext cx="313948" cy="714937"/>
            <a:chOff x="10591052" y="4858486"/>
            <a:chExt cx="527340" cy="1197854"/>
          </a:xfrm>
        </p:grpSpPr>
        <p:sp>
          <p:nvSpPr>
            <p:cNvPr id="246" name="Rounded Rectangle 245"/>
            <p:cNvSpPr/>
            <p:nvPr/>
          </p:nvSpPr>
          <p:spPr>
            <a:xfrm>
              <a:off x="10591052" y="5113726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10890503" y="5113727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Heart 7"/>
            <p:cNvSpPr/>
            <p:nvPr/>
          </p:nvSpPr>
          <p:spPr>
            <a:xfrm>
              <a:off x="10644718" y="4858486"/>
              <a:ext cx="428787" cy="413053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3" name="Isosceles Triangle 252"/>
          <p:cNvSpPr/>
          <p:nvPr/>
        </p:nvSpPr>
        <p:spPr>
          <a:xfrm rot="12848536">
            <a:off x="8545448" y="3632008"/>
            <a:ext cx="281602" cy="22383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4" name="Heart 253"/>
          <p:cNvSpPr/>
          <p:nvPr/>
        </p:nvSpPr>
        <p:spPr>
          <a:xfrm rot="5400000">
            <a:off x="9350655" y="3264492"/>
            <a:ext cx="255275" cy="246530"/>
          </a:xfrm>
          <a:prstGeom prst="hear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7030A0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8922143" y="2759837"/>
            <a:ext cx="188911" cy="1916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641023" y="365125"/>
            <a:ext cx="11312467" cy="1325563"/>
          </a:xfrm>
        </p:spPr>
        <p:txBody>
          <a:bodyPr>
            <a:norm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5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8503 -0.259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5638 0.122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61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10573 0.004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2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0221 -0.1423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408661" y="5739603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7509120" y="5934117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Oval 70"/>
          <p:cNvSpPr/>
          <p:nvPr/>
        </p:nvSpPr>
        <p:spPr>
          <a:xfrm>
            <a:off x="7589447" y="5640605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Oval 71"/>
          <p:cNvSpPr/>
          <p:nvPr/>
        </p:nvSpPr>
        <p:spPr>
          <a:xfrm>
            <a:off x="7782826" y="5888962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Oval 72"/>
          <p:cNvSpPr/>
          <p:nvPr/>
        </p:nvSpPr>
        <p:spPr>
          <a:xfrm>
            <a:off x="7599431" y="5335804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Oval 73"/>
          <p:cNvSpPr/>
          <p:nvPr/>
        </p:nvSpPr>
        <p:spPr>
          <a:xfrm>
            <a:off x="7861847" y="5496452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1255620" y="7038448"/>
            <a:ext cx="2264708" cy="2253118"/>
            <a:chOff x="6042108" y="4577470"/>
            <a:chExt cx="2264708" cy="2253118"/>
          </a:xfrm>
        </p:grpSpPr>
        <p:sp>
          <p:nvSpPr>
            <p:cNvPr id="64" name="Rounded Rectangle 63"/>
            <p:cNvSpPr/>
            <p:nvPr/>
          </p:nvSpPr>
          <p:spPr>
            <a:xfrm rot="2011134">
              <a:off x="7695049" y="4700112"/>
              <a:ext cx="159396" cy="5683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ctangle 11"/>
            <p:cNvSpPr/>
            <p:nvPr/>
          </p:nvSpPr>
          <p:spPr>
            <a:xfrm rot="1862099">
              <a:off x="7787467" y="4591391"/>
              <a:ext cx="332893" cy="2144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Oval 61"/>
            <p:cNvSpPr/>
            <p:nvPr/>
          </p:nvSpPr>
          <p:spPr>
            <a:xfrm>
              <a:off x="6042108" y="4965622"/>
              <a:ext cx="2264708" cy="1864966"/>
            </a:xfrm>
            <a:prstGeom prst="ellipse">
              <a:avLst/>
            </a:prstGeom>
            <a:solidFill>
              <a:srgbClr val="00ACA8"/>
            </a:solidFill>
            <a:ln>
              <a:solidFill>
                <a:srgbClr val="00AC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T-hjelpecelle</a:t>
              </a:r>
              <a:endParaRPr lang="nb-NO" dirty="0"/>
            </a:p>
          </p:txBody>
        </p:sp>
        <p:sp>
          <p:nvSpPr>
            <p:cNvPr id="66" name="Isosceles Triangle 65"/>
            <p:cNvSpPr/>
            <p:nvPr/>
          </p:nvSpPr>
          <p:spPr>
            <a:xfrm rot="12637792">
              <a:off x="7829455" y="4577470"/>
              <a:ext cx="281602" cy="2178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5970048" cy="21429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DOBBELTSJEKK MED </a:t>
            </a:r>
            <a:r>
              <a:rPr lang="nb-NO" dirty="0" smtClean="0">
                <a:solidFill>
                  <a:srgbClr val="00ACA8"/>
                </a:solidFill>
              </a:rPr>
              <a:t>T-HJELPECELLE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7. En passerende </a:t>
            </a:r>
            <a:r>
              <a:rPr lang="nb-NO" dirty="0" smtClean="0">
                <a:solidFill>
                  <a:srgbClr val="00ACA8"/>
                </a:solidFill>
              </a:rPr>
              <a:t>T-hjelpecelle</a:t>
            </a:r>
            <a:r>
              <a:rPr lang="nb-NO" dirty="0" smtClean="0"/>
              <a:t> med en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T-cellereseptor (TCR)</a:t>
            </a:r>
            <a:r>
              <a:rPr lang="nb-NO" dirty="0" smtClean="0"/>
              <a:t> som passer med et av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fragmentene</a:t>
            </a:r>
            <a:r>
              <a:rPr lang="nb-NO" dirty="0" smtClean="0"/>
              <a:t> binder seg til.</a:t>
            </a:r>
          </a:p>
          <a:p>
            <a:pPr marL="0" indent="0">
              <a:buNone/>
            </a:pPr>
            <a:r>
              <a:rPr lang="nb-NO" dirty="0" smtClean="0"/>
              <a:t>8. Bindingen gir utskillelse av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 rot="17611034">
            <a:off x="9004166" y="1817413"/>
            <a:ext cx="1093969" cy="840521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35" name="Group 234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38" name="Rectangle 237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6" name="Oval 235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 rot="1589104">
            <a:off x="9775431" y="3501332"/>
            <a:ext cx="1132168" cy="812162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29" name="Group 228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32" name="Rectangle 231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0" name="Oval 229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 rot="11679473">
            <a:off x="7107660" y="2664081"/>
            <a:ext cx="1132168" cy="812162"/>
            <a:chOff x="2286000" y="4267200"/>
            <a:chExt cx="1905000" cy="1439937"/>
          </a:xfrm>
          <a:solidFill>
            <a:srgbClr val="33CCFF"/>
          </a:solidFill>
        </p:grpSpPr>
        <p:grpSp>
          <p:nvGrpSpPr>
            <p:cNvPr id="217" name="Group 216"/>
            <p:cNvGrpSpPr/>
            <p:nvPr/>
          </p:nvGrpSpPr>
          <p:grpSpPr>
            <a:xfrm>
              <a:off x="2286000" y="4710444"/>
              <a:ext cx="1657066" cy="596578"/>
              <a:chOff x="2286000" y="4710444"/>
              <a:chExt cx="1657066" cy="596578"/>
            </a:xfrm>
            <a:grpFill/>
          </p:grpSpPr>
          <p:sp>
            <p:nvSpPr>
              <p:cNvPr id="220" name="Rectangle 219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8" name="Oval 217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Oval 215"/>
          <p:cNvSpPr/>
          <p:nvPr/>
        </p:nvSpPr>
        <p:spPr>
          <a:xfrm>
            <a:off x="7928177" y="2432552"/>
            <a:ext cx="2264708" cy="186496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B-celle</a:t>
            </a:r>
            <a:endParaRPr lang="nb-NO" dirty="0"/>
          </a:p>
        </p:txBody>
      </p:sp>
      <p:grpSp>
        <p:nvGrpSpPr>
          <p:cNvPr id="9" name="Group 8"/>
          <p:cNvGrpSpPr/>
          <p:nvPr/>
        </p:nvGrpSpPr>
        <p:grpSpPr>
          <a:xfrm>
            <a:off x="8831906" y="1746694"/>
            <a:ext cx="319268" cy="676743"/>
            <a:chOff x="9835497" y="4944221"/>
            <a:chExt cx="527340" cy="1111469"/>
          </a:xfrm>
        </p:grpSpPr>
        <p:sp>
          <p:nvSpPr>
            <p:cNvPr id="5" name="Rounded Rectangle 4"/>
            <p:cNvSpPr/>
            <p:nvPr/>
          </p:nvSpPr>
          <p:spPr>
            <a:xfrm>
              <a:off x="9835497" y="5113076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10134948" y="5113077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9943154" y="4944221"/>
              <a:ext cx="312027" cy="31478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oup 9"/>
          <p:cNvGrpSpPr/>
          <p:nvPr/>
        </p:nvGrpSpPr>
        <p:grpSpPr>
          <a:xfrm rot="12848536">
            <a:off x="7983019" y="4032836"/>
            <a:ext cx="352613" cy="727415"/>
            <a:chOff x="8926679" y="5533999"/>
            <a:chExt cx="527340" cy="1206419"/>
          </a:xfrm>
        </p:grpSpPr>
        <p:sp>
          <p:nvSpPr>
            <p:cNvPr id="249" name="Rounded Rectangle 248"/>
            <p:cNvSpPr/>
            <p:nvPr/>
          </p:nvSpPr>
          <p:spPr>
            <a:xfrm>
              <a:off x="8926679" y="5797804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9226130" y="5797805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8992887" y="5533999"/>
              <a:ext cx="421141" cy="37122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1" name="Group 10"/>
          <p:cNvGrpSpPr/>
          <p:nvPr/>
        </p:nvGrpSpPr>
        <p:grpSpPr>
          <a:xfrm rot="5400000">
            <a:off x="10381809" y="3050439"/>
            <a:ext cx="313948" cy="714937"/>
            <a:chOff x="10591052" y="4858486"/>
            <a:chExt cx="527340" cy="1197854"/>
          </a:xfrm>
        </p:grpSpPr>
        <p:sp>
          <p:nvSpPr>
            <p:cNvPr id="246" name="Rounded Rectangle 245"/>
            <p:cNvSpPr/>
            <p:nvPr/>
          </p:nvSpPr>
          <p:spPr>
            <a:xfrm>
              <a:off x="10591052" y="5113726"/>
              <a:ext cx="238380" cy="94261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10890503" y="5113727"/>
              <a:ext cx="227889" cy="942612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Heart 7"/>
            <p:cNvSpPr/>
            <p:nvPr/>
          </p:nvSpPr>
          <p:spPr>
            <a:xfrm>
              <a:off x="10644718" y="4858486"/>
              <a:ext cx="428787" cy="413053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7030A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4233098">
            <a:off x="3544350" y="8630510"/>
            <a:ext cx="425311" cy="690996"/>
            <a:chOff x="3839895" y="8206848"/>
            <a:chExt cx="425311" cy="690996"/>
          </a:xfrm>
        </p:grpSpPr>
        <p:grpSp>
          <p:nvGrpSpPr>
            <p:cNvPr id="15" name="Group 14"/>
            <p:cNvGrpSpPr/>
            <p:nvPr/>
          </p:nvGrpSpPr>
          <p:grpSpPr>
            <a:xfrm>
              <a:off x="3839895" y="8220770"/>
              <a:ext cx="425311" cy="677074"/>
              <a:chOff x="3839895" y="8220770"/>
              <a:chExt cx="425311" cy="677074"/>
            </a:xfrm>
          </p:grpSpPr>
          <p:sp>
            <p:nvSpPr>
              <p:cNvPr id="75" name="Rounded Rectangle 74"/>
              <p:cNvSpPr/>
              <p:nvPr/>
            </p:nvSpPr>
            <p:spPr>
              <a:xfrm rot="2011134">
                <a:off x="3839895" y="8329491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862099">
                <a:off x="3932313" y="8220770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78" name="Isosceles Triangle 77"/>
            <p:cNvSpPr/>
            <p:nvPr/>
          </p:nvSpPr>
          <p:spPr>
            <a:xfrm rot="12637792">
              <a:off x="3979222" y="8206848"/>
              <a:ext cx="281602" cy="2178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1" name="Group 80"/>
          <p:cNvGrpSpPr/>
          <p:nvPr/>
        </p:nvGrpSpPr>
        <p:grpSpPr>
          <a:xfrm rot="15293126">
            <a:off x="717860" y="7622100"/>
            <a:ext cx="425311" cy="690996"/>
            <a:chOff x="3839895" y="8206848"/>
            <a:chExt cx="425311" cy="690996"/>
          </a:xfrm>
        </p:grpSpPr>
        <p:grpSp>
          <p:nvGrpSpPr>
            <p:cNvPr id="82" name="Group 81"/>
            <p:cNvGrpSpPr/>
            <p:nvPr/>
          </p:nvGrpSpPr>
          <p:grpSpPr>
            <a:xfrm>
              <a:off x="3839895" y="8220770"/>
              <a:ext cx="425311" cy="677074"/>
              <a:chOff x="3839895" y="8220770"/>
              <a:chExt cx="425311" cy="677074"/>
            </a:xfrm>
          </p:grpSpPr>
          <p:sp>
            <p:nvSpPr>
              <p:cNvPr id="84" name="Rounded Rectangle 83"/>
              <p:cNvSpPr/>
              <p:nvPr/>
            </p:nvSpPr>
            <p:spPr>
              <a:xfrm rot="2011134">
                <a:off x="3839895" y="8329491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5" name="Rectangle 84"/>
              <p:cNvSpPr/>
              <p:nvPr/>
            </p:nvSpPr>
            <p:spPr>
              <a:xfrm rot="1862099">
                <a:off x="3932313" y="8220770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3" name="Isosceles Triangle 82"/>
            <p:cNvSpPr/>
            <p:nvPr/>
          </p:nvSpPr>
          <p:spPr>
            <a:xfrm rot="12637792">
              <a:off x="3979222" y="8206848"/>
              <a:ext cx="281602" cy="2178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86" name="Group 85"/>
          <p:cNvGrpSpPr/>
          <p:nvPr/>
        </p:nvGrpSpPr>
        <p:grpSpPr>
          <a:xfrm rot="10120892">
            <a:off x="1604038" y="9208330"/>
            <a:ext cx="425311" cy="690996"/>
            <a:chOff x="3839895" y="8206848"/>
            <a:chExt cx="425311" cy="690996"/>
          </a:xfrm>
        </p:grpSpPr>
        <p:grpSp>
          <p:nvGrpSpPr>
            <p:cNvPr id="87" name="Group 86"/>
            <p:cNvGrpSpPr/>
            <p:nvPr/>
          </p:nvGrpSpPr>
          <p:grpSpPr>
            <a:xfrm>
              <a:off x="3839895" y="8220770"/>
              <a:ext cx="425311" cy="677074"/>
              <a:chOff x="3839895" y="8220770"/>
              <a:chExt cx="425311" cy="677074"/>
            </a:xfrm>
          </p:grpSpPr>
          <p:sp>
            <p:nvSpPr>
              <p:cNvPr id="89" name="Rounded Rectangle 88"/>
              <p:cNvSpPr/>
              <p:nvPr/>
            </p:nvSpPr>
            <p:spPr>
              <a:xfrm rot="2011134">
                <a:off x="3839895" y="8329491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862099">
                <a:off x="3932313" y="8220770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8" name="Isosceles Triangle 87"/>
            <p:cNvSpPr/>
            <p:nvPr/>
          </p:nvSpPr>
          <p:spPr>
            <a:xfrm rot="12637792">
              <a:off x="3979222" y="8206848"/>
              <a:ext cx="281602" cy="21783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9844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9584 -0.3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24414 0.27824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139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7148 -0.3858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930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0.38398 -0.2840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93" y="-1421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7943 -0.27153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-135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2083 -0.19097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3503 -0.25185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0048" cy="48565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GODKJENT </a:t>
            </a:r>
            <a:r>
              <a:rPr lang="nb-NO" dirty="0" smtClean="0">
                <a:sym typeface="Wingdings" panose="05000000000000000000" pitchFamily="2" charset="2"/>
              </a:rPr>
              <a:t> MULTIPLIKASJON AV FORSVAR MOT DETTE PATOGENET 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9.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 stimulerer bl.a. </a:t>
            </a:r>
            <a:r>
              <a:rPr lang="nb-NO" dirty="0" smtClean="0">
                <a:solidFill>
                  <a:srgbClr val="0070C0"/>
                </a:solidFill>
              </a:rPr>
              <a:t>B-cellen</a:t>
            </a:r>
            <a:r>
              <a:rPr lang="nb-NO" dirty="0" smtClean="0"/>
              <a:t> til å deles og modnes til:</a:t>
            </a:r>
          </a:p>
          <a:p>
            <a:r>
              <a:rPr lang="nb-NO" dirty="0" smtClean="0">
                <a:solidFill>
                  <a:srgbClr val="BF9000"/>
                </a:solidFill>
              </a:rPr>
              <a:t>Plasmaceller: </a:t>
            </a:r>
            <a:r>
              <a:rPr lang="nb-NO" dirty="0" smtClean="0"/>
              <a:t>Midlertidige celler som produserer og utskiller frie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</a:t>
            </a:r>
            <a:r>
              <a:rPr lang="nb-NO" dirty="0"/>
              <a:t>som </a:t>
            </a:r>
            <a:r>
              <a:rPr lang="nb-NO" dirty="0" smtClean="0"/>
              <a:t>er identiske med </a:t>
            </a:r>
            <a:r>
              <a:rPr lang="nb-NO" dirty="0" smtClean="0">
                <a:solidFill>
                  <a:srgbClr val="33CCFF"/>
                </a:solidFill>
              </a:rPr>
              <a:t>antistoffene</a:t>
            </a:r>
            <a:r>
              <a:rPr lang="nb-NO" dirty="0" smtClean="0"/>
              <a:t> til den </a:t>
            </a:r>
            <a:r>
              <a:rPr lang="nb-NO" dirty="0"/>
              <a:t>opprinnelige </a:t>
            </a:r>
            <a:r>
              <a:rPr lang="nb-NO" dirty="0">
                <a:solidFill>
                  <a:srgbClr val="0070C0"/>
                </a:solidFill>
              </a:rPr>
              <a:t>B-cellen</a:t>
            </a:r>
            <a:r>
              <a:rPr lang="nb-NO" dirty="0"/>
              <a:t> </a:t>
            </a:r>
            <a:r>
              <a:rPr lang="nb-NO" dirty="0" smtClean="0"/>
              <a:t>og deltar i videre primærrespons. </a:t>
            </a:r>
            <a:endParaRPr lang="nb-NO" dirty="0"/>
          </a:p>
          <a:p>
            <a:r>
              <a:rPr lang="nb-NO" dirty="0" smtClean="0">
                <a:solidFill>
                  <a:srgbClr val="FFC000"/>
                </a:solidFill>
              </a:rPr>
              <a:t>B-hukommelsesceller:</a:t>
            </a:r>
            <a:r>
              <a:rPr lang="nb-NO" dirty="0" smtClean="0"/>
              <a:t> Lengelevende celler som minner </a:t>
            </a:r>
            <a:r>
              <a:rPr lang="nb-NO" dirty="0"/>
              <a:t>om den opprinnelige </a:t>
            </a:r>
            <a:r>
              <a:rPr lang="nb-NO" dirty="0">
                <a:solidFill>
                  <a:srgbClr val="0070C0"/>
                </a:solidFill>
              </a:rPr>
              <a:t>B-cellen</a:t>
            </a:r>
            <a:r>
              <a:rPr lang="nb-NO" dirty="0"/>
              <a:t> og sørger for at det er mange </a:t>
            </a:r>
            <a:r>
              <a:rPr lang="nb-NO" dirty="0">
                <a:solidFill>
                  <a:srgbClr val="FFC000"/>
                </a:solidFill>
              </a:rPr>
              <a:t>celler</a:t>
            </a:r>
            <a:r>
              <a:rPr lang="nb-NO" dirty="0"/>
              <a:t> med nettopp denne </a:t>
            </a:r>
            <a:r>
              <a:rPr lang="nb-NO" dirty="0" smtClean="0">
                <a:solidFill>
                  <a:srgbClr val="33CCFF"/>
                </a:solidFill>
              </a:rPr>
              <a:t>reseptoren</a:t>
            </a:r>
            <a:r>
              <a:rPr lang="nb-NO" dirty="0" smtClean="0"/>
              <a:t> til eventuell sekundærrespons.</a:t>
            </a:r>
            <a:endParaRPr lang="nb-NO" dirty="0"/>
          </a:p>
          <a:p>
            <a:pPr marL="0" indent="0">
              <a:buNone/>
            </a:pPr>
            <a:endParaRPr lang="nb-N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23294" y="1089048"/>
            <a:ext cx="2512849" cy="1894545"/>
            <a:chOff x="7107660" y="1690689"/>
            <a:chExt cx="3799939" cy="2622805"/>
          </a:xfrm>
          <a:solidFill>
            <a:srgbClr val="33CCFF"/>
          </a:solidFill>
        </p:grpSpPr>
        <p:grpSp>
          <p:nvGrpSpPr>
            <p:cNvPr id="212" name="Group 211"/>
            <p:cNvGrpSpPr/>
            <p:nvPr/>
          </p:nvGrpSpPr>
          <p:grpSpPr>
            <a:xfrm rot="17611034">
              <a:off x="9004166" y="1817413"/>
              <a:ext cx="1093969" cy="840521"/>
              <a:chOff x="2286000" y="4267200"/>
              <a:chExt cx="1905000" cy="1439937"/>
            </a:xfrm>
            <a:grpFill/>
          </p:grpSpPr>
          <p:grpSp>
            <p:nvGrpSpPr>
              <p:cNvPr id="235" name="Group 234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238" name="Rectangle 237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</p:grpSp>
          <p:sp>
            <p:nvSpPr>
              <p:cNvPr id="236" name="Oval 235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 rot="1589104">
              <a:off x="9775431" y="3501332"/>
              <a:ext cx="1132168" cy="812162"/>
              <a:chOff x="2286000" y="4267200"/>
              <a:chExt cx="1905000" cy="1439937"/>
            </a:xfrm>
            <a:grpFill/>
          </p:grpSpPr>
          <p:grpSp>
            <p:nvGrpSpPr>
              <p:cNvPr id="229" name="Group 228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232" name="Rectangle 231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</p:grpSp>
          <p:sp>
            <p:nvSpPr>
              <p:cNvPr id="230" name="Oval 229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 rot="11679473">
              <a:off x="7107660" y="2664081"/>
              <a:ext cx="1132168" cy="812162"/>
              <a:chOff x="2286000" y="4267200"/>
              <a:chExt cx="1905000" cy="1439937"/>
            </a:xfrm>
            <a:grpFill/>
          </p:grpSpPr>
          <p:grpSp>
            <p:nvGrpSpPr>
              <p:cNvPr id="217" name="Group 216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220" name="Rectangle 219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33CCFF"/>
                    </a:solidFill>
                  </a:endParaRPr>
                </a:p>
              </p:txBody>
            </p:sp>
          </p:grpSp>
          <p:sp>
            <p:nvSpPr>
              <p:cNvPr id="218" name="Oval 217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3CCFF"/>
                  </a:solidFill>
                </a:endParaRPr>
              </a:p>
            </p:txBody>
          </p:sp>
        </p:grpSp>
        <p:sp>
          <p:nvSpPr>
            <p:cNvPr id="216" name="Oval 215"/>
            <p:cNvSpPr/>
            <p:nvPr/>
          </p:nvSpPr>
          <p:spPr>
            <a:xfrm>
              <a:off x="7928177" y="2432552"/>
              <a:ext cx="2264708" cy="18649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bg1"/>
                  </a:solidFill>
                </a:rPr>
                <a:t>B-celle</a:t>
              </a:r>
              <a:endParaRPr lang="nb-N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371780" y="3969333"/>
            <a:ext cx="2755960" cy="2599185"/>
            <a:chOff x="8941618" y="2309349"/>
            <a:chExt cx="2755960" cy="2599185"/>
          </a:xfrm>
          <a:solidFill>
            <a:srgbClr val="33CCFF"/>
          </a:solidFill>
        </p:grpSpPr>
        <p:grpSp>
          <p:nvGrpSpPr>
            <p:cNvPr id="52" name="Group 51"/>
            <p:cNvGrpSpPr/>
            <p:nvPr/>
          </p:nvGrpSpPr>
          <p:grpSpPr>
            <a:xfrm rot="17611034">
              <a:off x="10303234" y="2415110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83" name="Group 82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Oval 83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1589104">
              <a:off x="10876457" y="3668398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77" name="Group 76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Oval 77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6202094">
              <a:off x="9750795" y="4193174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65" name="Group 64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Oval 66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1679473">
              <a:off x="8941618" y="3039967"/>
              <a:ext cx="821121" cy="609600"/>
              <a:chOff x="2286000" y="4267200"/>
              <a:chExt cx="1905000" cy="1439937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Oval 57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9536710" y="2866184"/>
              <a:ext cx="1642512" cy="139982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050" dirty="0" smtClean="0"/>
                <a:t>B-hukommelsescelle</a:t>
              </a:r>
              <a:endParaRPr lang="nb-NO" sz="1050" dirty="0"/>
            </a:p>
          </p:txBody>
        </p:sp>
      </p:grpSp>
      <p:sp>
        <p:nvSpPr>
          <p:cNvPr id="89" name="Down Arrow 88"/>
          <p:cNvSpPr/>
          <p:nvPr/>
        </p:nvSpPr>
        <p:spPr>
          <a:xfrm>
            <a:off x="9140643" y="3048089"/>
            <a:ext cx="748115" cy="11902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0" name="Group 89"/>
          <p:cNvGrpSpPr/>
          <p:nvPr/>
        </p:nvGrpSpPr>
        <p:grpSpPr>
          <a:xfrm rot="20392773">
            <a:off x="7348299" y="4817837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91" name="Group 90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94" name="Rectangle 93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 rot="11744986">
            <a:off x="7514283" y="4921280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99" name="Group 98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102" name="Rectangle 101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 rot="19612692">
            <a:off x="7603881" y="5014158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110" name="Rectangle 109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Isosceles Triangle 112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MISMO Launches New Certification Pro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82" y="797294"/>
            <a:ext cx="2094588" cy="13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7108929" y="4389179"/>
            <a:ext cx="1642512" cy="139982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Plasmacelle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8260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4037 0.171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85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5456 -0.2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7.40741E-7 L -0.1069 0.1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259109" y="5989287"/>
            <a:ext cx="1244177" cy="967431"/>
            <a:chOff x="7276234" y="4818064"/>
            <a:chExt cx="1244177" cy="967431"/>
          </a:xfrm>
        </p:grpSpPr>
        <p:grpSp>
          <p:nvGrpSpPr>
            <p:cNvPr id="164" name="Group 163"/>
            <p:cNvGrpSpPr/>
            <p:nvPr/>
          </p:nvGrpSpPr>
          <p:grpSpPr>
            <a:xfrm>
              <a:off x="7295576" y="4818064"/>
              <a:ext cx="338743" cy="300630"/>
              <a:chOff x="3805554" y="4074819"/>
              <a:chExt cx="394655" cy="338504"/>
            </a:xfrm>
          </p:grpSpPr>
          <p:sp>
            <p:nvSpPr>
              <p:cNvPr id="175" name="Rectangle 174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 rot="6016456">
              <a:off x="8181170" y="4874265"/>
              <a:ext cx="324761" cy="313573"/>
              <a:chOff x="4119322" y="5031319"/>
              <a:chExt cx="338743" cy="313573"/>
            </a:xfrm>
          </p:grpSpPr>
          <p:sp>
            <p:nvSpPr>
              <p:cNvPr id="173" name="Rectangle 172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 rot="10010481">
              <a:off x="8181668" y="5475237"/>
              <a:ext cx="338743" cy="300631"/>
              <a:chOff x="4192600" y="4951075"/>
              <a:chExt cx="338743" cy="313574"/>
            </a:xfrm>
          </p:grpSpPr>
          <p:sp>
            <p:nvSpPr>
              <p:cNvPr id="171" name="Rectangle 170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 rot="17001518">
              <a:off x="7270107" y="5466957"/>
              <a:ext cx="324665" cy="312412"/>
              <a:chOff x="4102029" y="4795806"/>
              <a:chExt cx="338643" cy="312412"/>
            </a:xfrm>
          </p:grpSpPr>
          <p:sp>
            <p:nvSpPr>
              <p:cNvPr id="169" name="Rectangle 168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8" name="Oval 167"/>
            <p:cNvSpPr/>
            <p:nvPr/>
          </p:nvSpPr>
          <p:spPr>
            <a:xfrm>
              <a:off x="7475826" y="5001380"/>
              <a:ext cx="797530" cy="6435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dirty="0" smtClean="0"/>
                <a:t>Bakterie</a:t>
              </a:r>
              <a:endParaRPr lang="nb-NO" sz="1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658723" y="5793688"/>
            <a:ext cx="1244177" cy="967431"/>
            <a:chOff x="7276234" y="4818064"/>
            <a:chExt cx="1244177" cy="967431"/>
          </a:xfrm>
        </p:grpSpPr>
        <p:grpSp>
          <p:nvGrpSpPr>
            <p:cNvPr id="150" name="Group 149"/>
            <p:cNvGrpSpPr/>
            <p:nvPr/>
          </p:nvGrpSpPr>
          <p:grpSpPr>
            <a:xfrm>
              <a:off x="7295576" y="4818064"/>
              <a:ext cx="338743" cy="300630"/>
              <a:chOff x="3805554" y="4074819"/>
              <a:chExt cx="394655" cy="338504"/>
            </a:xfrm>
          </p:grpSpPr>
          <p:sp>
            <p:nvSpPr>
              <p:cNvPr id="161" name="Rectangle 160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6016456">
              <a:off x="8181170" y="4874265"/>
              <a:ext cx="324761" cy="313573"/>
              <a:chOff x="4119322" y="5031319"/>
              <a:chExt cx="338743" cy="313573"/>
            </a:xfrm>
          </p:grpSpPr>
          <p:sp>
            <p:nvSpPr>
              <p:cNvPr id="159" name="Rectangle 158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 rot="10010481">
              <a:off x="8181668" y="5475237"/>
              <a:ext cx="338743" cy="300631"/>
              <a:chOff x="4192600" y="4951075"/>
              <a:chExt cx="338743" cy="313574"/>
            </a:xfrm>
          </p:grpSpPr>
          <p:sp>
            <p:nvSpPr>
              <p:cNvPr id="157" name="Rectangle 156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 rot="17001518">
              <a:off x="7270107" y="5466957"/>
              <a:ext cx="324665" cy="312412"/>
              <a:chOff x="4102029" y="4795806"/>
              <a:chExt cx="338643" cy="312412"/>
            </a:xfrm>
          </p:grpSpPr>
          <p:sp>
            <p:nvSpPr>
              <p:cNvPr id="155" name="Rectangle 154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Oval 153"/>
            <p:cNvSpPr/>
            <p:nvPr/>
          </p:nvSpPr>
          <p:spPr>
            <a:xfrm>
              <a:off x="7475826" y="5001380"/>
              <a:ext cx="797530" cy="6435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dirty="0" smtClean="0"/>
                <a:t>Bakterie</a:t>
              </a:r>
              <a:endParaRPr lang="nb-NO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52451" cy="48565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MASSEPRODUKSJON AV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OG ELIMINERING AV </a:t>
            </a:r>
            <a:r>
              <a:rPr lang="nb-NO" dirty="0" smtClean="0">
                <a:solidFill>
                  <a:srgbClr val="7030A0"/>
                </a:solidFill>
              </a:rPr>
              <a:t>PATOGENET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10. </a:t>
            </a:r>
            <a:r>
              <a:rPr lang="nb-NO" dirty="0" smtClean="0">
                <a:solidFill>
                  <a:schemeClr val="accent4">
                    <a:lumMod val="75000"/>
                  </a:schemeClr>
                </a:solidFill>
              </a:rPr>
              <a:t>Plasmacellene</a:t>
            </a:r>
            <a:r>
              <a:rPr lang="nb-NO" dirty="0" smtClean="0"/>
              <a:t> kan produsere og utskille opptil 1 million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 per sekund.</a:t>
            </a:r>
          </a:p>
          <a:p>
            <a:pPr marL="0" indent="0">
              <a:buNone/>
            </a:pPr>
            <a:r>
              <a:rPr lang="nb-NO" dirty="0" smtClean="0"/>
              <a:t>11. </a:t>
            </a:r>
            <a:r>
              <a:rPr lang="nb-NO" dirty="0" smtClean="0"/>
              <a:t>Disse </a:t>
            </a:r>
            <a:r>
              <a:rPr lang="nb-NO" dirty="0" smtClean="0">
                <a:solidFill>
                  <a:srgbClr val="33CCFF"/>
                </a:solidFill>
              </a:rPr>
              <a:t>antistoffene</a:t>
            </a:r>
            <a:r>
              <a:rPr lang="nb-NO" dirty="0" smtClean="0"/>
              <a:t> binder til spesifikke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antigener</a:t>
            </a:r>
            <a:r>
              <a:rPr lang="nb-NO" dirty="0" smtClean="0"/>
              <a:t> på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og stanser dem på to måter: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Immobilisering av </a:t>
            </a:r>
            <a:r>
              <a:rPr lang="nb-NO" dirty="0" err="1" smtClean="0">
                <a:solidFill>
                  <a:srgbClr val="7030A0"/>
                </a:solidFill>
              </a:rPr>
              <a:t>patogenet</a:t>
            </a:r>
            <a:r>
              <a:rPr lang="nb-NO" dirty="0" smtClean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Ved binding til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</a:t>
            </a:r>
            <a:r>
              <a:rPr lang="nb-NO" dirty="0" smtClean="0"/>
              <a:t> aktiveres et </a:t>
            </a:r>
            <a:r>
              <a:rPr lang="nb-NO" dirty="0" smtClean="0">
                <a:solidFill>
                  <a:srgbClr val="FF0000"/>
                </a:solidFill>
              </a:rPr>
              <a:t>signal</a:t>
            </a:r>
            <a:r>
              <a:rPr lang="nb-NO" dirty="0" smtClean="0"/>
              <a:t> på </a:t>
            </a:r>
            <a:r>
              <a:rPr lang="nb-NO" dirty="0" smtClean="0">
                <a:solidFill>
                  <a:srgbClr val="33CCFF"/>
                </a:solidFill>
              </a:rPr>
              <a:t>antistoffet</a:t>
            </a:r>
            <a:r>
              <a:rPr lang="nb-NO" dirty="0" smtClean="0"/>
              <a:t> som tilkaller </a:t>
            </a:r>
            <a:r>
              <a:rPr lang="nb-NO" dirty="0" smtClean="0">
                <a:solidFill>
                  <a:srgbClr val="FF85FF"/>
                </a:solidFill>
              </a:rPr>
              <a:t>fagocytter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12. </a:t>
            </a:r>
            <a:r>
              <a:rPr lang="nb-NO" dirty="0" smtClean="0"/>
              <a:t>Noen </a:t>
            </a:r>
            <a:r>
              <a:rPr lang="nb-NO" dirty="0" smtClean="0">
                <a:solidFill>
                  <a:srgbClr val="FF8CFF"/>
                </a:solidFill>
              </a:rPr>
              <a:t>fagocytter</a:t>
            </a:r>
            <a:r>
              <a:rPr lang="nb-NO" dirty="0" smtClean="0"/>
              <a:t> er også </a:t>
            </a:r>
            <a:r>
              <a:rPr lang="nb-NO" dirty="0" smtClean="0"/>
              <a:t>APC </a:t>
            </a:r>
            <a:r>
              <a:rPr lang="nb-NO" dirty="0" smtClean="0"/>
              <a:t>og kan presentere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fragmenter</a:t>
            </a:r>
            <a:r>
              <a:rPr lang="nb-NO" dirty="0" smtClean="0"/>
              <a:t> for </a:t>
            </a:r>
            <a:r>
              <a:rPr lang="nb-NO" dirty="0" smtClean="0">
                <a:solidFill>
                  <a:srgbClr val="00ACA8"/>
                </a:solidFill>
              </a:rPr>
              <a:t>T-hjelpeceller</a:t>
            </a:r>
            <a:r>
              <a:rPr lang="nb-NO" dirty="0" smtClean="0"/>
              <a:t> som binder </a:t>
            </a:r>
            <a:r>
              <a:rPr lang="nb-NO" dirty="0" smtClean="0"/>
              <a:t>seg, </a:t>
            </a:r>
            <a:r>
              <a:rPr lang="nb-NO" dirty="0" smtClean="0"/>
              <a:t>modnes og </a:t>
            </a:r>
            <a:r>
              <a:rPr lang="nb-NO" dirty="0" smtClean="0"/>
              <a:t>vil forsterke </a:t>
            </a:r>
            <a:r>
              <a:rPr lang="nb-NO" dirty="0" smtClean="0"/>
              <a:t>responsen </a:t>
            </a:r>
            <a:r>
              <a:rPr lang="nb-NO" dirty="0" smtClean="0"/>
              <a:t>ytterligere med </a:t>
            </a:r>
            <a:r>
              <a:rPr lang="nb-NO" dirty="0" smtClean="0"/>
              <a:t>bl.a.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.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7320617" y="4795792"/>
            <a:ext cx="1244177" cy="967431"/>
            <a:chOff x="7276234" y="4818064"/>
            <a:chExt cx="1244177" cy="967431"/>
          </a:xfrm>
        </p:grpSpPr>
        <p:grpSp>
          <p:nvGrpSpPr>
            <p:cNvPr id="115" name="Group 114"/>
            <p:cNvGrpSpPr/>
            <p:nvPr/>
          </p:nvGrpSpPr>
          <p:grpSpPr>
            <a:xfrm>
              <a:off x="7295576" y="4818064"/>
              <a:ext cx="338743" cy="300630"/>
              <a:chOff x="3805554" y="4074819"/>
              <a:chExt cx="394655" cy="338504"/>
            </a:xfrm>
          </p:grpSpPr>
          <p:sp>
            <p:nvSpPr>
              <p:cNvPr id="133" name="Rectangle 132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 rot="6016456">
              <a:off x="8181170" y="4874265"/>
              <a:ext cx="324761" cy="313573"/>
              <a:chOff x="4119322" y="5031319"/>
              <a:chExt cx="338743" cy="313573"/>
            </a:xfrm>
          </p:grpSpPr>
          <p:sp>
            <p:nvSpPr>
              <p:cNvPr id="131" name="Rectangle 130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 rot="10010481">
              <a:off x="8181668" y="5475237"/>
              <a:ext cx="338743" cy="300631"/>
              <a:chOff x="4192600" y="4951075"/>
              <a:chExt cx="338743" cy="313574"/>
            </a:xfrm>
          </p:grpSpPr>
          <p:sp>
            <p:nvSpPr>
              <p:cNvPr id="129" name="Rectangle 128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 rot="17001518">
              <a:off x="7270107" y="5466957"/>
              <a:ext cx="324665" cy="312412"/>
              <a:chOff x="4102029" y="4795806"/>
              <a:chExt cx="338643" cy="312412"/>
            </a:xfrm>
          </p:grpSpPr>
          <p:sp>
            <p:nvSpPr>
              <p:cNvPr id="127" name="Rectangle 126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Oval 118"/>
            <p:cNvSpPr/>
            <p:nvPr/>
          </p:nvSpPr>
          <p:spPr>
            <a:xfrm>
              <a:off x="7475826" y="5001380"/>
              <a:ext cx="797530" cy="6435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dirty="0" smtClean="0"/>
                <a:t>Bakterie</a:t>
              </a:r>
              <a:endParaRPr lang="nb-NO" sz="12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705947" y="4677518"/>
            <a:ext cx="1244177" cy="967431"/>
            <a:chOff x="7276234" y="4818064"/>
            <a:chExt cx="1244177" cy="967431"/>
          </a:xfrm>
        </p:grpSpPr>
        <p:grpSp>
          <p:nvGrpSpPr>
            <p:cNvPr id="136" name="Group 135"/>
            <p:cNvGrpSpPr/>
            <p:nvPr/>
          </p:nvGrpSpPr>
          <p:grpSpPr>
            <a:xfrm>
              <a:off x="7295576" y="4818064"/>
              <a:ext cx="338743" cy="300630"/>
              <a:chOff x="3805554" y="4074819"/>
              <a:chExt cx="394655" cy="338504"/>
            </a:xfrm>
          </p:grpSpPr>
          <p:sp>
            <p:nvSpPr>
              <p:cNvPr id="147" name="Rectangle 146"/>
              <p:cNvSpPr/>
              <p:nvPr/>
            </p:nvSpPr>
            <p:spPr>
              <a:xfrm rot="2276314">
                <a:off x="3917966" y="4214679"/>
                <a:ext cx="282243" cy="19864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805554" y="4074819"/>
                <a:ext cx="238971" cy="2466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 rot="6016456">
              <a:off x="8181170" y="4874265"/>
              <a:ext cx="324761" cy="313573"/>
              <a:chOff x="4119322" y="5031319"/>
              <a:chExt cx="338743" cy="313573"/>
            </a:xfrm>
          </p:grpSpPr>
          <p:sp>
            <p:nvSpPr>
              <p:cNvPr id="145" name="Rectangle 144"/>
              <p:cNvSpPr/>
              <p:nvPr/>
            </p:nvSpPr>
            <p:spPr>
              <a:xfrm rot="2276314">
                <a:off x="4215808" y="5160878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119322" y="5031319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 rot="10010481">
              <a:off x="8181668" y="5475237"/>
              <a:ext cx="338743" cy="300631"/>
              <a:chOff x="4192600" y="4951075"/>
              <a:chExt cx="338743" cy="313574"/>
            </a:xfrm>
          </p:grpSpPr>
          <p:sp>
            <p:nvSpPr>
              <p:cNvPr id="143" name="Rectangle 142"/>
              <p:cNvSpPr/>
              <p:nvPr/>
            </p:nvSpPr>
            <p:spPr>
              <a:xfrm rot="2276314">
                <a:off x="4289086" y="5080635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92600" y="4951075"/>
                <a:ext cx="205115" cy="2284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17001518">
              <a:off x="7270107" y="5466957"/>
              <a:ext cx="324665" cy="312412"/>
              <a:chOff x="4102029" y="4795806"/>
              <a:chExt cx="338643" cy="312412"/>
            </a:xfrm>
          </p:grpSpPr>
          <p:sp>
            <p:nvSpPr>
              <p:cNvPr id="141" name="Rectangle 140"/>
              <p:cNvSpPr/>
              <p:nvPr/>
            </p:nvSpPr>
            <p:spPr>
              <a:xfrm rot="2276314">
                <a:off x="4198415" y="4924204"/>
                <a:ext cx="242257" cy="1840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102029" y="4795806"/>
                <a:ext cx="205115" cy="22848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0" name="Oval 139"/>
            <p:cNvSpPr/>
            <p:nvPr/>
          </p:nvSpPr>
          <p:spPr>
            <a:xfrm>
              <a:off x="7475826" y="5001380"/>
              <a:ext cx="797530" cy="6435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200" dirty="0" smtClean="0"/>
                <a:t>Bakterie</a:t>
              </a:r>
              <a:endParaRPr lang="nb-NO" sz="1200" dirty="0"/>
            </a:p>
          </p:txBody>
        </p:sp>
      </p:grpSp>
      <p:grpSp>
        <p:nvGrpSpPr>
          <p:cNvPr id="90" name="Group 89"/>
          <p:cNvGrpSpPr/>
          <p:nvPr/>
        </p:nvGrpSpPr>
        <p:grpSpPr>
          <a:xfrm rot="4659443">
            <a:off x="10412917" y="1520824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91" name="Group 90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94" name="Rectangle 93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 rot="11744986">
            <a:off x="10528950" y="1507300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99" name="Group 98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102" name="Rectangle 101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Oval 99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 rot="504388">
            <a:off x="10413233" y="1387751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107" name="Group 106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110" name="Rectangle 109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Isosceles Triangle 112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 rot="11744986">
            <a:off x="10503340" y="1712352"/>
            <a:ext cx="952500" cy="609600"/>
            <a:chOff x="1981200" y="4267200"/>
            <a:chExt cx="2209800" cy="1439937"/>
          </a:xfrm>
          <a:solidFill>
            <a:srgbClr val="33CCFF"/>
          </a:solidFill>
        </p:grpSpPr>
        <p:grpSp>
          <p:nvGrpSpPr>
            <p:cNvPr id="178" name="Group 177"/>
            <p:cNvGrpSpPr/>
            <p:nvPr/>
          </p:nvGrpSpPr>
          <p:grpSpPr>
            <a:xfrm>
              <a:off x="1981200" y="4710444"/>
              <a:ext cx="1961866" cy="596578"/>
              <a:chOff x="1981200" y="4710444"/>
              <a:chExt cx="1961866" cy="596578"/>
            </a:xfrm>
            <a:grpFill/>
          </p:grpSpPr>
          <p:sp>
            <p:nvSpPr>
              <p:cNvPr id="181" name="Rectangle 180"/>
              <p:cNvSpPr/>
              <p:nvPr/>
            </p:nvSpPr>
            <p:spPr>
              <a:xfrm>
                <a:off x="2286000" y="4953000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9560819">
                <a:off x="3012492" y="4710444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1716508">
                <a:off x="3028666" y="5154622"/>
                <a:ext cx="914400" cy="15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Isosceles Triangle 183"/>
              <p:cNvSpPr/>
              <p:nvPr/>
            </p:nvSpPr>
            <p:spPr>
              <a:xfrm rot="16200000">
                <a:off x="1981200" y="4876800"/>
                <a:ext cx="304800" cy="3048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Oval 178"/>
            <p:cNvSpPr/>
            <p:nvPr/>
          </p:nvSpPr>
          <p:spPr>
            <a:xfrm>
              <a:off x="3733800" y="4267200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10000" y="5326137"/>
              <a:ext cx="381000" cy="38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Isosceles Triangle 184"/>
          <p:cNvSpPr/>
          <p:nvPr/>
        </p:nvSpPr>
        <p:spPr>
          <a:xfrm rot="6344986">
            <a:off x="10558757" y="4709835"/>
            <a:ext cx="156271" cy="1754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Isosceles Triangle 185"/>
          <p:cNvSpPr/>
          <p:nvPr/>
        </p:nvSpPr>
        <p:spPr>
          <a:xfrm rot="6344986">
            <a:off x="10517052" y="5842475"/>
            <a:ext cx="156271" cy="1754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Isosceles Triangle 186"/>
          <p:cNvSpPr/>
          <p:nvPr/>
        </p:nvSpPr>
        <p:spPr>
          <a:xfrm rot="16200000">
            <a:off x="6538594" y="5692870"/>
            <a:ext cx="148815" cy="18595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Isosceles Triangle 187"/>
          <p:cNvSpPr/>
          <p:nvPr/>
        </p:nvSpPr>
        <p:spPr>
          <a:xfrm rot="20796910">
            <a:off x="8360077" y="3985520"/>
            <a:ext cx="141918" cy="2077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[rotate output image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5684" y="1531654"/>
            <a:ext cx="14065954" cy="81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/>
          <p:cNvSpPr/>
          <p:nvPr/>
        </p:nvSpPr>
        <p:spPr>
          <a:xfrm>
            <a:off x="10045077" y="1162435"/>
            <a:ext cx="1642512" cy="139982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Plasmacelle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84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0625 0.3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9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927 0.5868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932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3.7037E-6 L -0.1918 0.3905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19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7.40741E-7 L -0.3155 0.6041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1.12148 0.04306 " pathEditMode="relative" rAng="0" ptsTypes="AA">
                                      <p:cBhvr>
                                        <p:cTn id="44" dur="8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68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 PRIMÆRRESPONS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5479" cy="485653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GODKJENT </a:t>
            </a:r>
            <a:r>
              <a:rPr lang="nb-NO" dirty="0">
                <a:sym typeface="Wingdings" panose="05000000000000000000" pitchFamily="2" charset="2"/>
              </a:rPr>
              <a:t> MULTIPLIKASJON AV FORSVAR MOT DETTE PATOGENET 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13. </a:t>
            </a:r>
            <a:r>
              <a:rPr lang="nb-NO" dirty="0" smtClean="0">
                <a:solidFill>
                  <a:srgbClr val="00ACA8"/>
                </a:solidFill>
              </a:rPr>
              <a:t>T-hjelpecellen</a:t>
            </a:r>
            <a:r>
              <a:rPr lang="nb-NO" dirty="0" smtClean="0"/>
              <a:t> som bandt seg deles også og modnes til:</a:t>
            </a:r>
          </a:p>
          <a:p>
            <a:r>
              <a:rPr lang="nb-NO" dirty="0" smtClean="0"/>
              <a:t>midlertidige </a:t>
            </a:r>
            <a:r>
              <a:rPr lang="nb-NO" dirty="0" smtClean="0">
                <a:solidFill>
                  <a:srgbClr val="00ACA8"/>
                </a:solidFill>
              </a:rPr>
              <a:t>T-hjelperceller</a:t>
            </a:r>
            <a:r>
              <a:rPr lang="nb-NO" dirty="0" smtClean="0"/>
              <a:t> som utskiller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 som aktiverer flere ulike celler i immunsystemet.</a:t>
            </a:r>
          </a:p>
          <a:p>
            <a:r>
              <a:rPr lang="nb-NO" dirty="0" smtClean="0"/>
              <a:t>lengelevende </a:t>
            </a:r>
            <a:r>
              <a:rPr lang="nb-NO" dirty="0" smtClean="0">
                <a:solidFill>
                  <a:schemeClr val="accent6">
                    <a:lumMod val="50000"/>
                  </a:schemeClr>
                </a:solidFill>
              </a:rPr>
              <a:t>T-hukommelseshjelpe-celler </a:t>
            </a:r>
            <a:r>
              <a:rPr lang="nb-NO" dirty="0" smtClean="0"/>
              <a:t>til bruk i sekundærrespons.</a:t>
            </a:r>
            <a:endParaRPr lang="nb-NO" dirty="0"/>
          </a:p>
          <a:p>
            <a:pPr marL="0" indent="0">
              <a:buNone/>
            </a:pPr>
            <a:endParaRPr lang="nb-NO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" name="Down Arrow 111"/>
          <p:cNvSpPr/>
          <p:nvPr/>
        </p:nvSpPr>
        <p:spPr>
          <a:xfrm>
            <a:off x="9289241" y="3106247"/>
            <a:ext cx="748115" cy="119021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8257023" y="1154859"/>
            <a:ext cx="2434164" cy="1890649"/>
            <a:chOff x="7960784" y="435264"/>
            <a:chExt cx="3517486" cy="2860878"/>
          </a:xfrm>
        </p:grpSpPr>
        <p:grpSp>
          <p:nvGrpSpPr>
            <p:cNvPr id="137" name="Group 136"/>
            <p:cNvGrpSpPr/>
            <p:nvPr/>
          </p:nvGrpSpPr>
          <p:grpSpPr>
            <a:xfrm rot="4233098">
              <a:off x="10920116" y="2027326"/>
              <a:ext cx="425311" cy="690996"/>
              <a:chOff x="3839895" y="8206848"/>
              <a:chExt cx="425311" cy="690996"/>
            </a:xfrm>
          </p:grpSpPr>
          <p:grpSp>
            <p:nvGrpSpPr>
              <p:cNvPr id="138" name="Group 137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40" name="Rounded Rectangle 139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39" name="Isosceles Triangle 138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15293126">
              <a:off x="8093626" y="1018916"/>
              <a:ext cx="425311" cy="690996"/>
              <a:chOff x="3839895" y="8206848"/>
              <a:chExt cx="425311" cy="690996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45" name="Rounded Rectangle 144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44" name="Isosceles Triangle 143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0120892">
              <a:off x="8979804" y="2605146"/>
              <a:ext cx="425311" cy="690996"/>
              <a:chOff x="3839895" y="8206848"/>
              <a:chExt cx="425311" cy="690996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50" name="Rounded Rectangle 149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49" name="Isosceles Triangle 148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8631386" y="435264"/>
              <a:ext cx="2264708" cy="2253118"/>
              <a:chOff x="6042108" y="4577470"/>
              <a:chExt cx="2264708" cy="2253118"/>
            </a:xfrm>
          </p:grpSpPr>
          <p:sp>
            <p:nvSpPr>
              <p:cNvPr id="153" name="Rounded Rectangle 152"/>
              <p:cNvSpPr/>
              <p:nvPr/>
            </p:nvSpPr>
            <p:spPr>
              <a:xfrm rot="2011134">
                <a:off x="7695049" y="4700112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1862099">
                <a:off x="7787467" y="4591391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6042108" y="4965622"/>
                <a:ext cx="2264708" cy="1864966"/>
              </a:xfrm>
              <a:prstGeom prst="ellipse">
                <a:avLst/>
              </a:prstGeom>
              <a:solidFill>
                <a:srgbClr val="00ACA8"/>
              </a:solidFill>
              <a:ln>
                <a:solidFill>
                  <a:srgbClr val="00AC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 smtClean="0"/>
                  <a:t>T-hjelpecelle</a:t>
                </a:r>
                <a:endParaRPr lang="nb-NO" sz="1200" dirty="0"/>
              </a:p>
            </p:txBody>
          </p:sp>
          <p:sp>
            <p:nvSpPr>
              <p:cNvPr id="156" name="Isosceles Triangle 155"/>
              <p:cNvSpPr/>
              <p:nvPr/>
            </p:nvSpPr>
            <p:spPr>
              <a:xfrm rot="12637792">
                <a:off x="7829455" y="4577470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9718214" y="4235897"/>
            <a:ext cx="2434164" cy="1890649"/>
            <a:chOff x="7960784" y="435264"/>
            <a:chExt cx="3517486" cy="2860878"/>
          </a:xfrm>
        </p:grpSpPr>
        <p:grpSp>
          <p:nvGrpSpPr>
            <p:cNvPr id="158" name="Group 157"/>
            <p:cNvGrpSpPr/>
            <p:nvPr/>
          </p:nvGrpSpPr>
          <p:grpSpPr>
            <a:xfrm rot="4233098">
              <a:off x="10920116" y="2027326"/>
              <a:ext cx="425311" cy="690996"/>
              <a:chOff x="3839895" y="8206848"/>
              <a:chExt cx="425311" cy="690996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76" name="Rounded Rectangle 175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75" name="Isosceles Triangle 174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15293126">
              <a:off x="8093626" y="1018916"/>
              <a:ext cx="425311" cy="690996"/>
              <a:chOff x="3839895" y="8206848"/>
              <a:chExt cx="425311" cy="690996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71" name="Isosceles Triangle 170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 rot="10120892">
              <a:off x="8979804" y="2605146"/>
              <a:ext cx="425311" cy="690996"/>
              <a:chOff x="3839895" y="8206848"/>
              <a:chExt cx="425311" cy="690996"/>
            </a:xfrm>
          </p:grpSpPr>
          <p:grpSp>
            <p:nvGrpSpPr>
              <p:cNvPr id="166" name="Group 165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68" name="Rounded Rectangle 167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67" name="Isosceles Triangle 166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8631386" y="435264"/>
              <a:ext cx="2264708" cy="2253118"/>
              <a:chOff x="6042108" y="4577470"/>
              <a:chExt cx="2264708" cy="2253118"/>
            </a:xfrm>
          </p:grpSpPr>
          <p:sp>
            <p:nvSpPr>
              <p:cNvPr id="162" name="Rounded Rectangle 161"/>
              <p:cNvSpPr/>
              <p:nvPr/>
            </p:nvSpPr>
            <p:spPr>
              <a:xfrm rot="2011134">
                <a:off x="7695049" y="4700112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3" name="Rectangle 162"/>
              <p:cNvSpPr/>
              <p:nvPr/>
            </p:nvSpPr>
            <p:spPr>
              <a:xfrm rot="1862099">
                <a:off x="7787467" y="4591391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6042108" y="4965622"/>
                <a:ext cx="2264708" cy="18649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b-NO" sz="1200" dirty="0" smtClean="0"/>
                  <a:t>T-hukommelses-hjelpecelle</a:t>
                </a:r>
                <a:endParaRPr lang="nb-NO" sz="1200" dirty="0"/>
              </a:p>
            </p:txBody>
          </p:sp>
          <p:sp>
            <p:nvSpPr>
              <p:cNvPr id="165" name="Isosceles Triangle 164"/>
              <p:cNvSpPr/>
              <p:nvPr/>
            </p:nvSpPr>
            <p:spPr>
              <a:xfrm rot="12637792">
                <a:off x="7829455" y="4577470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6955752" y="4307875"/>
            <a:ext cx="2434164" cy="1890649"/>
            <a:chOff x="7960784" y="435264"/>
            <a:chExt cx="3517486" cy="2860878"/>
          </a:xfrm>
        </p:grpSpPr>
        <p:grpSp>
          <p:nvGrpSpPr>
            <p:cNvPr id="179" name="Group 178"/>
            <p:cNvGrpSpPr/>
            <p:nvPr/>
          </p:nvGrpSpPr>
          <p:grpSpPr>
            <a:xfrm rot="4233098">
              <a:off x="10920116" y="2027326"/>
              <a:ext cx="425311" cy="690996"/>
              <a:chOff x="3839895" y="8206848"/>
              <a:chExt cx="425311" cy="690996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96" name="Isosceles Triangle 195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 rot="15293126">
              <a:off x="8093626" y="1018916"/>
              <a:ext cx="425311" cy="690996"/>
              <a:chOff x="3839895" y="8206848"/>
              <a:chExt cx="425311" cy="690996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93" name="Rounded Rectangle 192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92" name="Isosceles Triangle 191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 rot="10120892">
              <a:off x="8979804" y="2605146"/>
              <a:ext cx="425311" cy="690996"/>
              <a:chOff x="3839895" y="8206848"/>
              <a:chExt cx="425311" cy="690996"/>
            </a:xfrm>
          </p:grpSpPr>
          <p:grpSp>
            <p:nvGrpSpPr>
              <p:cNvPr id="187" name="Group 186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189" name="Rounded Rectangle 188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88" name="Isosceles Triangle 187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8631386" y="435264"/>
              <a:ext cx="2264708" cy="2253118"/>
              <a:chOff x="6042108" y="4577470"/>
              <a:chExt cx="2264708" cy="2253118"/>
            </a:xfrm>
          </p:grpSpPr>
          <p:sp>
            <p:nvSpPr>
              <p:cNvPr id="183" name="Rounded Rectangle 182"/>
              <p:cNvSpPr/>
              <p:nvPr/>
            </p:nvSpPr>
            <p:spPr>
              <a:xfrm rot="2011134">
                <a:off x="7695049" y="4700112"/>
                <a:ext cx="159396" cy="568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1862099">
                <a:off x="7787467" y="4591391"/>
                <a:ext cx="332893" cy="21448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6042108" y="4965622"/>
                <a:ext cx="2264708" cy="1864966"/>
              </a:xfrm>
              <a:prstGeom prst="ellipse">
                <a:avLst/>
              </a:prstGeom>
              <a:solidFill>
                <a:srgbClr val="00ACA8"/>
              </a:solidFill>
              <a:ln>
                <a:solidFill>
                  <a:srgbClr val="00AC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 smtClean="0"/>
                  <a:t>T-hjelpecelle</a:t>
                </a:r>
                <a:endParaRPr lang="nb-NO" sz="1200" dirty="0"/>
              </a:p>
            </p:txBody>
          </p:sp>
          <p:sp>
            <p:nvSpPr>
              <p:cNvPr id="186" name="Isosceles Triangle 185"/>
              <p:cNvSpPr/>
              <p:nvPr/>
            </p:nvSpPr>
            <p:spPr>
              <a:xfrm rot="12637792">
                <a:off x="7829455" y="4577470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199" name="Oval 198"/>
          <p:cNvSpPr/>
          <p:nvPr/>
        </p:nvSpPr>
        <p:spPr>
          <a:xfrm>
            <a:off x="7226500" y="6114309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0" name="Oval 199"/>
          <p:cNvSpPr/>
          <p:nvPr/>
        </p:nvSpPr>
        <p:spPr>
          <a:xfrm>
            <a:off x="7170071" y="5496848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1" name="Oval 200"/>
          <p:cNvSpPr/>
          <p:nvPr/>
        </p:nvSpPr>
        <p:spPr>
          <a:xfrm>
            <a:off x="6878815" y="5925167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2" name="Oval 201"/>
          <p:cNvSpPr/>
          <p:nvPr/>
        </p:nvSpPr>
        <p:spPr>
          <a:xfrm>
            <a:off x="7411396" y="5730280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3" name="Oval 202"/>
          <p:cNvSpPr/>
          <p:nvPr/>
        </p:nvSpPr>
        <p:spPr>
          <a:xfrm>
            <a:off x="6888799" y="5620366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4" name="Oval 203"/>
          <p:cNvSpPr/>
          <p:nvPr/>
        </p:nvSpPr>
        <p:spPr>
          <a:xfrm>
            <a:off x="7151215" y="5781014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4" name="Picture 2" descr="MISMO Launches New Certification Progr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82" y="797294"/>
            <a:ext cx="2094588" cy="13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 OPPSUMMERT HUMORAL PRIMÆRRESPONS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nb-NO" dirty="0" smtClean="0"/>
              <a:t>Oppdagelse av </a:t>
            </a:r>
            <a:r>
              <a:rPr lang="nb-NO" dirty="0" smtClean="0">
                <a:solidFill>
                  <a:srgbClr val="7030A0"/>
                </a:solidFill>
              </a:rPr>
              <a:t>patogen</a:t>
            </a:r>
            <a:r>
              <a:rPr lang="nb-NO" dirty="0" smtClean="0"/>
              <a:t> (</a:t>
            </a:r>
            <a:r>
              <a:rPr lang="nb-NO" dirty="0" smtClean="0">
                <a:solidFill>
                  <a:srgbClr val="33CCFF"/>
                </a:solidFill>
              </a:rPr>
              <a:t>antistoff</a:t>
            </a:r>
            <a:r>
              <a:rPr lang="nb-NO" dirty="0" smtClean="0"/>
              <a:t>&lt;&gt;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</a:t>
            </a:r>
            <a:r>
              <a:rPr lang="nb-NO" dirty="0" smtClean="0"/>
              <a:t>)</a:t>
            </a:r>
          </a:p>
          <a:p>
            <a:pPr marL="514350" indent="-514350">
              <a:buAutoNum type="arabicPeriod"/>
            </a:pPr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B-celle</a:t>
            </a:r>
            <a:r>
              <a:rPr lang="nb-NO" dirty="0" smtClean="0"/>
              <a:t> blir APC</a:t>
            </a:r>
          </a:p>
          <a:p>
            <a:pPr marL="514350" indent="-514350">
              <a:buAutoNum type="arabicPeriod"/>
            </a:pPr>
            <a:r>
              <a:rPr lang="nb-NO" dirty="0" smtClean="0"/>
              <a:t>Dobbeltsjekk med </a:t>
            </a:r>
            <a:r>
              <a:rPr lang="nb-NO" dirty="0" smtClean="0">
                <a:solidFill>
                  <a:srgbClr val="0BB0AC"/>
                </a:solidFill>
              </a:rPr>
              <a:t>t-hjelpecelle</a:t>
            </a:r>
            <a:r>
              <a:rPr lang="nb-NO" dirty="0" smtClean="0"/>
              <a:t> (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TCR</a:t>
            </a:r>
            <a:r>
              <a:rPr lang="nb-NO" dirty="0" smtClean="0"/>
              <a:t>&lt;&gt;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antigen)</a:t>
            </a:r>
          </a:p>
          <a:p>
            <a:pPr marL="514350" indent="-514350">
              <a:buAutoNum type="arabicPeriod"/>
            </a:pPr>
            <a:r>
              <a:rPr lang="nb-NO" dirty="0" smtClean="0"/>
              <a:t>Forsterking av respons:</a:t>
            </a:r>
          </a:p>
          <a:p>
            <a:pPr lvl="1"/>
            <a:r>
              <a:rPr lang="nb-NO" dirty="0" smtClean="0"/>
              <a:t>Modning av </a:t>
            </a:r>
            <a:r>
              <a:rPr lang="nb-NO" dirty="0" smtClean="0">
                <a:solidFill>
                  <a:schemeClr val="accent5">
                    <a:lumMod val="75000"/>
                  </a:schemeClr>
                </a:solidFill>
              </a:rPr>
              <a:t>B-celle</a:t>
            </a:r>
          </a:p>
          <a:p>
            <a:pPr marL="1428750" lvl="2" indent="-514350">
              <a:buFont typeface="Arial" panose="020B0604020202020204" pitchFamily="34" charset="0"/>
              <a:buAutoNum type="arabicPeriod"/>
            </a:pPr>
            <a:r>
              <a:rPr lang="nb-NO" dirty="0" smtClean="0">
                <a:solidFill>
                  <a:srgbClr val="FFC000"/>
                </a:solidFill>
              </a:rPr>
              <a:t>Plasmaceller</a:t>
            </a:r>
            <a:r>
              <a:rPr lang="nb-NO" dirty="0" smtClean="0"/>
              <a:t>: Masseproduksjon </a:t>
            </a:r>
            <a:r>
              <a:rPr lang="nb-NO" dirty="0"/>
              <a:t>av </a:t>
            </a:r>
            <a:r>
              <a:rPr lang="nb-NO" dirty="0">
                <a:solidFill>
                  <a:srgbClr val="33CCFF"/>
                </a:solidFill>
              </a:rPr>
              <a:t>antistoff </a:t>
            </a:r>
          </a:p>
          <a:p>
            <a:pPr marL="1428750" lvl="2" indent="-514350">
              <a:buAutoNum type="arabicPeriod"/>
            </a:pP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B-hukommelsesceller</a:t>
            </a:r>
            <a:r>
              <a:rPr lang="nb-NO" dirty="0" smtClean="0"/>
              <a:t>: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dirty="0" smtClean="0"/>
              <a:t>til sekundærrespons</a:t>
            </a:r>
          </a:p>
          <a:p>
            <a:pPr lvl="1"/>
            <a:r>
              <a:rPr lang="nb-NO" dirty="0" smtClean="0"/>
              <a:t>Modning av </a:t>
            </a:r>
            <a:r>
              <a:rPr lang="nb-NO" dirty="0" smtClean="0">
                <a:solidFill>
                  <a:srgbClr val="00ACA8"/>
                </a:solidFill>
              </a:rPr>
              <a:t>T-hjelpecelle</a:t>
            </a:r>
          </a:p>
          <a:p>
            <a:pPr marL="1428750" lvl="2" indent="-514350">
              <a:buFont typeface="Arial" panose="020B0604020202020204" pitchFamily="34" charset="0"/>
              <a:buAutoNum type="arabicPeriod"/>
            </a:pPr>
            <a:r>
              <a:rPr lang="nb-NO" dirty="0" smtClean="0"/>
              <a:t>Midlertidige </a:t>
            </a:r>
            <a:r>
              <a:rPr lang="nb-NO" dirty="0" smtClean="0">
                <a:solidFill>
                  <a:srgbClr val="00ACA8"/>
                </a:solidFill>
              </a:rPr>
              <a:t>T-hjelpeceller </a:t>
            </a:r>
            <a:r>
              <a:rPr lang="nb-NO" dirty="0" smtClean="0"/>
              <a:t>med</a:t>
            </a:r>
            <a:r>
              <a:rPr lang="nb-NO" dirty="0" smtClean="0">
                <a:solidFill>
                  <a:srgbClr val="00ACA8"/>
                </a:solidFill>
              </a:rPr>
              <a:t>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TCR</a:t>
            </a:r>
          </a:p>
          <a:p>
            <a:pPr marL="1428750" lvl="2" indent="-514350">
              <a:buFont typeface="Arial" panose="020B0604020202020204" pitchFamily="34" charset="0"/>
              <a:buAutoNum type="arabicPeriod"/>
            </a:pPr>
            <a:r>
              <a:rPr lang="nb-NO" dirty="0" smtClean="0">
                <a:solidFill>
                  <a:schemeClr val="accent6">
                    <a:lumMod val="50000"/>
                  </a:schemeClr>
                </a:solidFill>
              </a:rPr>
              <a:t>T-hukommelseshjelpeceller</a:t>
            </a:r>
            <a:r>
              <a:rPr lang="nb-NO" dirty="0" smtClean="0"/>
              <a:t>: Til sekundærrespons</a:t>
            </a:r>
            <a:endParaRPr lang="nb-NO" dirty="0"/>
          </a:p>
          <a:p>
            <a:pPr marL="514350" indent="-514350">
              <a:buAutoNum type="arabicPeriod"/>
            </a:pPr>
            <a:r>
              <a:rPr lang="nb-NO" dirty="0" smtClean="0"/>
              <a:t>Eliminasjon av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endParaRPr lang="nb-NO" dirty="0" smtClean="0">
              <a:solidFill>
                <a:srgbClr val="7030A0"/>
              </a:solidFill>
            </a:endParaRPr>
          </a:p>
          <a:p>
            <a:pPr marL="971550" lvl="1" indent="-514350">
              <a:buAutoNum type="arabicPeriod"/>
            </a:pPr>
            <a:r>
              <a:rPr lang="nb-NO" dirty="0" smtClean="0"/>
              <a:t>Immobilisering</a:t>
            </a:r>
          </a:p>
          <a:p>
            <a:pPr marL="971550" lvl="1" indent="-514350">
              <a:buAutoNum type="arabicPeriod"/>
            </a:pPr>
            <a:r>
              <a:rPr lang="nb-NO" dirty="0" smtClean="0"/>
              <a:t>Markering og fagocytose</a:t>
            </a:r>
          </a:p>
          <a:p>
            <a:pPr marL="514350" indent="-514350">
              <a:buAutoNum type="arabicPeriod"/>
            </a:pPr>
            <a:r>
              <a:rPr lang="nb-NO" dirty="0" smtClean="0"/>
              <a:t>Ytterligere forsterking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45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 in. 24T Mini Table Circular Saw Bla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597" y="4880315"/>
            <a:ext cx="1453990" cy="14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/>
          <p:cNvSpPr/>
          <p:nvPr/>
        </p:nvSpPr>
        <p:spPr>
          <a:xfrm>
            <a:off x="6379707" y="7863687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Oval 41"/>
          <p:cNvSpPr/>
          <p:nvPr/>
        </p:nvSpPr>
        <p:spPr>
          <a:xfrm>
            <a:off x="6323278" y="7246226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Oval 42"/>
          <p:cNvSpPr/>
          <p:nvPr/>
        </p:nvSpPr>
        <p:spPr>
          <a:xfrm>
            <a:off x="6032022" y="7674545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Oval 43"/>
          <p:cNvSpPr/>
          <p:nvPr/>
        </p:nvSpPr>
        <p:spPr>
          <a:xfrm>
            <a:off x="6564603" y="7479658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Oval 44"/>
          <p:cNvSpPr/>
          <p:nvPr/>
        </p:nvSpPr>
        <p:spPr>
          <a:xfrm>
            <a:off x="6042006" y="7369744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Oval 45"/>
          <p:cNvSpPr/>
          <p:nvPr/>
        </p:nvSpPr>
        <p:spPr>
          <a:xfrm>
            <a:off x="6304422" y="7530392"/>
            <a:ext cx="160654" cy="1580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7" name="Group 46"/>
          <p:cNvGrpSpPr/>
          <p:nvPr/>
        </p:nvGrpSpPr>
        <p:grpSpPr>
          <a:xfrm>
            <a:off x="6936548" y="4624517"/>
            <a:ext cx="3354692" cy="2772340"/>
            <a:chOff x="8363799" y="4196435"/>
            <a:chExt cx="3354692" cy="2772340"/>
          </a:xfrm>
        </p:grpSpPr>
        <p:grpSp>
          <p:nvGrpSpPr>
            <p:cNvPr id="18" name="Group 17"/>
            <p:cNvGrpSpPr/>
            <p:nvPr/>
          </p:nvGrpSpPr>
          <p:grpSpPr>
            <a:xfrm rot="3685030">
              <a:off x="11223168" y="5338470"/>
              <a:ext cx="355012" cy="635634"/>
              <a:chOff x="3839895" y="8206848"/>
              <a:chExt cx="425311" cy="69099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36" name="Rounded Rectangle 35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35" name="Isosceles Triangle 34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14276708">
              <a:off x="8504110" y="5201164"/>
              <a:ext cx="355012" cy="635634"/>
              <a:chOff x="3839895" y="8206848"/>
              <a:chExt cx="425311" cy="69099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31" name="Isosceles Triangle 30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8706162">
              <a:off x="9760467" y="6391992"/>
              <a:ext cx="391236" cy="576783"/>
              <a:chOff x="3839895" y="8206848"/>
              <a:chExt cx="425311" cy="69099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839895" y="8220770"/>
                <a:ext cx="425311" cy="677074"/>
                <a:chOff x="3839895" y="8220770"/>
                <a:chExt cx="425311" cy="677074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 rot="2011134">
                  <a:off x="3839895" y="8329491"/>
                  <a:ext cx="159396" cy="568353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1862099">
                  <a:off x="3932313" y="8220770"/>
                  <a:ext cx="332893" cy="214489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27" name="Isosceles Triangle 26"/>
              <p:cNvSpPr/>
              <p:nvPr/>
            </p:nvSpPr>
            <p:spPr>
              <a:xfrm rot="12637792">
                <a:off x="3979222" y="8206848"/>
                <a:ext cx="281602" cy="21783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 rot="21583745">
              <a:off x="9846281" y="4347777"/>
              <a:ext cx="107924" cy="79606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Oval 23"/>
            <p:cNvSpPr/>
            <p:nvPr/>
          </p:nvSpPr>
          <p:spPr>
            <a:xfrm rot="21583745">
              <a:off x="8982606" y="4791261"/>
              <a:ext cx="2083262" cy="1556710"/>
            </a:xfrm>
            <a:prstGeom prst="ellipse">
              <a:avLst/>
            </a:prstGeom>
            <a:solidFill>
              <a:srgbClr val="843C0C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b-NO" sz="1600" dirty="0" smtClean="0"/>
                <a:t>T-</a:t>
              </a:r>
              <a:r>
                <a:rPr lang="nb-NO" sz="1600" dirty="0" err="1" smtClean="0"/>
                <a:t>angrepsscelle</a:t>
              </a:r>
              <a:endParaRPr lang="nb-NO" sz="1600" dirty="0"/>
            </a:p>
          </p:txBody>
        </p:sp>
        <p:grpSp>
          <p:nvGrpSpPr>
            <p:cNvPr id="38" name="Group 37"/>
            <p:cNvGrpSpPr/>
            <p:nvPr/>
          </p:nvGrpSpPr>
          <p:grpSpPr>
            <a:xfrm rot="19982644">
              <a:off x="9749842" y="4196435"/>
              <a:ext cx="306222" cy="190657"/>
              <a:chOff x="10071436" y="4508972"/>
              <a:chExt cx="306222" cy="190657"/>
            </a:xfrm>
          </p:grpSpPr>
          <p:sp>
            <p:nvSpPr>
              <p:cNvPr id="23" name="Rectangle 22"/>
              <p:cNvSpPr/>
              <p:nvPr/>
            </p:nvSpPr>
            <p:spPr>
              <a:xfrm rot="1862099">
                <a:off x="10071436" y="4520592"/>
                <a:ext cx="306222" cy="17903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12637792">
                <a:off x="10110060" y="4508972"/>
                <a:ext cx="259040" cy="18182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INTRACELLULÆR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PRIMÆRRESPONS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4304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Hva skjer dersom </a:t>
            </a:r>
            <a:r>
              <a:rPr lang="nb-NO" dirty="0" smtClean="0">
                <a:solidFill>
                  <a:srgbClr val="7030A0"/>
                </a:solidFill>
              </a:rPr>
              <a:t>mikroorganismen,</a:t>
            </a:r>
            <a:r>
              <a:rPr lang="nb-NO" dirty="0" smtClean="0"/>
              <a:t> vanligvis </a:t>
            </a:r>
            <a:r>
              <a:rPr lang="nb-NO" dirty="0" smtClean="0">
                <a:solidFill>
                  <a:srgbClr val="7030A0"/>
                </a:solidFill>
              </a:rPr>
              <a:t>virus </a:t>
            </a:r>
            <a:r>
              <a:rPr lang="nb-NO" dirty="0" smtClean="0"/>
              <a:t>klarer å trenge inn i en celle?</a:t>
            </a:r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rabicPeriod"/>
            </a:pPr>
            <a:r>
              <a:rPr lang="nb-NO" dirty="0" smtClean="0"/>
              <a:t>De fleste celler i kroppen har proteinet </a:t>
            </a:r>
            <a:r>
              <a:rPr lang="nb-NO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MHC1</a:t>
            </a:r>
            <a:r>
              <a:rPr lang="nb-NO" dirty="0" smtClean="0"/>
              <a:t>. </a:t>
            </a:r>
            <a:r>
              <a:rPr lang="nb-NO" dirty="0" smtClean="0">
                <a:solidFill>
                  <a:srgbClr val="7030A0"/>
                </a:solidFill>
              </a:rPr>
              <a:t>Virus</a:t>
            </a:r>
            <a:r>
              <a:rPr lang="nb-NO" dirty="0" smtClean="0"/>
              <a:t>infiserte celler bruker </a:t>
            </a:r>
            <a:r>
              <a:rPr lang="nb-NO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MHC1</a:t>
            </a:r>
            <a:r>
              <a:rPr lang="nb-NO" dirty="0" smtClean="0"/>
              <a:t> til å binde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fragmenter</a:t>
            </a:r>
            <a:r>
              <a:rPr lang="nb-NO" dirty="0" smtClean="0"/>
              <a:t> av </a:t>
            </a:r>
            <a:r>
              <a:rPr lang="nb-NO" dirty="0" smtClean="0">
                <a:solidFill>
                  <a:srgbClr val="7030A0"/>
                </a:solidFill>
              </a:rPr>
              <a:t>viruset</a:t>
            </a:r>
            <a:r>
              <a:rPr lang="nb-NO" dirty="0" smtClean="0"/>
              <a:t> og vise det på overflaten av cellen.</a:t>
            </a:r>
          </a:p>
          <a:p>
            <a:pPr marL="514350" indent="-514350">
              <a:buAutoNum type="arabicPeriod"/>
            </a:pPr>
            <a:r>
              <a:rPr lang="nb-NO" dirty="0" smtClean="0"/>
              <a:t>Det er sannsynlig </a:t>
            </a:r>
            <a:r>
              <a:rPr lang="nb-NO" dirty="0" smtClean="0"/>
              <a:t>at </a:t>
            </a:r>
            <a:r>
              <a:rPr lang="nb-NO" dirty="0" smtClean="0"/>
              <a:t>også </a:t>
            </a:r>
            <a:r>
              <a:rPr lang="nb-NO" dirty="0" err="1" smtClean="0"/>
              <a:t>APC’er</a:t>
            </a:r>
            <a:r>
              <a:rPr lang="nb-NO" dirty="0" smtClean="0"/>
              <a:t> har presentert </a:t>
            </a:r>
            <a:r>
              <a:rPr lang="nb-NO" dirty="0" smtClean="0">
                <a:solidFill>
                  <a:srgbClr val="7030A0"/>
                </a:solidFill>
              </a:rPr>
              <a:t>viruset</a:t>
            </a:r>
            <a:r>
              <a:rPr lang="nb-NO" dirty="0" smtClean="0"/>
              <a:t> og </a:t>
            </a:r>
            <a:r>
              <a:rPr lang="nb-NO" dirty="0" smtClean="0"/>
              <a:t>dermed aktivert </a:t>
            </a:r>
            <a:r>
              <a:rPr lang="nb-NO" dirty="0" smtClean="0">
                <a:solidFill>
                  <a:srgbClr val="00ACA8"/>
                </a:solidFill>
              </a:rPr>
              <a:t>T-hjelpeceller</a:t>
            </a:r>
            <a:r>
              <a:rPr lang="nb-NO" dirty="0" smtClean="0"/>
              <a:t> til å skille ut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.</a:t>
            </a:r>
          </a:p>
          <a:p>
            <a:pPr marL="514350" indent="-514350">
              <a:buAutoNum type="arabicPeriod"/>
            </a:pP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T-angrepsceller</a:t>
            </a:r>
            <a:r>
              <a:rPr lang="nb-NO" dirty="0" smtClean="0"/>
              <a:t> </a:t>
            </a: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nb-NO" dirty="0" err="1" smtClean="0">
                <a:solidFill>
                  <a:schemeClr val="accent2">
                    <a:lumMod val="50000"/>
                  </a:schemeClr>
                </a:solidFill>
              </a:rPr>
              <a:t>cytotoksiske</a:t>
            </a: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 T-celler) </a:t>
            </a:r>
            <a:r>
              <a:rPr lang="nb-NO" dirty="0" smtClean="0"/>
              <a:t>har 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T-cellereseptorer (TCR)</a:t>
            </a:r>
            <a:r>
              <a:rPr lang="nb-NO" dirty="0" smtClean="0"/>
              <a:t> som kan binde spesifikt til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fragmentet</a:t>
            </a:r>
            <a:r>
              <a:rPr lang="nb-NO" dirty="0" smtClean="0"/>
              <a:t> på </a:t>
            </a:r>
            <a:r>
              <a:rPr lang="nb-NO" sz="2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MHC1</a:t>
            </a:r>
            <a:r>
              <a:rPr lang="nb-NO" dirty="0" smtClean="0"/>
              <a:t>.</a:t>
            </a:r>
          </a:p>
          <a:p>
            <a:pPr marL="514350" indent="-514350">
              <a:buAutoNum type="arabicPeriod"/>
            </a:pPr>
            <a:r>
              <a:rPr lang="nb-NO" dirty="0" smtClean="0"/>
              <a:t>Dersom </a:t>
            </a:r>
            <a:r>
              <a:rPr lang="nb-NO" sz="2900" dirty="0">
                <a:solidFill>
                  <a:schemeClr val="accent2">
                    <a:lumMod val="50000"/>
                  </a:schemeClr>
                </a:solidFill>
              </a:rPr>
              <a:t>T-angrepsceller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smtClean="0"/>
              <a:t>binder </a:t>
            </a:r>
            <a:r>
              <a:rPr lang="nb-NO" dirty="0" smtClean="0"/>
              <a:t>til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antigen</a:t>
            </a:r>
            <a:r>
              <a:rPr lang="nb-NO" dirty="0" smtClean="0"/>
              <a:t>-</a:t>
            </a:r>
            <a:r>
              <a:rPr lang="nb-NO" dirty="0" smtClean="0">
                <a:solidFill>
                  <a:srgbClr val="A9D18E"/>
                </a:solidFill>
              </a:rPr>
              <a:t>MHC1</a:t>
            </a:r>
            <a:r>
              <a:rPr lang="nb-NO" dirty="0" smtClean="0"/>
              <a:t>  og </a:t>
            </a:r>
            <a:r>
              <a:rPr lang="nb-NO" dirty="0" smtClean="0"/>
              <a:t>også mottar </a:t>
            </a:r>
            <a:r>
              <a:rPr lang="nb-NO" dirty="0" smtClean="0">
                <a:solidFill>
                  <a:srgbClr val="92D050"/>
                </a:solidFill>
              </a:rPr>
              <a:t>cytokiner</a:t>
            </a:r>
            <a:r>
              <a:rPr lang="nb-NO" dirty="0" smtClean="0"/>
              <a:t> gjør dette at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T-angrepscellen</a:t>
            </a:r>
            <a:r>
              <a:rPr lang="nb-NO" dirty="0" smtClean="0"/>
              <a:t> angriper og ødelegger cellen og dermed også </a:t>
            </a:r>
            <a:r>
              <a:rPr lang="nb-NO" dirty="0" smtClean="0">
                <a:solidFill>
                  <a:srgbClr val="7030A0"/>
                </a:solidFill>
              </a:rPr>
              <a:t>viruset</a:t>
            </a:r>
            <a:r>
              <a:rPr lang="nb-NO" dirty="0" smtClean="0"/>
              <a:t>.</a:t>
            </a:r>
          </a:p>
          <a:p>
            <a:pPr marL="514350" indent="-514350">
              <a:buAutoNum type="arabicPeriod"/>
            </a:pPr>
            <a:r>
              <a:rPr lang="nb-NO" dirty="0" smtClean="0"/>
              <a:t>Dette gjør også at </a:t>
            </a: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T-angrepscellen</a:t>
            </a:r>
            <a:r>
              <a:rPr lang="nb-NO" dirty="0" smtClean="0"/>
              <a:t> deler seg til identiske </a:t>
            </a:r>
            <a:r>
              <a:rPr lang="nb-NO" dirty="0" smtClean="0">
                <a:solidFill>
                  <a:schemeClr val="accent2">
                    <a:lumMod val="50000"/>
                  </a:schemeClr>
                </a:solidFill>
              </a:rPr>
              <a:t>T-angrepsceller</a:t>
            </a:r>
            <a:r>
              <a:rPr lang="nb-NO" dirty="0"/>
              <a:t> </a:t>
            </a:r>
            <a:r>
              <a:rPr lang="nb-NO" dirty="0" smtClean="0"/>
              <a:t>som </a:t>
            </a:r>
            <a:r>
              <a:rPr lang="nb-NO" dirty="0" smtClean="0"/>
              <a:t>dermed kan ødelegge andre celler som presenterer samme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</a:t>
            </a:r>
            <a:r>
              <a:rPr lang="nb-NO" dirty="0" smtClean="0"/>
              <a:t>.</a:t>
            </a:r>
          </a:p>
          <a:p>
            <a:pPr marL="514350" indent="-514350">
              <a:buAutoNum type="arabicPeriod"/>
            </a:pPr>
            <a:endParaRPr lang="nb-NO" dirty="0" smtClean="0"/>
          </a:p>
        </p:txBody>
      </p:sp>
      <p:sp>
        <p:nvSpPr>
          <p:cNvPr id="4" name="Oval 3"/>
          <p:cNvSpPr/>
          <p:nvPr/>
        </p:nvSpPr>
        <p:spPr>
          <a:xfrm>
            <a:off x="8820000" y="1825625"/>
            <a:ext cx="2264708" cy="186496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Celle</a:t>
            </a:r>
            <a:endParaRPr lang="nb-NO" dirty="0"/>
          </a:p>
        </p:txBody>
      </p:sp>
      <p:grpSp>
        <p:nvGrpSpPr>
          <p:cNvPr id="5" name="Group 4"/>
          <p:cNvGrpSpPr/>
          <p:nvPr/>
        </p:nvGrpSpPr>
        <p:grpSpPr>
          <a:xfrm rot="19098555">
            <a:off x="9429870" y="2098198"/>
            <a:ext cx="319268" cy="676743"/>
            <a:chOff x="9835497" y="4944221"/>
            <a:chExt cx="527340" cy="111146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9835497" y="5113076"/>
              <a:ext cx="238380" cy="942614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0134948" y="5113077"/>
              <a:ext cx="227889" cy="942612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9943154" y="4944221"/>
              <a:ext cx="312027" cy="31478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oup 8"/>
          <p:cNvGrpSpPr/>
          <p:nvPr/>
        </p:nvGrpSpPr>
        <p:grpSpPr>
          <a:xfrm rot="10800000">
            <a:off x="9715894" y="2618049"/>
            <a:ext cx="352613" cy="727415"/>
            <a:chOff x="8926679" y="5533999"/>
            <a:chExt cx="527340" cy="12064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8926679" y="5797804"/>
              <a:ext cx="238380" cy="942614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226130" y="5797805"/>
              <a:ext cx="227889" cy="942612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8992886" y="5533999"/>
              <a:ext cx="421142" cy="37122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10023330" y="2322014"/>
            <a:ext cx="313948" cy="714936"/>
            <a:chOff x="10591052" y="4858487"/>
            <a:chExt cx="527340" cy="119785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10591052" y="5113726"/>
              <a:ext cx="238380" cy="942614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890503" y="5113727"/>
              <a:ext cx="227889" cy="942612"/>
            </a:xfrm>
            <a:prstGeom prst="round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Heart 15"/>
            <p:cNvSpPr/>
            <p:nvPr/>
          </p:nvSpPr>
          <p:spPr>
            <a:xfrm>
              <a:off x="10644719" y="4858487"/>
              <a:ext cx="428787" cy="413053"/>
            </a:xfrm>
            <a:prstGeom prst="hear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7030A0"/>
                </a:solidFill>
              </a:endParaRPr>
            </a:p>
          </p:txBody>
        </p:sp>
      </p:grpSp>
      <p:sp>
        <p:nvSpPr>
          <p:cNvPr id="39" name="Sun 38"/>
          <p:cNvSpPr/>
          <p:nvPr/>
        </p:nvSpPr>
        <p:spPr>
          <a:xfrm>
            <a:off x="9621253" y="1925722"/>
            <a:ext cx="779967" cy="666817"/>
          </a:xfrm>
          <a:prstGeom prst="su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6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10104 0.00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0169 0.149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4401 -0.091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11667 -0.061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07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9154 -0.35856 " pathEditMode="relative" rAng="0" ptsTypes="AA">
                                      <p:cBhvr>
                                        <p:cTn id="69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708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6576 -0.28403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421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44153 -0.21805 " pathEditMode="relative" rAng="0" ptsTypes="AA">
                                      <p:cBhvr>
                                        <p:cTn id="73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70" y="-109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7995 -0.2960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1481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1524 -0.7377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689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00885 -0.2074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3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" grpId="1" animBg="1"/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AVSLUTNING AV IMMUNRESPONSEN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finnes også </a:t>
            </a:r>
            <a:r>
              <a:rPr lang="nb-NO" dirty="0" smtClean="0">
                <a:solidFill>
                  <a:srgbClr val="7F6000"/>
                </a:solidFill>
              </a:rPr>
              <a:t>T-undertrykkelsesceller</a:t>
            </a:r>
            <a:r>
              <a:rPr lang="nb-NO" dirty="0" smtClean="0"/>
              <a:t> </a:t>
            </a:r>
            <a:r>
              <a:rPr lang="nb-NO" dirty="0" smtClean="0"/>
              <a:t>involvert i avslutningen av en immunrespons. </a:t>
            </a:r>
          </a:p>
          <a:p>
            <a:r>
              <a:rPr lang="nb-NO" dirty="0" smtClean="0"/>
              <a:t>Vi vet lite om denne prosessen, men trolig treg og forsinket effekt for å ikke avslutte immunrespons for tidlig. </a:t>
            </a:r>
          </a:p>
          <a:p>
            <a:r>
              <a:rPr lang="nb-NO" dirty="0" smtClean="0">
                <a:solidFill>
                  <a:srgbClr val="7F6000"/>
                </a:solidFill>
              </a:rPr>
              <a:t>T-undertrykkelsesceller</a:t>
            </a:r>
            <a:r>
              <a:rPr lang="nb-NO" dirty="0" smtClean="0"/>
              <a:t> </a:t>
            </a:r>
            <a:r>
              <a:rPr lang="nb-NO" dirty="0"/>
              <a:t>spiller </a:t>
            </a:r>
            <a:r>
              <a:rPr lang="nb-NO" dirty="0" smtClean="0"/>
              <a:t>en viktig rolle i å dempe vedvarende immunrespons ved </a:t>
            </a:r>
            <a:r>
              <a:rPr lang="nb-NO" dirty="0" err="1" smtClean="0"/>
              <a:t>autoimmunsykdommer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05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SEKUNDÆRRESPONS (IMMUNITET)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71975"/>
          </a:xfrm>
        </p:spPr>
        <p:txBody>
          <a:bodyPr>
            <a:normAutofit/>
          </a:bodyPr>
          <a:lstStyle/>
          <a:p>
            <a:r>
              <a:rPr lang="nb-NO" dirty="0" smtClean="0"/>
              <a:t>Dersom en type </a:t>
            </a:r>
            <a:r>
              <a:rPr lang="nb-NO" dirty="0" smtClean="0">
                <a:solidFill>
                  <a:srgbClr val="7030A0"/>
                </a:solidFill>
              </a:rPr>
              <a:t>patogen</a:t>
            </a:r>
            <a:r>
              <a:rPr lang="nb-NO" dirty="0" smtClean="0"/>
              <a:t> som har blitt bekjempet tidligere kommer tilbake stiller kroppen bedre forberedt.</a:t>
            </a:r>
          </a:p>
          <a:p>
            <a:r>
              <a:rPr lang="nb-NO" dirty="0" smtClean="0"/>
              <a:t>Dette er fordi forrige infeksjon av </a:t>
            </a:r>
            <a:r>
              <a:rPr lang="nb-NO" dirty="0" err="1" smtClean="0">
                <a:solidFill>
                  <a:srgbClr val="7030A0"/>
                </a:solidFill>
              </a:rPr>
              <a:t>patogenet</a:t>
            </a:r>
            <a:r>
              <a:rPr lang="nb-NO" dirty="0" smtClean="0"/>
              <a:t> gjorde at hukommelsesceller med </a:t>
            </a:r>
            <a:r>
              <a:rPr lang="nb-NO" dirty="0" smtClean="0">
                <a:solidFill>
                  <a:srgbClr val="33CCFF"/>
                </a:solidFill>
              </a:rPr>
              <a:t>antistoffer</a:t>
            </a:r>
            <a:r>
              <a:rPr lang="nb-NO" dirty="0" smtClean="0"/>
              <a:t>/</a:t>
            </a:r>
            <a:r>
              <a:rPr lang="nb-NO" dirty="0" smtClean="0">
                <a:solidFill>
                  <a:schemeClr val="accent3">
                    <a:lumMod val="75000"/>
                  </a:schemeClr>
                </a:solidFill>
              </a:rPr>
              <a:t>TCR</a:t>
            </a:r>
            <a:r>
              <a:rPr lang="nb-NO" dirty="0" smtClean="0"/>
              <a:t> for nettopp dette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err="1" smtClean="0">
                <a:solidFill>
                  <a:srgbClr val="7030A0"/>
                </a:solidFill>
              </a:rPr>
              <a:t>patogenet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smtClean="0"/>
              <a:t>ble dannet.</a:t>
            </a:r>
          </a:p>
          <a:p>
            <a:pPr lvl="1"/>
            <a:r>
              <a:rPr lang="nb-NO" dirty="0" smtClean="0"/>
              <a:t>Det går </a:t>
            </a:r>
            <a:r>
              <a:rPr lang="nb-NO" dirty="0" smtClean="0"/>
              <a:t>langt raskere </a:t>
            </a:r>
            <a:r>
              <a:rPr lang="nb-NO" dirty="0" smtClean="0"/>
              <a:t>fordi det allerede er mange spesifikke </a:t>
            </a:r>
            <a:r>
              <a:rPr lang="nb-NO" dirty="0" smtClean="0"/>
              <a:t>hukommelsesceller og man slipper </a:t>
            </a:r>
            <a:r>
              <a:rPr lang="nb-NO" dirty="0" err="1" smtClean="0"/>
              <a:t>dobbelsjekk</a:t>
            </a:r>
            <a:endParaRPr lang="nb-NO" dirty="0" smtClean="0"/>
          </a:p>
          <a:p>
            <a:r>
              <a:rPr lang="nb-NO" dirty="0" smtClean="0"/>
              <a:t>Nå </a:t>
            </a:r>
            <a:r>
              <a:rPr lang="nb-NO" dirty="0" smtClean="0"/>
              <a:t>stanses infeksjonen </a:t>
            </a:r>
            <a:r>
              <a:rPr lang="nb-NO" dirty="0" smtClean="0"/>
              <a:t>som regel </a:t>
            </a:r>
            <a:r>
              <a:rPr lang="nb-NO" dirty="0" smtClean="0"/>
              <a:t>før vi </a:t>
            </a:r>
            <a:r>
              <a:rPr lang="nb-NO" dirty="0" smtClean="0"/>
              <a:t>merker</a:t>
            </a:r>
            <a:r>
              <a:rPr lang="nb-NO" dirty="0" smtClean="0"/>
              <a:t> </a:t>
            </a:r>
            <a:r>
              <a:rPr lang="nb-NO" dirty="0" smtClean="0"/>
              <a:t>symptomer i det hele </a:t>
            </a:r>
            <a:r>
              <a:rPr lang="nb-NO" dirty="0" smtClean="0"/>
              <a:t>tatt.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467360" y="254000"/>
            <a:ext cx="11236960" cy="6482939"/>
            <a:chOff x="2584216" y="2912533"/>
            <a:chExt cx="7598362" cy="3840602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 rotWithShape="1">
            <a:blip r:embed="rId2"/>
            <a:srcRect l="1488"/>
            <a:stretch/>
          </p:blipFill>
          <p:spPr>
            <a:xfrm>
              <a:off x="2584216" y="3181260"/>
              <a:ext cx="7131284" cy="3571875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8037516" y="2912533"/>
              <a:ext cx="2145062" cy="1569156"/>
            </a:xfrm>
            <a:custGeom>
              <a:avLst/>
              <a:gdLst>
                <a:gd name="connsiteX0" fmla="*/ 113062 w 2145062"/>
                <a:gd name="connsiteY0" fmla="*/ 146756 h 1569156"/>
                <a:gd name="connsiteX1" fmla="*/ 124351 w 2145062"/>
                <a:gd name="connsiteY1" fmla="*/ 203200 h 1569156"/>
                <a:gd name="connsiteX2" fmla="*/ 146928 w 2145062"/>
                <a:gd name="connsiteY2" fmla="*/ 270934 h 1569156"/>
                <a:gd name="connsiteX3" fmla="*/ 169506 w 2145062"/>
                <a:gd name="connsiteY3" fmla="*/ 372534 h 1569156"/>
                <a:gd name="connsiteX4" fmla="*/ 158217 w 2145062"/>
                <a:gd name="connsiteY4" fmla="*/ 677334 h 1569156"/>
                <a:gd name="connsiteX5" fmla="*/ 124351 w 2145062"/>
                <a:gd name="connsiteY5" fmla="*/ 778934 h 1569156"/>
                <a:gd name="connsiteX6" fmla="*/ 113062 w 2145062"/>
                <a:gd name="connsiteY6" fmla="*/ 846667 h 1569156"/>
                <a:gd name="connsiteX7" fmla="*/ 79195 w 2145062"/>
                <a:gd name="connsiteY7" fmla="*/ 936978 h 1569156"/>
                <a:gd name="connsiteX8" fmla="*/ 45328 w 2145062"/>
                <a:gd name="connsiteY8" fmla="*/ 959556 h 1569156"/>
                <a:gd name="connsiteX9" fmla="*/ 22751 w 2145062"/>
                <a:gd name="connsiteY9" fmla="*/ 993423 h 1569156"/>
                <a:gd name="connsiteX10" fmla="*/ 173 w 2145062"/>
                <a:gd name="connsiteY10" fmla="*/ 1061156 h 1569156"/>
                <a:gd name="connsiteX11" fmla="*/ 22751 w 2145062"/>
                <a:gd name="connsiteY11" fmla="*/ 1196623 h 1569156"/>
                <a:gd name="connsiteX12" fmla="*/ 56617 w 2145062"/>
                <a:gd name="connsiteY12" fmla="*/ 1219200 h 1569156"/>
                <a:gd name="connsiteX13" fmla="*/ 124351 w 2145062"/>
                <a:gd name="connsiteY13" fmla="*/ 1241778 h 1569156"/>
                <a:gd name="connsiteX14" fmla="*/ 214662 w 2145062"/>
                <a:gd name="connsiteY14" fmla="*/ 1298223 h 1569156"/>
                <a:gd name="connsiteX15" fmla="*/ 316262 w 2145062"/>
                <a:gd name="connsiteY15" fmla="*/ 1354667 h 1569156"/>
                <a:gd name="connsiteX16" fmla="*/ 350128 w 2145062"/>
                <a:gd name="connsiteY16" fmla="*/ 1377245 h 1569156"/>
                <a:gd name="connsiteX17" fmla="*/ 372706 w 2145062"/>
                <a:gd name="connsiteY17" fmla="*/ 1411111 h 1569156"/>
                <a:gd name="connsiteX18" fmla="*/ 440440 w 2145062"/>
                <a:gd name="connsiteY18" fmla="*/ 1456267 h 1569156"/>
                <a:gd name="connsiteX19" fmla="*/ 508173 w 2145062"/>
                <a:gd name="connsiteY19" fmla="*/ 1501423 h 1569156"/>
                <a:gd name="connsiteX20" fmla="*/ 542040 w 2145062"/>
                <a:gd name="connsiteY20" fmla="*/ 1512711 h 1569156"/>
                <a:gd name="connsiteX21" fmla="*/ 575906 w 2145062"/>
                <a:gd name="connsiteY21" fmla="*/ 1535289 h 1569156"/>
                <a:gd name="connsiteX22" fmla="*/ 745240 w 2145062"/>
                <a:gd name="connsiteY22" fmla="*/ 1569156 h 1569156"/>
                <a:gd name="connsiteX23" fmla="*/ 1208084 w 2145062"/>
                <a:gd name="connsiteY23" fmla="*/ 1557867 h 1569156"/>
                <a:gd name="connsiteX24" fmla="*/ 1241951 w 2145062"/>
                <a:gd name="connsiteY24" fmla="*/ 1546578 h 1569156"/>
                <a:gd name="connsiteX25" fmla="*/ 1332262 w 2145062"/>
                <a:gd name="connsiteY25" fmla="*/ 1535289 h 1569156"/>
                <a:gd name="connsiteX26" fmla="*/ 1524173 w 2145062"/>
                <a:gd name="connsiteY26" fmla="*/ 1512711 h 1569156"/>
                <a:gd name="connsiteX27" fmla="*/ 1749951 w 2145062"/>
                <a:gd name="connsiteY27" fmla="*/ 1478845 h 1569156"/>
                <a:gd name="connsiteX28" fmla="*/ 1806395 w 2145062"/>
                <a:gd name="connsiteY28" fmla="*/ 1467556 h 1569156"/>
                <a:gd name="connsiteX29" fmla="*/ 1885417 w 2145062"/>
                <a:gd name="connsiteY29" fmla="*/ 1456267 h 1569156"/>
                <a:gd name="connsiteX30" fmla="*/ 1953151 w 2145062"/>
                <a:gd name="connsiteY30" fmla="*/ 1444978 h 1569156"/>
                <a:gd name="connsiteX31" fmla="*/ 1987017 w 2145062"/>
                <a:gd name="connsiteY31" fmla="*/ 1433689 h 1569156"/>
                <a:gd name="connsiteX32" fmla="*/ 2032173 w 2145062"/>
                <a:gd name="connsiteY32" fmla="*/ 1422400 h 1569156"/>
                <a:gd name="connsiteX33" fmla="*/ 2099906 w 2145062"/>
                <a:gd name="connsiteY33" fmla="*/ 1377245 h 1569156"/>
                <a:gd name="connsiteX34" fmla="*/ 2122484 w 2145062"/>
                <a:gd name="connsiteY34" fmla="*/ 1309511 h 1569156"/>
                <a:gd name="connsiteX35" fmla="*/ 2145062 w 2145062"/>
                <a:gd name="connsiteY35" fmla="*/ 1219200 h 1569156"/>
                <a:gd name="connsiteX36" fmla="*/ 2133773 w 2145062"/>
                <a:gd name="connsiteY36" fmla="*/ 1049867 h 1569156"/>
                <a:gd name="connsiteX37" fmla="*/ 2122484 w 2145062"/>
                <a:gd name="connsiteY37" fmla="*/ 982134 h 1569156"/>
                <a:gd name="connsiteX38" fmla="*/ 2077328 w 2145062"/>
                <a:gd name="connsiteY38" fmla="*/ 903111 h 1569156"/>
                <a:gd name="connsiteX39" fmla="*/ 2032173 w 2145062"/>
                <a:gd name="connsiteY39" fmla="*/ 801511 h 1569156"/>
                <a:gd name="connsiteX40" fmla="*/ 2020884 w 2145062"/>
                <a:gd name="connsiteY40" fmla="*/ 745067 h 1569156"/>
                <a:gd name="connsiteX41" fmla="*/ 1998306 w 2145062"/>
                <a:gd name="connsiteY41" fmla="*/ 666045 h 1569156"/>
                <a:gd name="connsiteX42" fmla="*/ 1987017 w 2145062"/>
                <a:gd name="connsiteY42" fmla="*/ 541867 h 1569156"/>
                <a:gd name="connsiteX43" fmla="*/ 1953151 w 2145062"/>
                <a:gd name="connsiteY43" fmla="*/ 406400 h 1569156"/>
                <a:gd name="connsiteX44" fmla="*/ 1930573 w 2145062"/>
                <a:gd name="connsiteY44" fmla="*/ 327378 h 1569156"/>
                <a:gd name="connsiteX45" fmla="*/ 1919284 w 2145062"/>
                <a:gd name="connsiteY45" fmla="*/ 101600 h 1569156"/>
                <a:gd name="connsiteX46" fmla="*/ 1874128 w 2145062"/>
                <a:gd name="connsiteY46" fmla="*/ 90311 h 1569156"/>
                <a:gd name="connsiteX47" fmla="*/ 1749951 w 2145062"/>
                <a:gd name="connsiteY47" fmla="*/ 67734 h 1569156"/>
                <a:gd name="connsiteX48" fmla="*/ 1693506 w 2145062"/>
                <a:gd name="connsiteY48" fmla="*/ 56445 h 1569156"/>
                <a:gd name="connsiteX49" fmla="*/ 1569328 w 2145062"/>
                <a:gd name="connsiteY49" fmla="*/ 22578 h 1569156"/>
                <a:gd name="connsiteX50" fmla="*/ 1388706 w 2145062"/>
                <a:gd name="connsiteY50" fmla="*/ 0 h 1569156"/>
                <a:gd name="connsiteX51" fmla="*/ 711373 w 2145062"/>
                <a:gd name="connsiteY51" fmla="*/ 11289 h 1569156"/>
                <a:gd name="connsiteX52" fmla="*/ 575906 w 2145062"/>
                <a:gd name="connsiteY52" fmla="*/ 33867 h 1569156"/>
                <a:gd name="connsiteX53" fmla="*/ 496884 w 2145062"/>
                <a:gd name="connsiteY53" fmla="*/ 45156 h 1569156"/>
                <a:gd name="connsiteX54" fmla="*/ 429151 w 2145062"/>
                <a:gd name="connsiteY54" fmla="*/ 67734 h 1569156"/>
                <a:gd name="connsiteX55" fmla="*/ 327551 w 2145062"/>
                <a:gd name="connsiteY55" fmla="*/ 112889 h 1569156"/>
                <a:gd name="connsiteX56" fmla="*/ 259817 w 2145062"/>
                <a:gd name="connsiteY56" fmla="*/ 135467 h 1569156"/>
                <a:gd name="connsiteX57" fmla="*/ 225951 w 2145062"/>
                <a:gd name="connsiteY57" fmla="*/ 146756 h 1569156"/>
                <a:gd name="connsiteX58" fmla="*/ 146928 w 2145062"/>
                <a:gd name="connsiteY58" fmla="*/ 180623 h 1569156"/>
                <a:gd name="connsiteX59" fmla="*/ 124351 w 2145062"/>
                <a:gd name="connsiteY59" fmla="*/ 214489 h 1569156"/>
                <a:gd name="connsiteX60" fmla="*/ 113062 w 2145062"/>
                <a:gd name="connsiteY60" fmla="*/ 146756 h 15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45062" h="1569156">
                  <a:moveTo>
                    <a:pt x="113062" y="146756"/>
                  </a:moveTo>
                  <a:cubicBezTo>
                    <a:pt x="113062" y="144875"/>
                    <a:pt x="119303" y="184689"/>
                    <a:pt x="124351" y="203200"/>
                  </a:cubicBezTo>
                  <a:cubicBezTo>
                    <a:pt x="130613" y="226161"/>
                    <a:pt x="142261" y="247597"/>
                    <a:pt x="146928" y="270934"/>
                  </a:cubicBezTo>
                  <a:cubicBezTo>
                    <a:pt x="161260" y="342592"/>
                    <a:pt x="153563" y="308764"/>
                    <a:pt x="169506" y="372534"/>
                  </a:cubicBezTo>
                  <a:cubicBezTo>
                    <a:pt x="165743" y="474134"/>
                    <a:pt x="167422" y="576082"/>
                    <a:pt x="158217" y="677334"/>
                  </a:cubicBezTo>
                  <a:cubicBezTo>
                    <a:pt x="151444" y="751842"/>
                    <a:pt x="133382" y="724746"/>
                    <a:pt x="124351" y="778934"/>
                  </a:cubicBezTo>
                  <a:cubicBezTo>
                    <a:pt x="120588" y="801512"/>
                    <a:pt x="117157" y="824147"/>
                    <a:pt x="113062" y="846667"/>
                  </a:cubicBezTo>
                  <a:cubicBezTo>
                    <a:pt x="105882" y="886154"/>
                    <a:pt x="107629" y="908544"/>
                    <a:pt x="79195" y="936978"/>
                  </a:cubicBezTo>
                  <a:cubicBezTo>
                    <a:pt x="69601" y="946572"/>
                    <a:pt x="56617" y="952030"/>
                    <a:pt x="45328" y="959556"/>
                  </a:cubicBezTo>
                  <a:cubicBezTo>
                    <a:pt x="37802" y="970845"/>
                    <a:pt x="28261" y="981025"/>
                    <a:pt x="22751" y="993423"/>
                  </a:cubicBezTo>
                  <a:cubicBezTo>
                    <a:pt x="13085" y="1015171"/>
                    <a:pt x="173" y="1061156"/>
                    <a:pt x="173" y="1061156"/>
                  </a:cubicBezTo>
                  <a:cubicBezTo>
                    <a:pt x="7699" y="1106312"/>
                    <a:pt x="-15339" y="1171230"/>
                    <a:pt x="22751" y="1196623"/>
                  </a:cubicBezTo>
                  <a:cubicBezTo>
                    <a:pt x="34040" y="1204149"/>
                    <a:pt x="44219" y="1213690"/>
                    <a:pt x="56617" y="1219200"/>
                  </a:cubicBezTo>
                  <a:cubicBezTo>
                    <a:pt x="78365" y="1228866"/>
                    <a:pt x="124351" y="1241778"/>
                    <a:pt x="124351" y="1241778"/>
                  </a:cubicBezTo>
                  <a:cubicBezTo>
                    <a:pt x="178508" y="1323017"/>
                    <a:pt x="101818" y="1222994"/>
                    <a:pt x="214662" y="1298223"/>
                  </a:cubicBezTo>
                  <a:cubicBezTo>
                    <a:pt x="292296" y="1349979"/>
                    <a:pt x="256653" y="1334797"/>
                    <a:pt x="316262" y="1354667"/>
                  </a:cubicBezTo>
                  <a:cubicBezTo>
                    <a:pt x="327551" y="1362193"/>
                    <a:pt x="340534" y="1367651"/>
                    <a:pt x="350128" y="1377245"/>
                  </a:cubicBezTo>
                  <a:cubicBezTo>
                    <a:pt x="359722" y="1386839"/>
                    <a:pt x="362495" y="1402177"/>
                    <a:pt x="372706" y="1411111"/>
                  </a:cubicBezTo>
                  <a:cubicBezTo>
                    <a:pt x="393128" y="1428980"/>
                    <a:pt x="417862" y="1441215"/>
                    <a:pt x="440440" y="1456267"/>
                  </a:cubicBezTo>
                  <a:lnTo>
                    <a:pt x="508173" y="1501423"/>
                  </a:lnTo>
                  <a:lnTo>
                    <a:pt x="542040" y="1512711"/>
                  </a:lnTo>
                  <a:cubicBezTo>
                    <a:pt x="553329" y="1520237"/>
                    <a:pt x="563508" y="1529779"/>
                    <a:pt x="575906" y="1535289"/>
                  </a:cubicBezTo>
                  <a:cubicBezTo>
                    <a:pt x="642612" y="1564936"/>
                    <a:pt x="667742" y="1560545"/>
                    <a:pt x="745240" y="1569156"/>
                  </a:cubicBezTo>
                  <a:cubicBezTo>
                    <a:pt x="899521" y="1565393"/>
                    <a:pt x="1053916" y="1564875"/>
                    <a:pt x="1208084" y="1557867"/>
                  </a:cubicBezTo>
                  <a:cubicBezTo>
                    <a:pt x="1219971" y="1557327"/>
                    <a:pt x="1230243" y="1548707"/>
                    <a:pt x="1241951" y="1546578"/>
                  </a:cubicBezTo>
                  <a:cubicBezTo>
                    <a:pt x="1271800" y="1541151"/>
                    <a:pt x="1302277" y="1539902"/>
                    <a:pt x="1332262" y="1535289"/>
                  </a:cubicBezTo>
                  <a:cubicBezTo>
                    <a:pt x="1499167" y="1509611"/>
                    <a:pt x="1213653" y="1538588"/>
                    <a:pt x="1524173" y="1512711"/>
                  </a:cubicBezTo>
                  <a:cubicBezTo>
                    <a:pt x="1657618" y="1486024"/>
                    <a:pt x="1498792" y="1516519"/>
                    <a:pt x="1749951" y="1478845"/>
                  </a:cubicBezTo>
                  <a:cubicBezTo>
                    <a:pt x="1768926" y="1475999"/>
                    <a:pt x="1787469" y="1470710"/>
                    <a:pt x="1806395" y="1467556"/>
                  </a:cubicBezTo>
                  <a:cubicBezTo>
                    <a:pt x="1832641" y="1463182"/>
                    <a:pt x="1859118" y="1460313"/>
                    <a:pt x="1885417" y="1456267"/>
                  </a:cubicBezTo>
                  <a:cubicBezTo>
                    <a:pt x="1908040" y="1452786"/>
                    <a:pt x="1930573" y="1448741"/>
                    <a:pt x="1953151" y="1444978"/>
                  </a:cubicBezTo>
                  <a:cubicBezTo>
                    <a:pt x="1964440" y="1441215"/>
                    <a:pt x="1975576" y="1436958"/>
                    <a:pt x="1987017" y="1433689"/>
                  </a:cubicBezTo>
                  <a:cubicBezTo>
                    <a:pt x="2001935" y="1429427"/>
                    <a:pt x="2018296" y="1429339"/>
                    <a:pt x="2032173" y="1422400"/>
                  </a:cubicBezTo>
                  <a:cubicBezTo>
                    <a:pt x="2056443" y="1410265"/>
                    <a:pt x="2099906" y="1377245"/>
                    <a:pt x="2099906" y="1377245"/>
                  </a:cubicBezTo>
                  <a:cubicBezTo>
                    <a:pt x="2107432" y="1354667"/>
                    <a:pt x="2117816" y="1332848"/>
                    <a:pt x="2122484" y="1309511"/>
                  </a:cubicBezTo>
                  <a:cubicBezTo>
                    <a:pt x="2136107" y="1241398"/>
                    <a:pt x="2127705" y="1271270"/>
                    <a:pt x="2145062" y="1219200"/>
                  </a:cubicBezTo>
                  <a:cubicBezTo>
                    <a:pt x="2141299" y="1162756"/>
                    <a:pt x="2139136" y="1106182"/>
                    <a:pt x="2133773" y="1049867"/>
                  </a:cubicBezTo>
                  <a:cubicBezTo>
                    <a:pt x="2131603" y="1027081"/>
                    <a:pt x="2130701" y="1003497"/>
                    <a:pt x="2122484" y="982134"/>
                  </a:cubicBezTo>
                  <a:cubicBezTo>
                    <a:pt x="2111593" y="953818"/>
                    <a:pt x="2090041" y="930657"/>
                    <a:pt x="2077328" y="903111"/>
                  </a:cubicBezTo>
                  <a:cubicBezTo>
                    <a:pt x="2016874" y="772127"/>
                    <a:pt x="2087100" y="883901"/>
                    <a:pt x="2032173" y="801511"/>
                  </a:cubicBezTo>
                  <a:cubicBezTo>
                    <a:pt x="2028410" y="782696"/>
                    <a:pt x="2025538" y="763681"/>
                    <a:pt x="2020884" y="745067"/>
                  </a:cubicBezTo>
                  <a:cubicBezTo>
                    <a:pt x="2014240" y="718490"/>
                    <a:pt x="2002810" y="693067"/>
                    <a:pt x="1998306" y="666045"/>
                  </a:cubicBezTo>
                  <a:cubicBezTo>
                    <a:pt x="1991473" y="625047"/>
                    <a:pt x="1994138" y="582816"/>
                    <a:pt x="1987017" y="541867"/>
                  </a:cubicBezTo>
                  <a:cubicBezTo>
                    <a:pt x="1979042" y="496010"/>
                    <a:pt x="1964440" y="451556"/>
                    <a:pt x="1953151" y="406400"/>
                  </a:cubicBezTo>
                  <a:cubicBezTo>
                    <a:pt x="1938978" y="349706"/>
                    <a:pt x="1946767" y="375959"/>
                    <a:pt x="1930573" y="327378"/>
                  </a:cubicBezTo>
                  <a:cubicBezTo>
                    <a:pt x="1926810" y="252119"/>
                    <a:pt x="1936738" y="174904"/>
                    <a:pt x="1919284" y="101600"/>
                  </a:cubicBezTo>
                  <a:cubicBezTo>
                    <a:pt x="1915690" y="86507"/>
                    <a:pt x="1889046" y="94573"/>
                    <a:pt x="1874128" y="90311"/>
                  </a:cubicBezTo>
                  <a:cubicBezTo>
                    <a:pt x="1780099" y="63446"/>
                    <a:pt x="1932079" y="95754"/>
                    <a:pt x="1749951" y="67734"/>
                  </a:cubicBezTo>
                  <a:cubicBezTo>
                    <a:pt x="1730987" y="64816"/>
                    <a:pt x="1712121" y="61099"/>
                    <a:pt x="1693506" y="56445"/>
                  </a:cubicBezTo>
                  <a:cubicBezTo>
                    <a:pt x="1605951" y="34556"/>
                    <a:pt x="1734423" y="50094"/>
                    <a:pt x="1569328" y="22578"/>
                  </a:cubicBezTo>
                  <a:cubicBezTo>
                    <a:pt x="1509478" y="12603"/>
                    <a:pt x="1388706" y="0"/>
                    <a:pt x="1388706" y="0"/>
                  </a:cubicBezTo>
                  <a:lnTo>
                    <a:pt x="711373" y="11289"/>
                  </a:lnTo>
                  <a:cubicBezTo>
                    <a:pt x="606720" y="14367"/>
                    <a:pt x="649956" y="20403"/>
                    <a:pt x="575906" y="33867"/>
                  </a:cubicBezTo>
                  <a:cubicBezTo>
                    <a:pt x="549727" y="38627"/>
                    <a:pt x="523225" y="41393"/>
                    <a:pt x="496884" y="45156"/>
                  </a:cubicBezTo>
                  <a:cubicBezTo>
                    <a:pt x="474306" y="52682"/>
                    <a:pt x="448953" y="54533"/>
                    <a:pt x="429151" y="67734"/>
                  </a:cubicBezTo>
                  <a:cubicBezTo>
                    <a:pt x="375482" y="103512"/>
                    <a:pt x="408155" y="86021"/>
                    <a:pt x="327551" y="112889"/>
                  </a:cubicBezTo>
                  <a:lnTo>
                    <a:pt x="259817" y="135467"/>
                  </a:lnTo>
                  <a:cubicBezTo>
                    <a:pt x="248528" y="139230"/>
                    <a:pt x="235852" y="140155"/>
                    <a:pt x="225951" y="146756"/>
                  </a:cubicBezTo>
                  <a:cubicBezTo>
                    <a:pt x="179175" y="177940"/>
                    <a:pt x="205247" y="166043"/>
                    <a:pt x="146928" y="180623"/>
                  </a:cubicBezTo>
                  <a:cubicBezTo>
                    <a:pt x="139402" y="191912"/>
                    <a:pt x="137222" y="218779"/>
                    <a:pt x="124351" y="214489"/>
                  </a:cubicBezTo>
                  <a:cubicBezTo>
                    <a:pt x="109632" y="209583"/>
                    <a:pt x="113062" y="148637"/>
                    <a:pt x="113062" y="146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11604" y="1484099"/>
            <a:ext cx="2413262" cy="31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Primærrespons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4918" y="1502151"/>
            <a:ext cx="2449399" cy="411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tx1"/>
                </a:solidFill>
              </a:rPr>
              <a:t>Sekundærrespons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5150" y="5529769"/>
            <a:ext cx="3967113" cy="31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err="1" smtClean="0">
                <a:solidFill>
                  <a:schemeClr val="tx1"/>
                </a:solidFill>
              </a:rPr>
              <a:t>Uspesifikt</a:t>
            </a:r>
            <a:r>
              <a:rPr lang="nb-NO" sz="2400" dirty="0" smtClean="0">
                <a:solidFill>
                  <a:schemeClr val="tx1"/>
                </a:solidFill>
              </a:rPr>
              <a:t> forsvar</a:t>
            </a:r>
            <a:endParaRPr lang="nb-NO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5150" y="6041919"/>
            <a:ext cx="3128128" cy="31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chemeClr val="tx1"/>
                </a:solidFill>
              </a:rPr>
              <a:t>Spesifikt forsvar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IMMUNSYSTEMET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Immunsystemet er en organismes forsvar mot skadelige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>
                <a:solidFill>
                  <a:srgbClr val="7030A0"/>
                </a:solidFill>
              </a:rPr>
              <a:t> </a:t>
            </a:r>
            <a:r>
              <a:rPr lang="nb-NO" dirty="0" smtClean="0"/>
              <a:t>er noe som er sykdomsfremkallende.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noen bakterier</a:t>
            </a:r>
          </a:p>
          <a:p>
            <a:pPr marL="0" indent="0">
              <a:buNone/>
            </a:pPr>
            <a:r>
              <a:rPr lang="nb-NO" dirty="0">
                <a:solidFill>
                  <a:srgbClr val="7030A0"/>
                </a:solidFill>
              </a:rPr>
              <a:t>v</a:t>
            </a:r>
            <a:r>
              <a:rPr lang="nb-NO" dirty="0" smtClean="0">
                <a:solidFill>
                  <a:srgbClr val="7030A0"/>
                </a:solidFill>
              </a:rPr>
              <a:t>irus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noen sopp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noen protister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noen dyr</a:t>
            </a:r>
          </a:p>
          <a:p>
            <a:pPr marL="0" indent="0">
              <a:buNone/>
            </a:pPr>
            <a:endParaRPr lang="nb-NO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7030A0"/>
                </a:solidFill>
              </a:rPr>
              <a:t>noen stoffer</a:t>
            </a:r>
          </a:p>
          <a:p>
            <a:pPr marL="0" indent="0">
              <a:buNone/>
            </a:pPr>
            <a:r>
              <a:rPr lang="nb-NO" dirty="0">
                <a:solidFill>
                  <a:srgbClr val="7030A0"/>
                </a:solidFill>
              </a:rPr>
              <a:t>m</a:t>
            </a:r>
            <a:r>
              <a:rPr lang="nb-NO" dirty="0" smtClean="0">
                <a:solidFill>
                  <a:srgbClr val="7030A0"/>
                </a:solidFill>
              </a:rPr>
              <a:t>angel på stoffer</a:t>
            </a:r>
            <a:endParaRPr lang="nb-NO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ANNERLEDES FORKLARING </a:t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(IKKE ALT ER PENSUM)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://www.youtube.com/watch?v=zQGOcOUBi6s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4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METODER </a:t>
            </a:r>
            <a:r>
              <a:rPr lang="nb-N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PATOGENER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BRUKER FOR Å OMGÅ IMMUNSYSTEMET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587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Hva med å bare angripe </a:t>
            </a:r>
            <a:r>
              <a:rPr lang="nb-NO" dirty="0" smtClean="0"/>
              <a:t>celler involvert i </a:t>
            </a:r>
            <a:r>
              <a:rPr lang="nb-NO" dirty="0" smtClean="0"/>
              <a:t>immunresponsen?!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>
                <a:solidFill>
                  <a:srgbClr val="7030A0"/>
                </a:solidFill>
              </a:rPr>
              <a:t>HIV</a:t>
            </a:r>
            <a:r>
              <a:rPr lang="nb-NO" dirty="0"/>
              <a:t> er et </a:t>
            </a:r>
            <a:r>
              <a:rPr lang="nb-NO" dirty="0">
                <a:solidFill>
                  <a:srgbClr val="7030A0"/>
                </a:solidFill>
              </a:rPr>
              <a:t>virus</a:t>
            </a:r>
            <a:r>
              <a:rPr lang="nb-NO" dirty="0"/>
              <a:t> som fester seg til og trenger inn i </a:t>
            </a:r>
            <a:r>
              <a:rPr lang="nb-NO" dirty="0">
                <a:solidFill>
                  <a:srgbClr val="00ACA8"/>
                </a:solidFill>
              </a:rPr>
              <a:t>t-hjelpeceller</a:t>
            </a:r>
            <a:r>
              <a:rPr lang="nb-NO" dirty="0"/>
              <a:t>, kopieres, ødelegger cellen og drar videre.</a:t>
            </a:r>
          </a:p>
          <a:p>
            <a:r>
              <a:rPr lang="nb-NO" dirty="0"/>
              <a:t>Over tid vil dette bryte ned det spesifikke immunforsvaret, da har man </a:t>
            </a:r>
            <a:r>
              <a:rPr lang="nb-NO" dirty="0" smtClean="0"/>
              <a:t>utviklet AIDS</a:t>
            </a:r>
            <a:r>
              <a:rPr lang="nb-NO" dirty="0"/>
              <a:t>.</a:t>
            </a:r>
          </a:p>
          <a:p>
            <a:r>
              <a:rPr lang="nb-NO" dirty="0"/>
              <a:t>Dersom man har AIDS vil infeksjoner som kroppen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vanligvis </a:t>
            </a:r>
            <a:r>
              <a:rPr lang="nb-NO" dirty="0"/>
              <a:t>håndterer greit bli livstruende og på et </a:t>
            </a:r>
            <a:r>
              <a:rPr lang="nb-NO" dirty="0" smtClean="0"/>
              <a:t>tidspunkt </a:t>
            </a:r>
            <a:br>
              <a:rPr lang="nb-NO" dirty="0" smtClean="0"/>
            </a:br>
            <a:r>
              <a:rPr lang="nb-NO" dirty="0" smtClean="0"/>
              <a:t>ta </a:t>
            </a:r>
            <a:r>
              <a:rPr lang="nb-NO" dirty="0"/>
              <a:t>livet av den smittede.</a:t>
            </a:r>
          </a:p>
          <a:p>
            <a:r>
              <a:rPr lang="nb-NO" dirty="0"/>
              <a:t>HIV smitter gjennom blod og slimhinner</a:t>
            </a:r>
            <a:r>
              <a:rPr lang="nb-NO" dirty="0" smtClean="0"/>
              <a:t>.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Andre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</a:t>
            </a:r>
            <a:r>
              <a:rPr lang="nb-NO" dirty="0" smtClean="0"/>
              <a:t>manipulerer </a:t>
            </a:r>
            <a:r>
              <a:rPr lang="nb-NO" dirty="0" smtClean="0">
                <a:solidFill>
                  <a:srgbClr val="7F6000"/>
                </a:solidFill>
              </a:rPr>
              <a:t>T-undertrykkelsesceller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til </a:t>
            </a:r>
            <a:r>
              <a:rPr lang="nb-NO" dirty="0" smtClean="0"/>
              <a:t>å dempe immunresponsen.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050" name="Picture 2" descr="HIV defies attempt to edit virus out of human cells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4405" r="17674" b="2652"/>
          <a:stretch/>
        </p:blipFill>
        <p:spPr bwMode="auto">
          <a:xfrm>
            <a:off x="8410222" y="3676454"/>
            <a:ext cx="3781778" cy="31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5589" y="6422680"/>
            <a:ext cx="568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HIV som frigjøres (</a:t>
            </a:r>
            <a:r>
              <a:rPr lang="nb-NO" dirty="0" err="1" smtClean="0"/>
              <a:t>budding</a:t>
            </a:r>
            <a:r>
              <a:rPr lang="nb-NO" dirty="0" smtClean="0"/>
              <a:t>) ut fra en T-celle etter infeksjon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22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METODER </a:t>
            </a:r>
            <a:r>
              <a:rPr lang="nb-NO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PATOGENER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BRUKER FOR Å OMGÅ IMMUNSYSTEMET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Hyppige </a:t>
            </a:r>
            <a:r>
              <a:rPr lang="nb-NO" dirty="0" smtClean="0"/>
              <a:t>mutasjoner</a:t>
            </a:r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Antigenvariasjon: En mekanisme noen organismer har utviklet for å gi stadig variasjon i </a:t>
            </a:r>
            <a:r>
              <a:rPr lang="nb-NO" dirty="0" smtClean="0">
                <a:solidFill>
                  <a:srgbClr val="C55A11"/>
                </a:solidFill>
              </a:rPr>
              <a:t>overflateproteiner (antigener) </a:t>
            </a:r>
            <a:r>
              <a:rPr lang="nb-NO" dirty="0" smtClean="0"/>
              <a:t>for å motvirke immunitet.</a:t>
            </a:r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7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482" name="Picture 2" descr="https://files.sharenator.com/the-silent-war-that-your-immune-system-always-battling-640-s586x600-429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933" y="221258"/>
            <a:ext cx="1149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Kreftceller </a:t>
            </a:r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utskiller litt andre proteiner enn resten av cellene i kroppen, noe som </a:t>
            </a:r>
            <a:r>
              <a:rPr lang="nb-N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gjør det mulig for immunsystemet å ødelegge </a:t>
            </a:r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dem.</a:t>
            </a:r>
          </a:p>
        </p:txBody>
      </p:sp>
    </p:spTree>
    <p:extLst>
      <p:ext uri="{BB962C8B-B14F-4D97-AF65-F5344CB8AC3E}">
        <p14:creationId xmlns:p14="http://schemas.microsoft.com/office/powerpoint/2010/main" val="21453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 rot="16200000">
            <a:off x="12928765" y="4098715"/>
            <a:ext cx="288746" cy="267332"/>
            <a:chOff x="5412259" y="4901925"/>
            <a:chExt cx="395417" cy="353954"/>
          </a:xfrm>
        </p:grpSpPr>
        <p:sp>
          <p:nvSpPr>
            <p:cNvPr id="81" name="Rectangle 80"/>
            <p:cNvSpPr/>
            <p:nvPr/>
          </p:nvSpPr>
          <p:spPr>
            <a:xfrm>
              <a:off x="5412259" y="4947132"/>
              <a:ext cx="395417" cy="308747"/>
            </a:xfrm>
            <a:prstGeom prst="rect">
              <a:avLst/>
            </a:prstGeom>
            <a:solidFill>
              <a:srgbClr val="C04900"/>
            </a:solidFill>
            <a:ln>
              <a:solidFill>
                <a:srgbClr val="C0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86401" y="4901925"/>
              <a:ext cx="214184" cy="164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HVORFOR REAGERER IKKE </a:t>
            </a:r>
            <a:r>
              <a:rPr lang="nb-NO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ANTISTOFFER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nb-NO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TCR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PÅ KROPPENS </a:t>
            </a: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EGNE MOLEKYLER?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9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I beinmargen og tymus/mandlene blir </a:t>
            </a:r>
            <a:r>
              <a:rPr lang="nb-NO" dirty="0" smtClean="0">
                <a:solidFill>
                  <a:srgbClr val="0070C0"/>
                </a:solidFill>
              </a:rPr>
              <a:t>B-celler</a:t>
            </a:r>
            <a:r>
              <a:rPr lang="nb-NO" dirty="0" smtClean="0"/>
              <a:t> og </a:t>
            </a:r>
            <a:r>
              <a:rPr lang="nb-NO" dirty="0" smtClean="0">
                <a:solidFill>
                  <a:srgbClr val="00CC00"/>
                </a:solidFill>
              </a:rPr>
              <a:t>T-celler</a:t>
            </a:r>
            <a:r>
              <a:rPr lang="nb-NO" dirty="0" smtClean="0"/>
              <a:t> utsatt for alle kroppens egne </a:t>
            </a:r>
            <a:r>
              <a:rPr lang="nb-NO" dirty="0" smtClean="0"/>
              <a:t>molekyl</a:t>
            </a:r>
            <a:r>
              <a:rPr lang="nb-NO" dirty="0" smtClean="0"/>
              <a:t>-fragmenter </a:t>
            </a:r>
            <a:r>
              <a:rPr lang="nb-NO" dirty="0" smtClean="0"/>
              <a:t>før de slippes ut.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Dersom </a:t>
            </a:r>
            <a:r>
              <a:rPr lang="nb-NO" dirty="0" smtClean="0">
                <a:solidFill>
                  <a:srgbClr val="33CCFF"/>
                </a:solidFill>
              </a:rPr>
              <a:t>antistoffene</a:t>
            </a:r>
            <a:r>
              <a:rPr lang="nb-NO" dirty="0" smtClean="0"/>
              <a:t>/</a:t>
            </a:r>
            <a:r>
              <a:rPr lang="nb-NO" dirty="0" smtClean="0">
                <a:solidFill>
                  <a:schemeClr val="bg1">
                    <a:lumMod val="50000"/>
                  </a:schemeClr>
                </a:solidFill>
              </a:rPr>
              <a:t>TCR</a:t>
            </a:r>
            <a:r>
              <a:rPr lang="nb-NO" dirty="0" smtClean="0"/>
              <a:t> binder til et </a:t>
            </a: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fragment</a:t>
            </a:r>
            <a:r>
              <a:rPr lang="nb-NO" dirty="0" smtClean="0"/>
              <a:t> begår cellen </a:t>
            </a:r>
            <a:r>
              <a:rPr lang="nb-NO" dirty="0" err="1" smtClean="0"/>
              <a:t>apoptose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406424" y="4777679"/>
            <a:ext cx="2512849" cy="1894545"/>
            <a:chOff x="7107660" y="1690689"/>
            <a:chExt cx="3799939" cy="2622805"/>
          </a:xfrm>
          <a:solidFill>
            <a:srgbClr val="33CCFF"/>
          </a:solidFill>
        </p:grpSpPr>
        <p:grpSp>
          <p:nvGrpSpPr>
            <p:cNvPr id="5" name="Group 4"/>
            <p:cNvGrpSpPr/>
            <p:nvPr/>
          </p:nvGrpSpPr>
          <p:grpSpPr>
            <a:xfrm rot="17611034">
              <a:off x="9004166" y="1817413"/>
              <a:ext cx="1093969" cy="840521"/>
              <a:chOff x="2286000" y="4267200"/>
              <a:chExt cx="1905000" cy="1439937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589104">
              <a:off x="9775431" y="3501332"/>
              <a:ext cx="1132168" cy="812162"/>
              <a:chOff x="2286000" y="4267200"/>
              <a:chExt cx="1905000" cy="1439937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1679473">
              <a:off x="7107660" y="2664081"/>
              <a:ext cx="1132168" cy="812162"/>
              <a:chOff x="2286000" y="4267200"/>
              <a:chExt cx="1905000" cy="1439937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>
                <a:off x="2286000" y="4710444"/>
                <a:ext cx="1657066" cy="596578"/>
                <a:chOff x="2286000" y="4710444"/>
                <a:chExt cx="1657066" cy="596578"/>
              </a:xfrm>
              <a:grpFill/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Oval 9"/>
              <p:cNvSpPr/>
              <p:nvPr/>
            </p:nvSpPr>
            <p:spPr>
              <a:xfrm>
                <a:off x="3733800" y="4267200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0" y="5326137"/>
                <a:ext cx="381000" cy="381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7928177" y="2432552"/>
              <a:ext cx="2264708" cy="186496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</p:grpSp>
      <p:sp>
        <p:nvSpPr>
          <p:cNvPr id="48" name="Oval 47"/>
          <p:cNvSpPr/>
          <p:nvPr/>
        </p:nvSpPr>
        <p:spPr>
          <a:xfrm>
            <a:off x="12819624" y="3578491"/>
            <a:ext cx="387178" cy="269501"/>
          </a:xfrm>
          <a:prstGeom prst="ellipse">
            <a:avLst/>
          </a:prstGeom>
          <a:solidFill>
            <a:srgbClr val="C04900"/>
          </a:solidFill>
          <a:ln>
            <a:solidFill>
              <a:srgbClr val="C0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Isosceles Triangle 48"/>
          <p:cNvSpPr/>
          <p:nvPr/>
        </p:nvSpPr>
        <p:spPr>
          <a:xfrm rot="17003742">
            <a:off x="12769553" y="4876722"/>
            <a:ext cx="304800" cy="293888"/>
          </a:xfrm>
          <a:prstGeom prst="triangle">
            <a:avLst/>
          </a:prstGeom>
          <a:solidFill>
            <a:srgbClr val="C04900"/>
          </a:solidFill>
          <a:ln>
            <a:solidFill>
              <a:srgbClr val="C0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50" name="Group 49"/>
          <p:cNvGrpSpPr/>
          <p:nvPr/>
        </p:nvGrpSpPr>
        <p:grpSpPr>
          <a:xfrm>
            <a:off x="1799518" y="3139379"/>
            <a:ext cx="2516590" cy="1836136"/>
            <a:chOff x="5720428" y="4929667"/>
            <a:chExt cx="2516590" cy="1836136"/>
          </a:xfrm>
          <a:solidFill>
            <a:srgbClr val="33CCFF"/>
          </a:solidFill>
        </p:grpSpPr>
        <p:sp>
          <p:nvSpPr>
            <p:cNvPr id="51" name="Oval 50"/>
            <p:cNvSpPr/>
            <p:nvPr/>
          </p:nvSpPr>
          <p:spPr>
            <a:xfrm>
              <a:off x="6145413" y="5029199"/>
              <a:ext cx="1642512" cy="139982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B-celle</a:t>
              </a:r>
              <a:endParaRPr lang="nb-NO" dirty="0"/>
            </a:p>
          </p:txBody>
        </p:sp>
        <p:grpSp>
          <p:nvGrpSpPr>
            <p:cNvPr id="52" name="Group 51"/>
            <p:cNvGrpSpPr/>
            <p:nvPr/>
          </p:nvGrpSpPr>
          <p:grpSpPr>
            <a:xfrm rot="975754">
              <a:off x="7806929" y="4978599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74" name="Group 73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 rot="5400000">
              <a:off x="7480729" y="6266842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68" name="Group 67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Rectangle 68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1243840">
              <a:off x="5794919" y="6033695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62" name="Group 61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Rectangle 62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15245047">
              <a:off x="5789300" y="4860795"/>
              <a:ext cx="430089" cy="567834"/>
              <a:chOff x="5348850" y="4465100"/>
              <a:chExt cx="886458" cy="1637473"/>
            </a:xfrm>
            <a:grpFill/>
          </p:grpSpPr>
          <p:grpSp>
            <p:nvGrpSpPr>
              <p:cNvPr id="56" name="Group 55"/>
              <p:cNvGrpSpPr/>
              <p:nvPr/>
            </p:nvGrpSpPr>
            <p:grpSpPr>
              <a:xfrm rot="18787699">
                <a:off x="4866411" y="5098874"/>
                <a:ext cx="1486138" cy="521259"/>
                <a:chOff x="2286000" y="4710444"/>
                <a:chExt cx="1657066" cy="596578"/>
              </a:xfrm>
              <a:grpFill/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2286000" y="4953000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 rot="19560819">
                  <a:off x="3012492" y="4710444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1716508">
                  <a:off x="3028666" y="5154622"/>
                  <a:ext cx="9144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Rectangle 56"/>
              <p:cNvSpPr/>
              <p:nvPr/>
            </p:nvSpPr>
            <p:spPr>
              <a:xfrm rot="555414">
                <a:off x="5438882" y="4465100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4534471">
                <a:off x="5971684" y="5114557"/>
                <a:ext cx="410249" cy="1169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5-Point Star 83"/>
          <p:cNvSpPr/>
          <p:nvPr/>
        </p:nvSpPr>
        <p:spPr>
          <a:xfrm>
            <a:off x="12703462" y="6079576"/>
            <a:ext cx="503340" cy="424965"/>
          </a:xfrm>
          <a:prstGeom prst="star5">
            <a:avLst/>
          </a:prstGeom>
          <a:solidFill>
            <a:srgbClr val="C04900"/>
          </a:solidFill>
          <a:ln>
            <a:solidFill>
              <a:srgbClr val="C0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Heart 84"/>
          <p:cNvSpPr/>
          <p:nvPr/>
        </p:nvSpPr>
        <p:spPr>
          <a:xfrm>
            <a:off x="12576985" y="5372983"/>
            <a:ext cx="408082" cy="426262"/>
          </a:xfrm>
          <a:prstGeom prst="heart">
            <a:avLst/>
          </a:prstGeom>
          <a:solidFill>
            <a:srgbClr val="C04900"/>
          </a:solidFill>
          <a:ln>
            <a:solidFill>
              <a:srgbClr val="C0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Lightning Bolt 85"/>
          <p:cNvSpPr/>
          <p:nvPr/>
        </p:nvSpPr>
        <p:spPr>
          <a:xfrm>
            <a:off x="12540748" y="4376754"/>
            <a:ext cx="470656" cy="453631"/>
          </a:xfrm>
          <a:prstGeom prst="lightningBolt">
            <a:avLst/>
          </a:prstGeom>
          <a:solidFill>
            <a:srgbClr val="C04900"/>
          </a:solidFill>
          <a:ln>
            <a:solidFill>
              <a:srgbClr val="C0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4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1.13203 0.21041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2" y="10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3.7037E-6 L -1.11953 0.01389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77" y="6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2.59259E-6 L -1.128 -0.1215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06" y="-60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0833E-6 -3.33333E-6 L -1.17357 -0.22314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5" y="-1115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-1.11111E-6 L -1.15885 -0.1300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3" y="-650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375E-6 3.7037E-7 L -0.63438 -0.02662 L -0.71589 -0.11134 " pathEditMode="relative" rAng="0" ptsTypes="AAA">
                                      <p:cBhvr>
                                        <p:cTn id="24" dur="4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4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84" grpId="0" animBg="1"/>
      <p:bldP spid="85" grpId="0" animBg="1"/>
      <p:bldP spid="8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OG TIL SKJER DET FEIL..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41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Inngrodde </a:t>
            </a:r>
            <a:r>
              <a:rPr lang="nb-NO" b="1" dirty="0" smtClean="0"/>
              <a:t>tånegler </a:t>
            </a:r>
            <a:r>
              <a:rPr lang="nb-NO" dirty="0" smtClean="0"/>
              <a:t>kan utløse immunrespons!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Asbest: </a:t>
            </a:r>
            <a:r>
              <a:rPr lang="nb-NO" dirty="0" smtClean="0"/>
              <a:t>Små, avlange silikatkrystaller som kroppen ikke kan bryte ned og som utløser evig betennelsesreaksjon (silikose) i lungene.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Allergener: </a:t>
            </a:r>
            <a:r>
              <a:rPr lang="nb-NO" dirty="0" smtClean="0"/>
              <a:t>Kroppen kan mistolke enkelte stoffer som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og igangsette immunrespons.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Kroppens egne proteiner: </a:t>
            </a:r>
            <a:r>
              <a:rPr lang="nb-NO" dirty="0" err="1" smtClean="0"/>
              <a:t>Autoimmunsykdommer</a:t>
            </a:r>
            <a:r>
              <a:rPr lang="nb-NO" dirty="0" smtClean="0"/>
              <a:t> skyldes at kroppen mistolker egne proteiner for å være skadelige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og setter dermed i gang immunrespons mot denne:</a:t>
            </a:r>
          </a:p>
          <a:p>
            <a:pPr lvl="1"/>
            <a:r>
              <a:rPr lang="nb-NO" dirty="0" smtClean="0"/>
              <a:t>Astma (?)</a:t>
            </a:r>
          </a:p>
          <a:p>
            <a:pPr lvl="1"/>
            <a:r>
              <a:rPr lang="nb-NO" dirty="0" smtClean="0"/>
              <a:t>Diabetes type 1</a:t>
            </a:r>
          </a:p>
          <a:p>
            <a:pPr lvl="1"/>
            <a:r>
              <a:rPr lang="nb-NO" dirty="0" smtClean="0"/>
              <a:t>MS</a:t>
            </a:r>
          </a:p>
          <a:p>
            <a:pPr lvl="1"/>
            <a:r>
              <a:rPr lang="nb-NO" dirty="0" smtClean="0"/>
              <a:t>Leddgikt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Donerte organer </a:t>
            </a:r>
            <a:r>
              <a:rPr lang="nb-NO" dirty="0" smtClean="0"/>
              <a:t>avstøtes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4949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SMITTE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9295"/>
            <a:ext cx="7325497" cy="5054138"/>
          </a:xfrm>
        </p:spPr>
        <p:txBody>
          <a:bodyPr>
            <a:normAutofit fontScale="55000" lnSpcReduction="20000"/>
          </a:bodyPr>
          <a:lstStyle/>
          <a:p>
            <a:r>
              <a:rPr lang="nb-NO" b="1" dirty="0" smtClean="0"/>
              <a:t>Luftbåren smitte:</a:t>
            </a:r>
          </a:p>
          <a:p>
            <a:pPr lvl="1"/>
            <a:r>
              <a:rPr lang="nb-NO" dirty="0" smtClean="0"/>
              <a:t>Tuberkulose (bakterie), meslinger (virus), kopper (virus), enkelte </a:t>
            </a:r>
            <a:r>
              <a:rPr lang="nb-NO" dirty="0" smtClean="0"/>
              <a:t>influensavirus….</a:t>
            </a:r>
            <a:endParaRPr lang="nb-NO" dirty="0" smtClean="0"/>
          </a:p>
          <a:p>
            <a:pPr lvl="1"/>
            <a:r>
              <a:rPr lang="nb-NO" dirty="0" err="1" smtClean="0"/>
              <a:t>Patogener</a:t>
            </a:r>
            <a:r>
              <a:rPr lang="nb-NO" dirty="0" smtClean="0"/>
              <a:t> i aerosoler (holder seg svevende over lang tid), både i små vanndråper og i tørre partikler.</a:t>
            </a:r>
          </a:p>
          <a:p>
            <a:pPr lvl="1"/>
            <a:r>
              <a:rPr lang="nb-NO" dirty="0" smtClean="0"/>
              <a:t>Spres av hoste, snakk, gjennom luftveissystemer, </a:t>
            </a:r>
          </a:p>
          <a:p>
            <a:pPr lvl="1"/>
            <a:r>
              <a:rPr lang="nb-NO" dirty="0" smtClean="0"/>
              <a:t>Kjennetegnes av </a:t>
            </a:r>
            <a:r>
              <a:rPr lang="nb-NO" dirty="0" err="1" smtClean="0"/>
              <a:t>patogener</a:t>
            </a:r>
            <a:r>
              <a:rPr lang="nb-NO" dirty="0"/>
              <a:t> </a:t>
            </a:r>
            <a:r>
              <a:rPr lang="nb-NO" dirty="0" smtClean="0"/>
              <a:t>hvor et lavt antall kan gi smitte</a:t>
            </a:r>
          </a:p>
          <a:p>
            <a:r>
              <a:rPr lang="nb-NO" b="1" dirty="0" smtClean="0"/>
              <a:t>Dråpesmitte:</a:t>
            </a:r>
          </a:p>
          <a:p>
            <a:pPr lvl="1"/>
            <a:r>
              <a:rPr lang="nb-NO" dirty="0" smtClean="0"/>
              <a:t>Alle som kan spres som luftbårne + korona (virus)….</a:t>
            </a:r>
          </a:p>
          <a:p>
            <a:pPr lvl="1"/>
            <a:r>
              <a:rPr lang="nb-NO" dirty="0" err="1" smtClean="0"/>
              <a:t>Patogener</a:t>
            </a:r>
            <a:r>
              <a:rPr lang="nb-NO" dirty="0" smtClean="0"/>
              <a:t> i større vanndråper (&gt;5um)</a:t>
            </a:r>
          </a:p>
          <a:p>
            <a:r>
              <a:rPr lang="nb-NO" b="1" dirty="0" smtClean="0"/>
              <a:t>Avføringssmitte:</a:t>
            </a:r>
          </a:p>
          <a:p>
            <a:r>
              <a:rPr lang="nb-NO" b="1" dirty="0" smtClean="0"/>
              <a:t>Seksuell overføring:</a:t>
            </a:r>
          </a:p>
          <a:p>
            <a:r>
              <a:rPr lang="nb-NO" b="1" dirty="0" smtClean="0"/>
              <a:t>Kontaktsmitte:</a:t>
            </a:r>
          </a:p>
          <a:p>
            <a:pPr lvl="1"/>
            <a:r>
              <a:rPr lang="nb-NO" dirty="0" smtClean="0"/>
              <a:t>Menneske </a:t>
            </a:r>
            <a:r>
              <a:rPr lang="nb-NO" dirty="0" smtClean="0">
                <a:sym typeface="Wingdings" panose="05000000000000000000" pitchFamily="2" charset="2"/>
              </a:rPr>
              <a:t></a:t>
            </a:r>
            <a:r>
              <a:rPr lang="nb-NO" dirty="0" smtClean="0"/>
              <a:t> menneske</a:t>
            </a:r>
          </a:p>
          <a:p>
            <a:pPr lvl="1"/>
            <a:r>
              <a:rPr lang="nb-NO" dirty="0" smtClean="0"/>
              <a:t>Dyr </a:t>
            </a:r>
            <a:r>
              <a:rPr lang="nb-NO" dirty="0" smtClean="0">
                <a:sym typeface="Wingdings" panose="05000000000000000000" pitchFamily="2" charset="2"/>
              </a:rPr>
              <a:t> menneske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b="1" dirty="0" smtClean="0">
                <a:sym typeface="Wingdings" panose="05000000000000000000" pitchFamily="2" charset="2"/>
              </a:rPr>
              <a:t>Smitterate påvirkes av:</a:t>
            </a:r>
          </a:p>
          <a:p>
            <a:pPr lvl="1"/>
            <a:r>
              <a:rPr lang="nb-NO" dirty="0" err="1" smtClean="0">
                <a:sym typeface="Wingdings" panose="05000000000000000000" pitchFamily="2" charset="2"/>
              </a:rPr>
              <a:t>Patogenets</a:t>
            </a:r>
            <a:r>
              <a:rPr lang="nb-NO" dirty="0" smtClean="0">
                <a:sym typeface="Wingdings" panose="05000000000000000000" pitchFamily="2" charset="2"/>
              </a:rPr>
              <a:t> overlevelsesevne</a:t>
            </a:r>
          </a:p>
          <a:p>
            <a:pPr lvl="1"/>
            <a:r>
              <a:rPr lang="nb-NO" dirty="0" err="1" smtClean="0">
                <a:sym typeface="Wingdings" panose="05000000000000000000" pitchFamily="2" charset="2"/>
              </a:rPr>
              <a:t>Patogenets</a:t>
            </a:r>
            <a:r>
              <a:rPr lang="nb-NO" dirty="0" smtClean="0">
                <a:sym typeface="Wingdings" panose="05000000000000000000" pitchFamily="2" charset="2"/>
              </a:rPr>
              <a:t> formeringsevne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Smittevei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Dødelighet</a:t>
            </a:r>
          </a:p>
          <a:p>
            <a:pPr lvl="1"/>
            <a:r>
              <a:rPr lang="nb-NO" dirty="0" err="1" smtClean="0">
                <a:sym typeface="Wingdings" panose="05000000000000000000" pitchFamily="2" charset="2"/>
              </a:rPr>
              <a:t>osvosvosv</a:t>
            </a:r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1026" name="Picture 2" descr="Coronavirus: How does Covid-19 spread? These new studies offe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7354"/>
          <a:stretch/>
        </p:blipFill>
        <p:spPr bwMode="auto">
          <a:xfrm>
            <a:off x="7965989" y="0"/>
            <a:ext cx="42260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VAKSINER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sym typeface="Wingdings" panose="05000000000000000000" pitchFamily="2" charset="2"/>
              </a:rPr>
              <a:t>Vi har et ansvar for å vaksinere oss ikke bare for oss selv, men også for å ikke bringe smitte til f.eks. spedbarn som ikke ennå er vaksinert!</a:t>
            </a:r>
            <a:endParaRPr lang="nb-NO" dirty="0"/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smtClean="0"/>
              <a:t>Aktive vaksiner: </a:t>
            </a:r>
            <a:r>
              <a:rPr lang="nb-NO" dirty="0" smtClean="0"/>
              <a:t>bruker </a:t>
            </a:r>
            <a:r>
              <a:rPr lang="nb-NO" dirty="0" smtClean="0">
                <a:solidFill>
                  <a:srgbClr val="C55A11"/>
                </a:solidFill>
              </a:rPr>
              <a:t>antigener</a:t>
            </a:r>
            <a:r>
              <a:rPr lang="nb-NO" dirty="0" smtClean="0"/>
              <a:t> fra </a:t>
            </a:r>
            <a:r>
              <a:rPr lang="nb-NO" dirty="0" err="1" smtClean="0">
                <a:solidFill>
                  <a:srgbClr val="7030A0"/>
                </a:solidFill>
              </a:rPr>
              <a:t>patogenet</a:t>
            </a:r>
            <a:r>
              <a:rPr lang="nb-NO" dirty="0" smtClean="0"/>
              <a:t> vi skal beskytte oss mot. </a:t>
            </a:r>
          </a:p>
          <a:p>
            <a:r>
              <a:rPr lang="nb-NO" dirty="0" smtClean="0">
                <a:solidFill>
                  <a:srgbClr val="C55A11"/>
                </a:solidFill>
              </a:rPr>
              <a:t>Antigenet</a:t>
            </a:r>
            <a:r>
              <a:rPr lang="nb-NO" dirty="0" smtClean="0"/>
              <a:t> er i seg selv helt ufarlig, men utløser en immunrespons og fører til dannelse av hukommelsesceller for dette </a:t>
            </a:r>
            <a:r>
              <a:rPr lang="nb-NO" dirty="0" smtClean="0">
                <a:solidFill>
                  <a:srgbClr val="C55A11"/>
                </a:solidFill>
              </a:rPr>
              <a:t>antigenet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Dersom </a:t>
            </a:r>
            <a:r>
              <a:rPr lang="nb-NO" dirty="0" err="1" smtClean="0">
                <a:solidFill>
                  <a:srgbClr val="7030A0"/>
                </a:solidFill>
              </a:rPr>
              <a:t>patogenet</a:t>
            </a:r>
            <a:r>
              <a:rPr lang="nb-NO" dirty="0" smtClean="0"/>
              <a:t> vi er vaksinert mot nå angriper gir det derfor en sekundærrespons </a:t>
            </a:r>
            <a:r>
              <a:rPr lang="nb-NO" dirty="0" smtClean="0">
                <a:sym typeface="Wingdings" panose="05000000000000000000" pitchFamily="2" charset="2"/>
              </a:rPr>
              <a:t> rask og ufarlig håndtering.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 smtClean="0">
                <a:sym typeface="Wingdings" panose="05000000000000000000" pitchFamily="2" charset="2"/>
              </a:rPr>
              <a:t>Passive vaksiner: </a:t>
            </a:r>
            <a:r>
              <a:rPr lang="nb-NO" dirty="0" smtClean="0">
                <a:sym typeface="Wingdings" panose="05000000000000000000" pitchFamily="2" charset="2"/>
              </a:rPr>
              <a:t>er innsprøyting av spesifikke </a:t>
            </a:r>
            <a:r>
              <a:rPr lang="nb-NO" dirty="0" smtClean="0">
                <a:solidFill>
                  <a:srgbClr val="33CCFF"/>
                </a:solidFill>
                <a:sym typeface="Wingdings" panose="05000000000000000000" pitchFamily="2" charset="2"/>
              </a:rPr>
              <a:t>antistoffer</a:t>
            </a:r>
            <a:r>
              <a:rPr lang="nb-NO" dirty="0" smtClean="0">
                <a:sym typeface="Wingdings" panose="05000000000000000000" pitchFamily="2" charset="2"/>
              </a:rPr>
              <a:t> fra en annen person, dyr, genetisk modifisert bakterie eller syntetisk fremstilt.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Immuniteten varer bare </a:t>
            </a:r>
            <a:r>
              <a:rPr lang="nb-NO" dirty="0" err="1" smtClean="0">
                <a:sym typeface="Wingdings" panose="05000000000000000000" pitchFamily="2" charset="2"/>
              </a:rPr>
              <a:t>ca</a:t>
            </a:r>
            <a:r>
              <a:rPr lang="nb-NO" dirty="0" smtClean="0">
                <a:sym typeface="Wingdings" panose="05000000000000000000" pitchFamily="2" charset="2"/>
              </a:rPr>
              <a:t> 2 </a:t>
            </a:r>
            <a:r>
              <a:rPr lang="nb-NO" dirty="0" smtClean="0">
                <a:sym typeface="Wingdings" panose="05000000000000000000" pitchFamily="2" charset="2"/>
              </a:rPr>
              <a:t>måneder fordi </a:t>
            </a:r>
            <a:r>
              <a:rPr lang="nb-NO" dirty="0" smtClean="0">
                <a:solidFill>
                  <a:srgbClr val="33CCFF"/>
                </a:solidFill>
                <a:sym typeface="Wingdings" panose="05000000000000000000" pitchFamily="2" charset="2"/>
              </a:rPr>
              <a:t>antistoffene</a:t>
            </a:r>
            <a:r>
              <a:rPr lang="nb-NO" dirty="0" smtClean="0">
                <a:sym typeface="Wingdings" panose="05000000000000000000" pitchFamily="2" charset="2"/>
              </a:rPr>
              <a:t> brytes ned.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63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ORGANTRANSPLANTASJON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Fremmede organer setter i gang immunresponsen, dette kalles avstøtning.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 er langt mindre sannsynlighet for avstøtning ved organtransplantasjon fra nære slektninger.</a:t>
            </a:r>
          </a:p>
          <a:p>
            <a:pPr marL="0" indent="0">
              <a:buNone/>
            </a:pPr>
            <a:endParaRPr lang="nb-NO" altLang="nb-NO" dirty="0" smtClean="0"/>
          </a:p>
          <a:p>
            <a:pPr marL="0" indent="0">
              <a:buNone/>
            </a:pPr>
            <a:r>
              <a:rPr lang="nb-NO" altLang="nb-NO" dirty="0" err="1" smtClean="0"/>
              <a:t>Cyklosporin</a:t>
            </a:r>
            <a:r>
              <a:rPr lang="nb-NO" altLang="nb-NO" dirty="0" smtClean="0"/>
              <a:t> brukes for å hemme </a:t>
            </a:r>
            <a:r>
              <a:rPr lang="nb-NO" altLang="nb-NO" dirty="0" smtClean="0">
                <a:solidFill>
                  <a:srgbClr val="00CC00"/>
                </a:solidFill>
              </a:rPr>
              <a:t>T-celler</a:t>
            </a:r>
            <a:endParaRPr lang="nb-NO" altLang="nb-NO" dirty="0">
              <a:solidFill>
                <a:srgbClr val="00CC00"/>
              </a:solidFill>
            </a:endParaRPr>
          </a:p>
          <a:p>
            <a:pPr lvl="1"/>
            <a:r>
              <a:rPr lang="nb-NO" altLang="nb-NO" dirty="0"/>
              <a:t>Hindrer deling av </a:t>
            </a:r>
            <a:r>
              <a:rPr lang="nb-NO" altLang="nb-NO" dirty="0">
                <a:solidFill>
                  <a:srgbClr val="843C0C"/>
                </a:solidFill>
              </a:rPr>
              <a:t>T-angrepsceller</a:t>
            </a:r>
            <a:r>
              <a:rPr lang="nb-NO" altLang="nb-NO" dirty="0"/>
              <a:t> og demper angrep på de nye </a:t>
            </a:r>
            <a:r>
              <a:rPr lang="nb-NO" altLang="nb-NO" dirty="0" smtClean="0"/>
              <a:t>organene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Organer som kan doneres fra levende personer: Nyrer, lever, beinmarg.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Andre organer doneres ved erklært klinisk død samt samtykke hos pårørende eller basert på donorkort.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5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36" y="0"/>
            <a:ext cx="813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IMMUNSYSTEMET HOS MENNESKER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1288"/>
            <a:ext cx="10636246" cy="433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531956" y="1625988"/>
            <a:ext cx="1393468" cy="8466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Ervervet forsvar</a:t>
            </a: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2312186" y="1561288"/>
            <a:ext cx="1586088" cy="8466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Medfødt forsvar</a:t>
            </a:r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869100" y="6006847"/>
            <a:ext cx="10605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/>
              <a:t>Alle levende organismer har et ytre forsvar, de fleste har et indre, men  stort sett bare virveldyr har det spesifikke forsvaret. </a:t>
            </a:r>
          </a:p>
        </p:txBody>
      </p:sp>
    </p:spTree>
    <p:extLst>
      <p:ext uri="{BB962C8B-B14F-4D97-AF65-F5344CB8AC3E}">
        <p14:creationId xmlns:p14="http://schemas.microsoft.com/office/powerpoint/2010/main" val="2457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MEDISINSKE KRITERIER FOR KLINISK DØD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 smtClean="0"/>
              <a:t>Hjernedød</a:t>
            </a:r>
            <a:r>
              <a:rPr lang="nb-NO" altLang="nb-NO" dirty="0" smtClean="0"/>
              <a:t>: </a:t>
            </a:r>
          </a:p>
          <a:p>
            <a:pPr lvl="1"/>
            <a:r>
              <a:rPr lang="nb-NO" altLang="nb-NO" dirty="0" smtClean="0"/>
              <a:t>Total </a:t>
            </a:r>
            <a:r>
              <a:rPr lang="nb-NO" altLang="nb-NO" dirty="0"/>
              <a:t>bevisstløshet, uten respons på ytre </a:t>
            </a:r>
            <a:r>
              <a:rPr lang="nb-NO" altLang="nb-NO" dirty="0" smtClean="0"/>
              <a:t>stimuli</a:t>
            </a:r>
          </a:p>
          <a:p>
            <a:pPr lvl="1"/>
            <a:r>
              <a:rPr lang="nb-NO" altLang="nb-NO" dirty="0"/>
              <a:t>Manglende hjernenervereflekser</a:t>
            </a:r>
          </a:p>
          <a:p>
            <a:pPr lvl="2"/>
            <a:r>
              <a:rPr lang="nb-NO" altLang="nb-NO" dirty="0"/>
              <a:t>F. eks. ingen </a:t>
            </a:r>
            <a:r>
              <a:rPr lang="nb-NO" altLang="nb-NO" dirty="0" err="1" smtClean="0"/>
              <a:t>pupillrefleks</a:t>
            </a:r>
            <a:r>
              <a:rPr lang="nb-NO" altLang="nb-NO" dirty="0" smtClean="0"/>
              <a:t> </a:t>
            </a:r>
            <a:r>
              <a:rPr lang="nb-NO" altLang="nb-NO" dirty="0"/>
              <a:t>eller blunkerefleks</a:t>
            </a:r>
          </a:p>
          <a:p>
            <a:pPr lvl="1"/>
            <a:r>
              <a:rPr lang="nb-NO" altLang="nb-NO" dirty="0"/>
              <a:t>Manglende elektrisk aktivitet i hjernen</a:t>
            </a:r>
          </a:p>
          <a:p>
            <a:pPr lvl="1"/>
            <a:r>
              <a:rPr lang="nb-NO" altLang="nb-NO" dirty="0"/>
              <a:t>Manglende blodtilførsel til hjernen</a:t>
            </a:r>
          </a:p>
          <a:p>
            <a:pPr lvl="1"/>
            <a:r>
              <a:rPr lang="nb-NO" altLang="nb-NO" dirty="0" smtClean="0"/>
              <a:t>Manglende selvstendig åndedrett</a:t>
            </a:r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42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SJEKKPUNKT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Hvorfor var svineinfluensaen ansett for å ofte være farligere for unge mennesker enn eldre?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55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TYPISK EKSAMENSOPPGAVE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Forklar </a:t>
            </a:r>
            <a:r>
              <a:rPr lang="nb-NO" dirty="0"/>
              <a:t>hvordan kroppen kan bekjempe </a:t>
            </a:r>
            <a:r>
              <a:rPr lang="nb-NO" dirty="0" smtClean="0"/>
              <a:t>en virussykdom og </a:t>
            </a:r>
            <a:r>
              <a:rPr lang="nb-NO" dirty="0"/>
              <a:t>hvorfor man vanligvis bare får sykdommen en gang. </a:t>
            </a:r>
          </a:p>
        </p:txBody>
      </p:sp>
    </p:spTree>
    <p:extLst>
      <p:ext uri="{BB962C8B-B14F-4D97-AF65-F5344CB8AC3E}">
        <p14:creationId xmlns:p14="http://schemas.microsoft.com/office/powerpoint/2010/main" val="42902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GENERELLE SYKDOMSSYMPTOMER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845800" cy="523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De fleste sykdomssymptomer er utløst av kroppen selv. Når symptomene på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inntrer kan det være for sent….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Feber: </a:t>
            </a:r>
          </a:p>
          <a:p>
            <a:pPr marL="0" indent="0">
              <a:buNone/>
            </a:pPr>
            <a:r>
              <a:rPr lang="nb-NO" dirty="0" smtClean="0"/>
              <a:t>Ved infeksjoner vil en del feberfremkallende stoffer utskilles både av </a:t>
            </a:r>
            <a:r>
              <a:rPr lang="nb-NO" dirty="0" smtClean="0">
                <a:solidFill>
                  <a:srgbClr val="7030A0"/>
                </a:solidFill>
              </a:rPr>
              <a:t>bakterier</a:t>
            </a:r>
            <a:r>
              <a:rPr lang="nb-NO" dirty="0" smtClean="0"/>
              <a:t> og hvite blodceller. </a:t>
            </a:r>
          </a:p>
          <a:p>
            <a:pPr marL="0" indent="0">
              <a:buNone/>
            </a:pPr>
            <a:r>
              <a:rPr lang="nb-NO" dirty="0" smtClean="0"/>
              <a:t>Disse stoffene «lurer» temperatursenteret hypothalamus til å tro at vi er kalde </a:t>
            </a:r>
            <a:r>
              <a:rPr lang="nb-NO" dirty="0" smtClean="0">
                <a:sym typeface="Wingdings" panose="05000000000000000000" pitchFamily="2" charset="2"/>
              </a:rPr>
              <a:t> økt varmeproduksjon.</a:t>
            </a:r>
            <a:endParaRPr lang="nb-NO" dirty="0" smtClean="0"/>
          </a:p>
          <a:p>
            <a:r>
              <a:rPr lang="nb-NO" dirty="0" smtClean="0"/>
              <a:t>En del </a:t>
            </a:r>
            <a:r>
              <a:rPr lang="nb-NO" dirty="0" err="1" smtClean="0">
                <a:solidFill>
                  <a:srgbClr val="7030A0"/>
                </a:solidFill>
              </a:rPr>
              <a:t>patogener</a:t>
            </a:r>
            <a:r>
              <a:rPr lang="nb-NO" dirty="0" smtClean="0"/>
              <a:t> mistrives i høy temperatur.</a:t>
            </a:r>
          </a:p>
          <a:p>
            <a:r>
              <a:rPr lang="nb-NO" dirty="0" smtClean="0">
                <a:solidFill>
                  <a:srgbClr val="0070C0"/>
                </a:solidFill>
              </a:rPr>
              <a:t>B-</a:t>
            </a:r>
            <a:r>
              <a:rPr lang="nb-NO" dirty="0" smtClean="0"/>
              <a:t> og </a:t>
            </a:r>
            <a:r>
              <a:rPr lang="nb-NO" dirty="0" smtClean="0">
                <a:solidFill>
                  <a:srgbClr val="00CC00"/>
                </a:solidFill>
              </a:rPr>
              <a:t>T-celler</a:t>
            </a:r>
            <a:r>
              <a:rPr lang="nb-NO" dirty="0" smtClean="0"/>
              <a:t> jobber raskere i høy temperatur.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709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GENERELLE SYKDOMSSYMPTOMER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845800" cy="5238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Rødhet </a:t>
            </a:r>
            <a:r>
              <a:rPr lang="nb-NO" b="1" dirty="0"/>
              <a:t>og hevelse </a:t>
            </a:r>
            <a:r>
              <a:rPr lang="nb-NO" dirty="0"/>
              <a:t>ved betennelse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Økt slimdannelse </a:t>
            </a:r>
            <a:r>
              <a:rPr lang="nb-NO" dirty="0">
                <a:sym typeface="Wingdings" panose="05000000000000000000" pitchFamily="2" charset="2"/>
              </a:rPr>
              <a:t>gir bedre ytre beskyttelse.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>
                <a:sym typeface="Wingdings" panose="05000000000000000000" pitchFamily="2" charset="2"/>
              </a:rPr>
              <a:t>Slapphet</a:t>
            </a:r>
            <a:r>
              <a:rPr lang="nb-NO" dirty="0">
                <a:sym typeface="Wingdings" panose="05000000000000000000" pitchFamily="2" charset="2"/>
              </a:rPr>
              <a:t> gir kroppen arbeidsro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>
                <a:sym typeface="Wingdings" panose="05000000000000000000" pitchFamily="2" charset="2"/>
              </a:rPr>
              <a:t>Oppkast og </a:t>
            </a:r>
            <a:r>
              <a:rPr lang="nb-NO" b="1" dirty="0" err="1">
                <a:sym typeface="Wingdings" panose="05000000000000000000" pitchFamily="2" charset="2"/>
              </a:rPr>
              <a:t>diarè</a:t>
            </a:r>
            <a:r>
              <a:rPr lang="nb-NO" b="1" dirty="0">
                <a:sym typeface="Wingdings" panose="05000000000000000000" pitchFamily="2" charset="2"/>
              </a:rPr>
              <a:t> </a:t>
            </a:r>
            <a:r>
              <a:rPr lang="nb-NO" dirty="0">
                <a:sym typeface="Wingdings" panose="05000000000000000000" pitchFamily="2" charset="2"/>
              </a:rPr>
              <a:t>får ut </a:t>
            </a:r>
            <a:r>
              <a:rPr lang="nb-NO" dirty="0" err="1">
                <a:sym typeface="Wingdings" panose="05000000000000000000" pitchFamily="2" charset="2"/>
              </a:rPr>
              <a:t>patogener</a:t>
            </a:r>
            <a:r>
              <a:rPr lang="nb-NO" dirty="0">
                <a:sym typeface="Wingdings" panose="05000000000000000000" pitchFamily="2" charset="2"/>
              </a:rPr>
              <a:t> fra fordøyelsessystemet.</a:t>
            </a:r>
          </a:p>
          <a:p>
            <a:pPr marL="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b="1" dirty="0">
                <a:sym typeface="Wingdings" panose="05000000000000000000" pitchFamily="2" charset="2"/>
              </a:rPr>
              <a:t>Hovne lymfeknuter </a:t>
            </a:r>
            <a:r>
              <a:rPr lang="nb-NO" dirty="0">
                <a:sym typeface="Wingdings" panose="05000000000000000000" pitchFamily="2" charset="2"/>
              </a:rPr>
              <a:t>betyr at det er ekstra mange hvite blodceller til stede i disse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27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USPESIFIKKE FORSVARET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199" y="1561288"/>
            <a:ext cx="10636247" cy="4349318"/>
            <a:chOff x="838199" y="1561288"/>
            <a:chExt cx="10636247" cy="4750612"/>
          </a:xfrm>
        </p:grpSpPr>
        <p:pic>
          <p:nvPicPr>
            <p:cNvPr id="4" name="Bild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61288"/>
              <a:ext cx="10636246" cy="469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838199" y="2629584"/>
              <a:ext cx="5996233" cy="36823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8531956" y="1625988"/>
              <a:ext cx="1393468" cy="8466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Ervervet forsvar</a:t>
              </a:r>
              <a:endParaRPr lang="nb-NO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312186" y="1561288"/>
              <a:ext cx="1586088" cy="8466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Medfødt forsvar</a:t>
              </a:r>
              <a:endParaRPr lang="nb-NO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9100" y="6006847"/>
            <a:ext cx="10605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/>
              <a:t>Det </a:t>
            </a:r>
            <a:r>
              <a:rPr lang="nb-NO" sz="1600" dirty="0" err="1" smtClean="0"/>
              <a:t>uspesifikke</a:t>
            </a:r>
            <a:r>
              <a:rPr lang="nb-NO" sz="1600" dirty="0" smtClean="0"/>
              <a:t> forsvaret håndterer </a:t>
            </a:r>
            <a:r>
              <a:rPr lang="nb-NO" sz="1600" dirty="0" err="1" smtClean="0"/>
              <a:t>ca</a:t>
            </a:r>
            <a:r>
              <a:rPr lang="nb-NO" sz="1600" dirty="0" smtClean="0"/>
              <a:t> 98</a:t>
            </a:r>
            <a:r>
              <a:rPr lang="nb-NO" sz="1600" dirty="0" smtClean="0"/>
              <a:t>% av alle skadelige </a:t>
            </a:r>
            <a:r>
              <a:rPr lang="nb-NO" sz="1600" dirty="0" err="1" smtClean="0"/>
              <a:t>patogener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341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7990</TotalTime>
  <Words>2209</Words>
  <Application>Microsoft Office PowerPoint</Application>
  <PresentationFormat>Widescreen</PresentationFormat>
  <Paragraphs>352</Paragraphs>
  <Slides>51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IMMUNSYSTEMET</vt:lpstr>
      <vt:lpstr>PowerPoint Presentation</vt:lpstr>
      <vt:lpstr>KOMPETANSEMÅL</vt:lpstr>
      <vt:lpstr>IMMUNSYSTEMET</vt:lpstr>
      <vt:lpstr>IMMUNSYSTEMET HOS MENNESKER</vt:lpstr>
      <vt:lpstr>EN TYPISK EKSAMENSOPPGAVE</vt:lpstr>
      <vt:lpstr>GENERELLE SYKDOMSSYMPTOMER</vt:lpstr>
      <vt:lpstr>GENERELLE SYKDOMSSYMPTOMER</vt:lpstr>
      <vt:lpstr>DET USPESIFIKKE FORSVARET</vt:lpstr>
      <vt:lpstr>HVA ER EGENTLIG DET INDRE OG YTRE I KROPPEN VÅR?</vt:lpstr>
      <vt:lpstr>DET USPESIFIKKE FORSVARET: DET YTRE FORSVARET</vt:lpstr>
      <vt:lpstr>PowerPoint Presentation</vt:lpstr>
      <vt:lpstr>DET USPESIFIKKE FORSVARET: DET INDRE FORSVARET</vt:lpstr>
      <vt:lpstr>BETENNELSESREAKSJON</vt:lpstr>
      <vt:lpstr>BETENNELSESREAKSJON</vt:lpstr>
      <vt:lpstr>BETENNELSESREAKSJON</vt:lpstr>
      <vt:lpstr>FAGOCYTTER</vt:lpstr>
      <vt:lpstr>HVA MED VIRUS?</vt:lpstr>
      <vt:lpstr>HVA MED VIRUS?</vt:lpstr>
      <vt:lpstr>DET SPESIFIKKE FORSVARET</vt:lpstr>
      <vt:lpstr>DET SPESIFIKKE FORSVARET</vt:lpstr>
      <vt:lpstr>FORENKLET CELLEHIERARKI IMMUNSYSTEMET</vt:lpstr>
      <vt:lpstr>PowerPoint Presentation</vt:lpstr>
      <vt:lpstr>DET SPESIFIKKE FORSVARET</vt:lpstr>
      <vt:lpstr>LYMFESYSTEMET</vt:lpstr>
      <vt:lpstr>OPPDAGELSE AV PATOGENER HOS LYMFOCYTTER</vt:lpstr>
      <vt:lpstr>ANTISTOFFDANNELSE</vt:lpstr>
      <vt:lpstr>VIDERE INNDELING AV DET SPESIFIKKE FORSVARET</vt:lpstr>
      <vt:lpstr>HUMORAL PRIMÆRRESPONS</vt:lpstr>
      <vt:lpstr>HUMORAL PRIMÆRRESPONS</vt:lpstr>
      <vt:lpstr>HUMORAL PRIMÆRRESPONS</vt:lpstr>
      <vt:lpstr>HUMORAL PRIMÆRRESPONS</vt:lpstr>
      <vt:lpstr>HUMORAL PRIMÆRRESPONS</vt:lpstr>
      <vt:lpstr>HUMORAL PRIMÆRRESPONS</vt:lpstr>
      <vt:lpstr>KORT OPPSUMMERT HUMORAL PRIMÆRRESPONS</vt:lpstr>
      <vt:lpstr>INTRACELLULÆR PRIMÆRRESPONS</vt:lpstr>
      <vt:lpstr>AVSLUTNING AV IMMUNRESPONSEN</vt:lpstr>
      <vt:lpstr>SEKUNDÆRRESPONS (IMMUNITET)</vt:lpstr>
      <vt:lpstr>PowerPoint Presentation</vt:lpstr>
      <vt:lpstr>EN ANNERLEDES FORKLARING  (IKKE ALT ER PENSUM)</vt:lpstr>
      <vt:lpstr>METODER PATOGENER BRUKER FOR Å OMGÅ IMMUNSYSTEMET</vt:lpstr>
      <vt:lpstr>METODER PATOGENER BRUKER FOR Å OMGÅ IMMUNSYSTEMET</vt:lpstr>
      <vt:lpstr>PowerPoint Presentation</vt:lpstr>
      <vt:lpstr>MEN HVORFOR REAGERER IKKE ANTISTOFFER/TCR PÅ KROPPENS EGNE MOLEKYLER?</vt:lpstr>
      <vt:lpstr>AV OG TIL SKJER DET FEIL..</vt:lpstr>
      <vt:lpstr>SMITTE</vt:lpstr>
      <vt:lpstr>VAKSINER</vt:lpstr>
      <vt:lpstr>ORGANTRANSPLANTASJON</vt:lpstr>
      <vt:lpstr>PowerPoint Presentation</vt:lpstr>
      <vt:lpstr>MEDISINSKE KRITERIER FOR KLINISK DØD</vt:lpstr>
      <vt:lpstr>SJEKKPUNKT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IMMUNFORSVARET</dc:title>
  <dc:creator>A T</dc:creator>
  <cp:lastModifiedBy>A T</cp:lastModifiedBy>
  <cp:revision>188</cp:revision>
  <dcterms:created xsi:type="dcterms:W3CDTF">2018-10-17T21:30:04Z</dcterms:created>
  <dcterms:modified xsi:type="dcterms:W3CDTF">2020-04-17T20:57:07Z</dcterms:modified>
</cp:coreProperties>
</file>