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325" r:id="rId4"/>
    <p:sldId id="257" r:id="rId5"/>
    <p:sldId id="259" r:id="rId6"/>
    <p:sldId id="282" r:id="rId7"/>
    <p:sldId id="25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3" r:id="rId22"/>
    <p:sldId id="276" r:id="rId23"/>
    <p:sldId id="275" r:id="rId24"/>
    <p:sldId id="278" r:id="rId25"/>
    <p:sldId id="279" r:id="rId26"/>
    <p:sldId id="280" r:id="rId27"/>
    <p:sldId id="274" r:id="rId2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136B-E10C-45F3-BED3-EDF4E1696C3D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65D5-4826-43CB-8C02-9D648E9789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920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136B-E10C-45F3-BED3-EDF4E1696C3D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65D5-4826-43CB-8C02-9D648E9789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683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136B-E10C-45F3-BED3-EDF4E1696C3D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65D5-4826-43CB-8C02-9D648E9789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233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136B-E10C-45F3-BED3-EDF4E1696C3D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65D5-4826-43CB-8C02-9D648E9789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790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136B-E10C-45F3-BED3-EDF4E1696C3D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65D5-4826-43CB-8C02-9D648E9789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275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136B-E10C-45F3-BED3-EDF4E1696C3D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65D5-4826-43CB-8C02-9D648E9789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336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136B-E10C-45F3-BED3-EDF4E1696C3D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65D5-4826-43CB-8C02-9D648E9789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429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136B-E10C-45F3-BED3-EDF4E1696C3D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65D5-4826-43CB-8C02-9D648E9789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2172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136B-E10C-45F3-BED3-EDF4E1696C3D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65D5-4826-43CB-8C02-9D648E9789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5065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136B-E10C-45F3-BED3-EDF4E1696C3D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65D5-4826-43CB-8C02-9D648E9789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899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5136B-E10C-45F3-BED3-EDF4E1696C3D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A65D5-4826-43CB-8C02-9D648E9789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876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5136B-E10C-45F3-BED3-EDF4E1696C3D}" type="datetimeFigureOut">
              <a:rPr lang="nb-NO" smtClean="0"/>
              <a:t>12.09.2020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A65D5-4826-43CB-8C02-9D648E9789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18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tionalgeographic.com/what-the-world-eats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941172" y="25152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FORDØYELSESSYSTEMET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74" y="0"/>
            <a:ext cx="4250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58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MAGESEKKEN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35788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Mekanisk nedbrytning: </a:t>
            </a:r>
            <a:r>
              <a:rPr lang="nb-NO" dirty="0">
                <a:sym typeface="Wingdings" panose="05000000000000000000" pitchFamily="2" charset="2"/>
              </a:rPr>
              <a:t>veggene i magesekken har muskler som «knar og elter» maten.</a:t>
            </a:r>
          </a:p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Kjemisk nedbrytning: </a:t>
            </a:r>
          </a:p>
          <a:p>
            <a:r>
              <a:rPr lang="nb-NO" dirty="0">
                <a:sym typeface="Wingdings" panose="05000000000000000000" pitchFamily="2" charset="2"/>
              </a:rPr>
              <a:t>magesyre (saltsyre) løser opp maten og dreper mikroorganismer. </a:t>
            </a:r>
          </a:p>
          <a:p>
            <a:pPr lvl="1"/>
            <a:r>
              <a:rPr lang="nb-NO" dirty="0">
                <a:sym typeface="Wingdings" panose="05000000000000000000" pitchFamily="2" charset="2"/>
              </a:rPr>
              <a:t>Slim på veggene i magesekken hindrer at også selve magesekken blir oppløst av saltsyren.</a:t>
            </a:r>
          </a:p>
          <a:p>
            <a:r>
              <a:rPr lang="nb-NO" dirty="0">
                <a:sym typeface="Wingdings" panose="05000000000000000000" pitchFamily="2" charset="2"/>
              </a:rPr>
              <a:t>Proteiner  </a:t>
            </a:r>
            <a:r>
              <a:rPr lang="nb-NO" dirty="0" err="1">
                <a:sym typeface="Wingdings" panose="05000000000000000000" pitchFamily="2" charset="2"/>
              </a:rPr>
              <a:t>polypeptider</a:t>
            </a:r>
            <a:r>
              <a:rPr lang="nb-NO" dirty="0">
                <a:sym typeface="Wingdings" panose="05000000000000000000" pitchFamily="2" charset="2"/>
              </a:rPr>
              <a:t> ved hjelp av enzymet pepsin.</a:t>
            </a:r>
          </a:p>
          <a:p>
            <a:pPr lvl="1"/>
            <a:r>
              <a:rPr lang="nb-NO" dirty="0">
                <a:sym typeface="Wingdings" panose="05000000000000000000" pitchFamily="2" charset="2"/>
              </a:rPr>
              <a:t>Men hvordan påvirkes enzymer av magesyren?</a:t>
            </a:r>
          </a:p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Tid: </a:t>
            </a:r>
            <a:r>
              <a:rPr lang="nb-NO" dirty="0">
                <a:sym typeface="Wingdings" panose="05000000000000000000" pitchFamily="2" charset="2"/>
              </a:rPr>
              <a:t>3-4 timer</a:t>
            </a:r>
          </a:p>
          <a:p>
            <a:pPr marL="0" indent="0">
              <a:buNone/>
            </a:pPr>
            <a:endParaRPr lang="nb-NO" dirty="0"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29" y="77165"/>
            <a:ext cx="4250826" cy="67808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14190" y="3775933"/>
            <a:ext cx="4077810" cy="30820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6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3584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886713" cy="1325563"/>
          </a:xfrm>
        </p:spPr>
        <p:txBody>
          <a:bodyPr/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BUKSPYTTKJERTELEN OG LEVEREN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35788" cy="48441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Bukspyttkjertelen: </a:t>
            </a:r>
            <a:r>
              <a:rPr lang="nb-NO" dirty="0">
                <a:sym typeface="Wingdings" panose="05000000000000000000" pitchFamily="2" charset="2"/>
              </a:rPr>
              <a:t>Bukspyttkjertelen er forbundet med tolvfingertarmen og:</a:t>
            </a:r>
          </a:p>
          <a:p>
            <a:r>
              <a:rPr lang="nb-NO" dirty="0">
                <a:sym typeface="Wingdings" panose="05000000000000000000" pitchFamily="2" charset="2"/>
              </a:rPr>
              <a:t>Frigjør hydrogenkarbonat (HCO</a:t>
            </a:r>
            <a:r>
              <a:rPr lang="nb-NO" baseline="-25000" dirty="0">
                <a:sym typeface="Wingdings" panose="05000000000000000000" pitchFamily="2" charset="2"/>
              </a:rPr>
              <a:t>3</a:t>
            </a:r>
            <a:r>
              <a:rPr lang="nb-NO" baseline="30000" dirty="0">
                <a:sym typeface="Wingdings" panose="05000000000000000000" pitchFamily="2" charset="2"/>
              </a:rPr>
              <a:t>-</a:t>
            </a:r>
            <a:r>
              <a:rPr lang="nb-NO" dirty="0">
                <a:sym typeface="Wingdings" panose="05000000000000000000" pitchFamily="2" charset="2"/>
              </a:rPr>
              <a:t>) til tolvfingertarmen for å nøytralisere magesyren.</a:t>
            </a:r>
          </a:p>
          <a:p>
            <a:r>
              <a:rPr lang="nb-NO" dirty="0">
                <a:sym typeface="Wingdings" panose="05000000000000000000" pitchFamily="2" charset="2"/>
              </a:rPr>
              <a:t>Produserer og frigjør noen enzymer</a:t>
            </a:r>
          </a:p>
          <a:p>
            <a:r>
              <a:rPr lang="nb-NO" dirty="0">
                <a:sym typeface="Wingdings" panose="05000000000000000000" pitchFamily="2" charset="2"/>
              </a:rPr>
              <a:t>Produserer insulin og glukagon: Hormoner som regulerer blodsukkeret</a:t>
            </a:r>
          </a:p>
          <a:p>
            <a:pPr marL="0" indent="0">
              <a:buNone/>
            </a:pPr>
            <a:endParaRPr lang="nb-NO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Lever: </a:t>
            </a:r>
          </a:p>
          <a:p>
            <a:r>
              <a:rPr lang="nb-NO" dirty="0">
                <a:sym typeface="Wingdings" panose="05000000000000000000" pitchFamily="2" charset="2"/>
              </a:rPr>
              <a:t>Bryter ned giftstoffer, bl.a. ammoniakk (NH</a:t>
            </a:r>
            <a:r>
              <a:rPr lang="nb-NO" baseline="-25000" dirty="0">
                <a:sym typeface="Wingdings" panose="05000000000000000000" pitchFamily="2" charset="2"/>
              </a:rPr>
              <a:t>3</a:t>
            </a:r>
            <a:r>
              <a:rPr lang="nb-NO" dirty="0">
                <a:sym typeface="Wingdings" panose="05000000000000000000" pitchFamily="2" charset="2"/>
              </a:rPr>
              <a:t>) til urea.</a:t>
            </a:r>
          </a:p>
          <a:p>
            <a:r>
              <a:rPr lang="nb-NO" dirty="0">
                <a:sym typeface="Wingdings" panose="05000000000000000000" pitchFamily="2" charset="2"/>
              </a:rPr>
              <a:t>Produserer galle og proteiner.</a:t>
            </a:r>
          </a:p>
          <a:p>
            <a:r>
              <a:rPr lang="nb-NO" dirty="0">
                <a:sym typeface="Wingdings" panose="05000000000000000000" pitchFamily="2" charset="2"/>
              </a:rPr>
              <a:t>Lager for glykogen, vitaminer og jern.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29" y="77165"/>
            <a:ext cx="4250826" cy="67808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14190" y="4315426"/>
            <a:ext cx="4077810" cy="25425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6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951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92176" y="3355151"/>
            <a:ext cx="7222013" cy="2732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 dirty="0"/>
          </a:p>
          <a:p>
            <a:pPr algn="ctr"/>
            <a:endParaRPr lang="nb-NO" sz="2400" dirty="0"/>
          </a:p>
          <a:p>
            <a:pPr algn="ctr"/>
            <a:endParaRPr lang="nb-NO" sz="2400" dirty="0"/>
          </a:p>
          <a:p>
            <a:pPr algn="ctr"/>
            <a:endParaRPr lang="nb-NO" sz="2400" dirty="0"/>
          </a:p>
          <a:p>
            <a:pPr algn="ctr"/>
            <a:endParaRPr lang="nb-NO" sz="2400" dirty="0"/>
          </a:p>
          <a:p>
            <a:pPr algn="ctr"/>
            <a:r>
              <a:rPr lang="nb-NO" sz="2400" dirty="0"/>
              <a:t>Vann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886713" cy="1325563"/>
          </a:xfrm>
        </p:spPr>
        <p:txBody>
          <a:bodyPr/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GALLEBLÆREN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6500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Galleblæren: </a:t>
            </a:r>
            <a:r>
              <a:rPr lang="nb-NO" dirty="0">
                <a:sym typeface="Wingdings" panose="05000000000000000000" pitchFamily="2" charset="2"/>
              </a:rPr>
              <a:t>Utskiller galle (produsert i lever), en emulgator som emulgerer («finfordeler») fett slik at det lettere kan brytes ned til glyserol og fettsyrer.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29" y="77165"/>
            <a:ext cx="4250826" cy="67808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2176" y="3355150"/>
            <a:ext cx="7222014" cy="55677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solidFill>
                  <a:schemeClr val="tx1"/>
                </a:solidFill>
              </a:rPr>
              <a:t>Fett</a:t>
            </a:r>
          </a:p>
        </p:txBody>
      </p:sp>
      <p:grpSp>
        <p:nvGrpSpPr>
          <p:cNvPr id="140" name="Group 139"/>
          <p:cNvGrpSpPr/>
          <p:nvPr/>
        </p:nvGrpSpPr>
        <p:grpSpPr>
          <a:xfrm>
            <a:off x="1278917" y="3973144"/>
            <a:ext cx="1261598" cy="1268303"/>
            <a:chOff x="1007052" y="3802257"/>
            <a:chExt cx="1261598" cy="1268303"/>
          </a:xfrm>
        </p:grpSpPr>
        <p:sp>
          <p:nvSpPr>
            <p:cNvPr id="4" name="Oval 3"/>
            <p:cNvSpPr/>
            <p:nvPr/>
          </p:nvSpPr>
          <p:spPr>
            <a:xfrm>
              <a:off x="1204856" y="4001294"/>
              <a:ext cx="849855" cy="83964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tx1"/>
                  </a:solidFill>
                </a:rPr>
                <a:t>Fett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834176" y="4326648"/>
              <a:ext cx="434474" cy="223837"/>
              <a:chOff x="3926539" y="6326533"/>
              <a:chExt cx="434474" cy="2238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 rot="10800000">
              <a:off x="1007052" y="4321735"/>
              <a:ext cx="434474" cy="223837"/>
              <a:chOff x="3926539" y="6326533"/>
              <a:chExt cx="434474" cy="223837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 rot="13544076">
              <a:off x="1169406" y="3980918"/>
              <a:ext cx="434474" cy="223837"/>
              <a:chOff x="3926539" y="6326533"/>
              <a:chExt cx="434474" cy="22383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 rot="16200000">
              <a:off x="1418746" y="3907575"/>
              <a:ext cx="434474" cy="223837"/>
              <a:chOff x="3926539" y="6326533"/>
              <a:chExt cx="434474" cy="223837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19292825">
              <a:off x="1757480" y="4044785"/>
              <a:ext cx="434474" cy="223837"/>
              <a:chOff x="3926539" y="6326533"/>
              <a:chExt cx="434474" cy="223837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2816605">
              <a:off x="1735272" y="4612483"/>
              <a:ext cx="434474" cy="223837"/>
              <a:chOff x="3926539" y="6326533"/>
              <a:chExt cx="434474" cy="223837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 rot="5400000">
              <a:off x="1414094" y="4741404"/>
              <a:ext cx="434474" cy="223837"/>
              <a:chOff x="3926539" y="6326533"/>
              <a:chExt cx="434474" cy="223837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473773">
              <a:off x="1061126" y="4602795"/>
              <a:ext cx="434474" cy="223837"/>
              <a:chOff x="3926539" y="6326533"/>
              <a:chExt cx="434474" cy="223837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4899632" y="4678694"/>
            <a:ext cx="1261598" cy="1268303"/>
            <a:chOff x="3989676" y="5373361"/>
            <a:chExt cx="1261598" cy="1268303"/>
          </a:xfrm>
        </p:grpSpPr>
        <p:sp>
          <p:nvSpPr>
            <p:cNvPr id="60" name="Oval 59"/>
            <p:cNvSpPr/>
            <p:nvPr/>
          </p:nvSpPr>
          <p:spPr>
            <a:xfrm>
              <a:off x="4205341" y="5593114"/>
              <a:ext cx="849855" cy="83964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tx1"/>
                  </a:solidFill>
                </a:rPr>
                <a:t>Fett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816800" y="5897752"/>
              <a:ext cx="434474" cy="223837"/>
              <a:chOff x="3926539" y="6326533"/>
              <a:chExt cx="434474" cy="22383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 rot="10800000">
              <a:off x="3989676" y="5892839"/>
              <a:ext cx="434474" cy="223837"/>
              <a:chOff x="3926539" y="6326533"/>
              <a:chExt cx="434474" cy="223837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13544076">
              <a:off x="4152030" y="5552022"/>
              <a:ext cx="434474" cy="223837"/>
              <a:chOff x="3926539" y="6326533"/>
              <a:chExt cx="434474" cy="223837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 rot="16200000">
              <a:off x="4401370" y="5478679"/>
              <a:ext cx="434474" cy="223837"/>
              <a:chOff x="3926539" y="6326533"/>
              <a:chExt cx="434474" cy="223837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 rot="19292825">
              <a:off x="4740104" y="5615889"/>
              <a:ext cx="434474" cy="223837"/>
              <a:chOff x="3926539" y="6326533"/>
              <a:chExt cx="434474" cy="223837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 rot="2816605">
              <a:off x="4717896" y="6183587"/>
              <a:ext cx="434474" cy="223837"/>
              <a:chOff x="3926539" y="6326533"/>
              <a:chExt cx="434474" cy="223837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 rot="5400000">
              <a:off x="4396718" y="6312508"/>
              <a:ext cx="434474" cy="223837"/>
              <a:chOff x="3926539" y="6326533"/>
              <a:chExt cx="434474" cy="223837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 rot="8473773">
              <a:off x="4043750" y="6173899"/>
              <a:ext cx="434474" cy="223837"/>
              <a:chOff x="3926539" y="6326533"/>
              <a:chExt cx="434474" cy="223837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6489252" y="3994126"/>
            <a:ext cx="1261598" cy="1268303"/>
            <a:chOff x="3989676" y="5373361"/>
            <a:chExt cx="1261598" cy="1268303"/>
          </a:xfrm>
        </p:grpSpPr>
        <p:sp>
          <p:nvSpPr>
            <p:cNvPr id="63" name="Oval 62"/>
            <p:cNvSpPr/>
            <p:nvPr/>
          </p:nvSpPr>
          <p:spPr>
            <a:xfrm>
              <a:off x="4205341" y="5593114"/>
              <a:ext cx="849855" cy="83964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tx1"/>
                  </a:solidFill>
                </a:rPr>
                <a:t>Fett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4816800" y="5897752"/>
              <a:ext cx="434474" cy="223837"/>
              <a:chOff x="3926539" y="6326533"/>
              <a:chExt cx="434474" cy="223837"/>
            </a:xfrm>
          </p:grpSpPr>
          <p:sp>
            <p:nvSpPr>
              <p:cNvPr id="86" name="Oval 85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87" name="Rounded Rectangle 86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 rot="10800000">
              <a:off x="3989676" y="5892839"/>
              <a:ext cx="434474" cy="223837"/>
              <a:chOff x="3926539" y="6326533"/>
              <a:chExt cx="434474" cy="223837"/>
            </a:xfrm>
          </p:grpSpPr>
          <p:sp>
            <p:nvSpPr>
              <p:cNvPr id="84" name="Oval 83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85" name="Rounded Rectangle 84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 rot="13544076">
              <a:off x="4152030" y="5552022"/>
              <a:ext cx="434474" cy="223837"/>
              <a:chOff x="3926539" y="6326533"/>
              <a:chExt cx="434474" cy="223837"/>
            </a:xfrm>
          </p:grpSpPr>
          <p:sp>
            <p:nvSpPr>
              <p:cNvPr id="82" name="Oval 81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 rot="16200000">
              <a:off x="4401370" y="5478679"/>
              <a:ext cx="434474" cy="223837"/>
              <a:chOff x="3926539" y="6326533"/>
              <a:chExt cx="434474" cy="223837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 rot="19292825">
              <a:off x="4740104" y="5615889"/>
              <a:ext cx="434474" cy="223837"/>
              <a:chOff x="3926539" y="6326533"/>
              <a:chExt cx="434474" cy="223837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 rot="2816605">
              <a:off x="4717896" y="6183587"/>
              <a:ext cx="434474" cy="223837"/>
              <a:chOff x="3926539" y="6326533"/>
              <a:chExt cx="434474" cy="223837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77" name="Rounded Rectangle 76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rot="5400000">
              <a:off x="4396718" y="6312508"/>
              <a:ext cx="434474" cy="223837"/>
              <a:chOff x="3926539" y="6326533"/>
              <a:chExt cx="434474" cy="223837"/>
            </a:xfrm>
          </p:grpSpPr>
          <p:sp>
            <p:nvSpPr>
              <p:cNvPr id="74" name="Oval 73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 rot="8473773">
              <a:off x="4043750" y="6173899"/>
              <a:ext cx="434474" cy="223837"/>
              <a:chOff x="3926539" y="6326533"/>
              <a:chExt cx="434474" cy="223837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2636937" y="4438063"/>
            <a:ext cx="1261598" cy="1268303"/>
            <a:chOff x="3989676" y="5373361"/>
            <a:chExt cx="1261598" cy="1268303"/>
          </a:xfrm>
        </p:grpSpPr>
        <p:sp>
          <p:nvSpPr>
            <p:cNvPr id="89" name="Oval 88"/>
            <p:cNvSpPr/>
            <p:nvPr/>
          </p:nvSpPr>
          <p:spPr>
            <a:xfrm>
              <a:off x="4205341" y="5593114"/>
              <a:ext cx="849855" cy="83964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tx1"/>
                  </a:solidFill>
                </a:rPr>
                <a:t>Fett</a:t>
              </a: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4816800" y="5897752"/>
              <a:ext cx="434474" cy="223837"/>
              <a:chOff x="3926539" y="6326533"/>
              <a:chExt cx="434474" cy="223837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 rot="10800000">
              <a:off x="3989676" y="5892839"/>
              <a:ext cx="434474" cy="223837"/>
              <a:chOff x="3926539" y="6326533"/>
              <a:chExt cx="434474" cy="223837"/>
            </a:xfrm>
          </p:grpSpPr>
          <p:sp>
            <p:nvSpPr>
              <p:cNvPr id="110" name="Oval 109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 rot="13544076">
              <a:off x="4152030" y="5552022"/>
              <a:ext cx="434474" cy="223837"/>
              <a:chOff x="3926539" y="6326533"/>
              <a:chExt cx="434474" cy="223837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 rot="16200000">
              <a:off x="4401370" y="5478679"/>
              <a:ext cx="434474" cy="223837"/>
              <a:chOff x="3926539" y="6326533"/>
              <a:chExt cx="434474" cy="223837"/>
            </a:xfrm>
          </p:grpSpPr>
          <p:sp>
            <p:nvSpPr>
              <p:cNvPr id="106" name="Oval 105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 rot="19292825">
              <a:off x="4740104" y="5615889"/>
              <a:ext cx="434474" cy="223837"/>
              <a:chOff x="3926539" y="6326533"/>
              <a:chExt cx="434474" cy="223837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 rot="2816605">
              <a:off x="4717896" y="6183587"/>
              <a:ext cx="434474" cy="223837"/>
              <a:chOff x="3926539" y="6326533"/>
              <a:chExt cx="434474" cy="223837"/>
            </a:xfrm>
          </p:grpSpPr>
          <p:sp>
            <p:nvSpPr>
              <p:cNvPr id="102" name="Oval 101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 rot="5400000">
              <a:off x="4396718" y="6312508"/>
              <a:ext cx="434474" cy="223837"/>
              <a:chOff x="3926539" y="6326533"/>
              <a:chExt cx="434474" cy="223837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 rot="8473773">
              <a:off x="4043750" y="6173899"/>
              <a:ext cx="434474" cy="223837"/>
              <a:chOff x="3926539" y="6326533"/>
              <a:chExt cx="434474" cy="223837"/>
            </a:xfrm>
          </p:grpSpPr>
          <p:sp>
            <p:nvSpPr>
              <p:cNvPr id="98" name="Oval 97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grpSp>
        <p:nvGrpSpPr>
          <p:cNvPr id="114" name="Group 113"/>
          <p:cNvGrpSpPr/>
          <p:nvPr/>
        </p:nvGrpSpPr>
        <p:grpSpPr>
          <a:xfrm>
            <a:off x="3842193" y="3995406"/>
            <a:ext cx="1261598" cy="1268303"/>
            <a:chOff x="3989676" y="5373361"/>
            <a:chExt cx="1261598" cy="1268303"/>
          </a:xfrm>
        </p:grpSpPr>
        <p:sp>
          <p:nvSpPr>
            <p:cNvPr id="115" name="Oval 114"/>
            <p:cNvSpPr/>
            <p:nvPr/>
          </p:nvSpPr>
          <p:spPr>
            <a:xfrm>
              <a:off x="4205341" y="5593114"/>
              <a:ext cx="849855" cy="83964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>
                  <a:solidFill>
                    <a:schemeClr val="tx1"/>
                  </a:solidFill>
                </a:rPr>
                <a:t>Fett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4816800" y="5897752"/>
              <a:ext cx="434474" cy="223837"/>
              <a:chOff x="3926539" y="6326533"/>
              <a:chExt cx="434474" cy="223837"/>
            </a:xfrm>
          </p:grpSpPr>
          <p:sp>
            <p:nvSpPr>
              <p:cNvPr id="138" name="Oval 137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9" name="Rounded Rectangle 138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 rot="10800000">
              <a:off x="3989676" y="5892839"/>
              <a:ext cx="434474" cy="223837"/>
              <a:chOff x="3926539" y="6326533"/>
              <a:chExt cx="434474" cy="223837"/>
            </a:xfrm>
          </p:grpSpPr>
          <p:sp>
            <p:nvSpPr>
              <p:cNvPr id="136" name="Oval 135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13544076">
              <a:off x="4152030" y="5552022"/>
              <a:ext cx="434474" cy="223837"/>
              <a:chOff x="3926539" y="6326533"/>
              <a:chExt cx="434474" cy="223837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 rot="16200000">
              <a:off x="4401370" y="5478679"/>
              <a:ext cx="434474" cy="223837"/>
              <a:chOff x="3926539" y="6326533"/>
              <a:chExt cx="434474" cy="223837"/>
            </a:xfrm>
          </p:grpSpPr>
          <p:sp>
            <p:nvSpPr>
              <p:cNvPr id="132" name="Oval 131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3" name="Rounded Rectangle 132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 rot="19292825">
              <a:off x="4740104" y="5615889"/>
              <a:ext cx="434474" cy="223837"/>
              <a:chOff x="3926539" y="6326533"/>
              <a:chExt cx="434474" cy="223837"/>
            </a:xfrm>
          </p:grpSpPr>
          <p:sp>
            <p:nvSpPr>
              <p:cNvPr id="130" name="Oval 129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31" name="Rounded Rectangle 130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 rot="2816605">
              <a:off x="4717896" y="6183587"/>
              <a:ext cx="434474" cy="223837"/>
              <a:chOff x="3926539" y="6326533"/>
              <a:chExt cx="434474" cy="223837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9" name="Rounded Rectangle 128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 rot="5400000">
              <a:off x="4396718" y="6312508"/>
              <a:ext cx="434474" cy="223837"/>
              <a:chOff x="3926539" y="6326533"/>
              <a:chExt cx="434474" cy="223837"/>
            </a:xfrm>
          </p:grpSpPr>
          <p:sp>
            <p:nvSpPr>
              <p:cNvPr id="126" name="Oval 125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7" name="Rounded Rectangle 126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 rot="8473773">
              <a:off x="4043750" y="6173899"/>
              <a:ext cx="434474" cy="223837"/>
              <a:chOff x="3926539" y="6326533"/>
              <a:chExt cx="434474" cy="223837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4124344" y="6326533"/>
                <a:ext cx="236669" cy="22383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5" name="Rounded Rectangle 124"/>
              <p:cNvSpPr/>
              <p:nvPr/>
            </p:nvSpPr>
            <p:spPr>
              <a:xfrm>
                <a:off x="3926539" y="6411557"/>
                <a:ext cx="236669" cy="45719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653220" y="6199727"/>
            <a:ext cx="413247" cy="632279"/>
            <a:chOff x="2184698" y="6166394"/>
            <a:chExt cx="223837" cy="434474"/>
          </a:xfrm>
        </p:grpSpPr>
        <p:sp>
          <p:nvSpPr>
            <p:cNvPr id="141" name="Oval 140"/>
            <p:cNvSpPr/>
            <p:nvPr/>
          </p:nvSpPr>
          <p:spPr>
            <a:xfrm rot="5400000">
              <a:off x="2178282" y="6370615"/>
              <a:ext cx="236669" cy="223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2" name="Rounded Rectangle 141"/>
            <p:cNvSpPr/>
            <p:nvPr/>
          </p:nvSpPr>
          <p:spPr>
            <a:xfrm rot="5400000">
              <a:off x="2182317" y="6261869"/>
              <a:ext cx="236669" cy="4571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998313" y="6080498"/>
            <a:ext cx="1640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Hydrofob ende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3060856" y="3734625"/>
            <a:ext cx="223837" cy="434474"/>
            <a:chOff x="2184698" y="6166394"/>
            <a:chExt cx="223837" cy="434474"/>
          </a:xfrm>
        </p:grpSpPr>
        <p:sp>
          <p:nvSpPr>
            <p:cNvPr id="146" name="Oval 145"/>
            <p:cNvSpPr/>
            <p:nvPr/>
          </p:nvSpPr>
          <p:spPr>
            <a:xfrm rot="5400000">
              <a:off x="2178282" y="6370615"/>
              <a:ext cx="236669" cy="223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7" name="Rounded Rectangle 146"/>
            <p:cNvSpPr/>
            <p:nvPr/>
          </p:nvSpPr>
          <p:spPr>
            <a:xfrm rot="5400000">
              <a:off x="2182317" y="6261869"/>
              <a:ext cx="236669" cy="4571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3597903" y="3908596"/>
            <a:ext cx="223837" cy="434474"/>
            <a:chOff x="2184698" y="6166394"/>
            <a:chExt cx="223837" cy="434474"/>
          </a:xfrm>
        </p:grpSpPr>
        <p:sp>
          <p:nvSpPr>
            <p:cNvPr id="149" name="Oval 148"/>
            <p:cNvSpPr/>
            <p:nvPr/>
          </p:nvSpPr>
          <p:spPr>
            <a:xfrm rot="5400000">
              <a:off x="2178282" y="6370615"/>
              <a:ext cx="236669" cy="223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0" name="Rounded Rectangle 149"/>
            <p:cNvSpPr/>
            <p:nvPr/>
          </p:nvSpPr>
          <p:spPr>
            <a:xfrm rot="5400000">
              <a:off x="2182317" y="6261869"/>
              <a:ext cx="236669" cy="4571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5801009" y="4091066"/>
            <a:ext cx="223837" cy="434474"/>
            <a:chOff x="2184698" y="6166394"/>
            <a:chExt cx="223837" cy="434474"/>
          </a:xfrm>
        </p:grpSpPr>
        <p:sp>
          <p:nvSpPr>
            <p:cNvPr id="152" name="Oval 151"/>
            <p:cNvSpPr/>
            <p:nvPr/>
          </p:nvSpPr>
          <p:spPr>
            <a:xfrm rot="5400000">
              <a:off x="2178282" y="6370615"/>
              <a:ext cx="236669" cy="223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3" name="Rounded Rectangle 152"/>
            <p:cNvSpPr/>
            <p:nvPr/>
          </p:nvSpPr>
          <p:spPr>
            <a:xfrm rot="5400000">
              <a:off x="2182317" y="6261869"/>
              <a:ext cx="236669" cy="4571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5253771" y="3725297"/>
            <a:ext cx="223837" cy="434474"/>
            <a:chOff x="2184698" y="6166394"/>
            <a:chExt cx="223837" cy="434474"/>
          </a:xfrm>
        </p:grpSpPr>
        <p:sp>
          <p:nvSpPr>
            <p:cNvPr id="155" name="Oval 154"/>
            <p:cNvSpPr/>
            <p:nvPr/>
          </p:nvSpPr>
          <p:spPr>
            <a:xfrm rot="5400000">
              <a:off x="2178282" y="6370615"/>
              <a:ext cx="236669" cy="223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6" name="Rounded Rectangle 155"/>
            <p:cNvSpPr/>
            <p:nvPr/>
          </p:nvSpPr>
          <p:spPr>
            <a:xfrm rot="5400000">
              <a:off x="2182317" y="6261869"/>
              <a:ext cx="236669" cy="4571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1005092" y="3757456"/>
            <a:ext cx="223837" cy="434474"/>
            <a:chOff x="2184698" y="6166394"/>
            <a:chExt cx="223837" cy="434474"/>
          </a:xfrm>
        </p:grpSpPr>
        <p:sp>
          <p:nvSpPr>
            <p:cNvPr id="158" name="Oval 157"/>
            <p:cNvSpPr/>
            <p:nvPr/>
          </p:nvSpPr>
          <p:spPr>
            <a:xfrm rot="5400000">
              <a:off x="2178282" y="6370615"/>
              <a:ext cx="236669" cy="223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9" name="Rounded Rectangle 158"/>
            <p:cNvSpPr/>
            <p:nvPr/>
          </p:nvSpPr>
          <p:spPr>
            <a:xfrm rot="5400000">
              <a:off x="2182317" y="6261869"/>
              <a:ext cx="236669" cy="4571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2510764" y="5370794"/>
            <a:ext cx="223837" cy="434474"/>
            <a:chOff x="2184698" y="6166394"/>
            <a:chExt cx="223837" cy="434474"/>
          </a:xfrm>
        </p:grpSpPr>
        <p:sp>
          <p:nvSpPr>
            <p:cNvPr id="161" name="Oval 160"/>
            <p:cNvSpPr/>
            <p:nvPr/>
          </p:nvSpPr>
          <p:spPr>
            <a:xfrm rot="5400000">
              <a:off x="2178282" y="6370615"/>
              <a:ext cx="236669" cy="223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2" name="Rounded Rectangle 161"/>
            <p:cNvSpPr/>
            <p:nvPr/>
          </p:nvSpPr>
          <p:spPr>
            <a:xfrm rot="5400000">
              <a:off x="2182317" y="6261869"/>
              <a:ext cx="236669" cy="4571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6799810" y="5479354"/>
            <a:ext cx="223837" cy="434474"/>
            <a:chOff x="2184698" y="6166394"/>
            <a:chExt cx="223837" cy="434474"/>
          </a:xfrm>
        </p:grpSpPr>
        <p:sp>
          <p:nvSpPr>
            <p:cNvPr id="164" name="Oval 163"/>
            <p:cNvSpPr/>
            <p:nvPr/>
          </p:nvSpPr>
          <p:spPr>
            <a:xfrm rot="5400000">
              <a:off x="2178282" y="6370615"/>
              <a:ext cx="236669" cy="223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5" name="Rounded Rectangle 164"/>
            <p:cNvSpPr/>
            <p:nvPr/>
          </p:nvSpPr>
          <p:spPr>
            <a:xfrm rot="5400000">
              <a:off x="2182317" y="6261869"/>
              <a:ext cx="236669" cy="4571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6179329" y="4199228"/>
            <a:ext cx="223837" cy="434474"/>
            <a:chOff x="2184698" y="6166394"/>
            <a:chExt cx="223837" cy="434474"/>
          </a:xfrm>
        </p:grpSpPr>
        <p:sp>
          <p:nvSpPr>
            <p:cNvPr id="167" name="Oval 166"/>
            <p:cNvSpPr/>
            <p:nvPr/>
          </p:nvSpPr>
          <p:spPr>
            <a:xfrm rot="5400000">
              <a:off x="2178282" y="6370615"/>
              <a:ext cx="236669" cy="223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8" name="Rounded Rectangle 167"/>
            <p:cNvSpPr/>
            <p:nvPr/>
          </p:nvSpPr>
          <p:spPr>
            <a:xfrm rot="5400000">
              <a:off x="2182317" y="6261869"/>
              <a:ext cx="236669" cy="4571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69" name="TextBox 168"/>
          <p:cNvSpPr txBox="1"/>
          <p:nvPr/>
        </p:nvSpPr>
        <p:spPr>
          <a:xfrm>
            <a:off x="54511" y="6187270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Galle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25096" y="648236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Hydrofil ende</a:t>
            </a:r>
          </a:p>
        </p:txBody>
      </p:sp>
      <p:sp>
        <p:nvSpPr>
          <p:cNvPr id="171" name="Rectangle 5"/>
          <p:cNvSpPr/>
          <p:nvPr/>
        </p:nvSpPr>
        <p:spPr>
          <a:xfrm>
            <a:off x="8114190" y="4315426"/>
            <a:ext cx="4077810" cy="25425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6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251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44" grpId="0"/>
      <p:bldP spid="144" grpId="1"/>
      <p:bldP spid="169" grpId="0"/>
      <p:bldP spid="169" grpId="1"/>
      <p:bldP spid="170" grpId="0"/>
      <p:bldP spid="17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EMULSJON OG KOSMETIKK</a:t>
            </a:r>
          </a:p>
        </p:txBody>
      </p:sp>
      <p:pic>
        <p:nvPicPr>
          <p:cNvPr id="1026" name="Picture 2" descr="Bilderesultat for hudkrem innhol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t="14706" r="25915" b="17314"/>
          <a:stretch/>
        </p:blipFill>
        <p:spPr bwMode="auto">
          <a:xfrm>
            <a:off x="7391400" y="1108580"/>
            <a:ext cx="3502325" cy="529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2160494"/>
            <a:ext cx="632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Hudkremer består ofte både av vann og fett og en emulgator. Kjente emulgatorer er </a:t>
            </a:r>
            <a:r>
              <a:rPr lang="nb-NO" dirty="0" err="1"/>
              <a:t>trietanolamin</a:t>
            </a:r>
            <a:r>
              <a:rPr lang="nb-NO" dirty="0"/>
              <a:t>, lecitin og </a:t>
            </a:r>
            <a:r>
              <a:rPr lang="nb-NO" dirty="0" err="1"/>
              <a:t>casein</a:t>
            </a:r>
            <a:endParaRPr lang="nb-NO" dirty="0"/>
          </a:p>
          <a:p>
            <a:endParaRPr lang="nb-NO" dirty="0"/>
          </a:p>
          <a:p>
            <a:r>
              <a:rPr lang="nb-NO" dirty="0"/>
              <a:t>I tillegg kan det være konserveringsmidler (eks. </a:t>
            </a:r>
            <a:r>
              <a:rPr lang="nb-NO" dirty="0" err="1"/>
              <a:t>parabener</a:t>
            </a:r>
            <a:r>
              <a:rPr lang="nb-NO" dirty="0"/>
              <a:t>) for å forlenge holdbarheten til produktet</a:t>
            </a:r>
          </a:p>
        </p:txBody>
      </p:sp>
    </p:spTree>
    <p:extLst>
      <p:ext uri="{BB962C8B-B14F-4D97-AF65-F5344CB8AC3E}">
        <p14:creationId xmlns:p14="http://schemas.microsoft.com/office/powerpoint/2010/main" val="841829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29" y="77165"/>
            <a:ext cx="4250826" cy="6780835"/>
          </a:xfrm>
          <a:prstGeom prst="rect">
            <a:avLst/>
          </a:prstGeom>
        </p:spPr>
      </p:pic>
      <p:sp>
        <p:nvSpPr>
          <p:cNvPr id="7" name="Rectangle 5"/>
          <p:cNvSpPr/>
          <p:nvPr/>
        </p:nvSpPr>
        <p:spPr>
          <a:xfrm>
            <a:off x="8114190" y="4516582"/>
            <a:ext cx="4077810" cy="23414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6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TOLVFINGERTARMEN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862482" cy="47472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>
                <a:sym typeface="Wingdings" panose="05000000000000000000" pitchFamily="2" charset="2"/>
              </a:rPr>
              <a:t>Starten på tynntarmen kalles gjerne tolvfingertarmen. Her frigjøres mange enzymer  mye nedbrytning av næringsstoffer</a:t>
            </a:r>
          </a:p>
          <a:p>
            <a:pPr marL="0" indent="0">
              <a:buNone/>
            </a:pPr>
            <a:endParaRPr lang="nb-NO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Kjemisk nedbrytning: </a:t>
            </a:r>
          </a:p>
          <a:p>
            <a:pPr lvl="1"/>
            <a:r>
              <a:rPr lang="nb-NO" dirty="0">
                <a:sym typeface="Wingdings" panose="05000000000000000000" pitchFamily="2" charset="2"/>
              </a:rPr>
              <a:t>Disakkarider  monosakkarider katalyseres av enzymene </a:t>
            </a:r>
            <a:r>
              <a:rPr lang="nb-NO" dirty="0" err="1">
                <a:sym typeface="Wingdings" panose="05000000000000000000" pitchFamily="2" charset="2"/>
              </a:rPr>
              <a:t>sukrase</a:t>
            </a:r>
            <a:r>
              <a:rPr lang="nb-NO" dirty="0">
                <a:sym typeface="Wingdings" panose="05000000000000000000" pitchFamily="2" charset="2"/>
              </a:rPr>
              <a:t>, laktase og </a:t>
            </a:r>
            <a:r>
              <a:rPr lang="nb-NO" dirty="0" err="1">
                <a:sym typeface="Wingdings" panose="05000000000000000000" pitchFamily="2" charset="2"/>
              </a:rPr>
              <a:t>maltase</a:t>
            </a:r>
            <a:r>
              <a:rPr lang="nb-NO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nb-NO" dirty="0" err="1">
                <a:sym typeface="Wingdings" panose="05000000000000000000" pitchFamily="2" charset="2"/>
              </a:rPr>
              <a:t>Polypeptider</a:t>
            </a:r>
            <a:r>
              <a:rPr lang="nb-NO" dirty="0">
                <a:sym typeface="Wingdings" panose="05000000000000000000" pitchFamily="2" charset="2"/>
              </a:rPr>
              <a:t>  aminosyrer katalyseres av enzymet trypsin. </a:t>
            </a:r>
          </a:p>
          <a:p>
            <a:pPr lvl="1"/>
            <a:r>
              <a:rPr lang="nb-NO" dirty="0">
                <a:sym typeface="Wingdings" panose="05000000000000000000" pitchFamily="2" charset="2"/>
              </a:rPr>
              <a:t>Fett  glyserol + fettsyrer katalyseres av enzymet lipase og galle.  </a:t>
            </a:r>
          </a:p>
          <a:p>
            <a:pPr marL="0" indent="0">
              <a:buNone/>
            </a:pPr>
            <a:endParaRPr lang="nb-NO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Tid: </a:t>
            </a:r>
            <a:r>
              <a:rPr lang="nb-NO" dirty="0">
                <a:sym typeface="Wingdings" panose="05000000000000000000" pitchFamily="2" charset="2"/>
              </a:rPr>
              <a:t>kort</a:t>
            </a:r>
          </a:p>
        </p:txBody>
      </p:sp>
    </p:spTree>
    <p:extLst>
      <p:ext uri="{BB962C8B-B14F-4D97-AF65-F5344CB8AC3E}">
        <p14:creationId xmlns:p14="http://schemas.microsoft.com/office/powerpoint/2010/main" val="1002800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TYNNTARMEN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7861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>
                <a:sym typeface="Wingdings" panose="05000000000000000000" pitchFamily="2" charset="2"/>
              </a:rPr>
              <a:t>Total lengde tynntarm </a:t>
            </a:r>
            <a:r>
              <a:rPr lang="nb-NO" dirty="0" err="1">
                <a:sym typeface="Wingdings" panose="05000000000000000000" pitchFamily="2" charset="2"/>
              </a:rPr>
              <a:t>ca</a:t>
            </a:r>
            <a:r>
              <a:rPr lang="nb-NO" dirty="0">
                <a:sym typeface="Wingdings" panose="05000000000000000000" pitchFamily="2" charset="2"/>
              </a:rPr>
              <a:t> 5m</a:t>
            </a:r>
          </a:p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Kjemisk nedbrytning: </a:t>
            </a:r>
            <a:r>
              <a:rPr lang="nb-NO" dirty="0">
                <a:sym typeface="Wingdings" panose="05000000000000000000" pitchFamily="2" charset="2"/>
              </a:rPr>
              <a:t>Videre nedbrytning av næringsstoffer ved hjelp av enzymer.</a:t>
            </a:r>
          </a:p>
          <a:p>
            <a:pPr marL="0" indent="0">
              <a:buNone/>
            </a:pPr>
            <a:endParaRPr lang="nb-NO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Opptak av næringsstoffer </a:t>
            </a:r>
            <a:r>
              <a:rPr lang="nb-NO" dirty="0">
                <a:sym typeface="Wingdings" panose="05000000000000000000" pitchFamily="2" charset="2"/>
              </a:rPr>
              <a:t>fra tarmen til blodårene ved hjelp av tarmtotter:</a:t>
            </a:r>
          </a:p>
          <a:p>
            <a:r>
              <a:rPr lang="nb-NO" dirty="0">
                <a:sym typeface="Wingdings" panose="05000000000000000000" pitchFamily="2" charset="2"/>
              </a:rPr>
              <a:t>Tarmtottene gir større tarmoverflate  bedre opptak</a:t>
            </a:r>
          </a:p>
          <a:p>
            <a:r>
              <a:rPr lang="nb-NO" dirty="0">
                <a:sym typeface="Wingdings" panose="05000000000000000000" pitchFamily="2" charset="2"/>
              </a:rPr>
              <a:t>Tarmtottene er tett knyttet til blodårer</a:t>
            </a:r>
          </a:p>
          <a:p>
            <a:pPr marL="0" indent="0">
              <a:buNone/>
            </a:pPr>
            <a:endParaRPr lang="nb-NO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Tid: </a:t>
            </a:r>
            <a:r>
              <a:rPr lang="nb-NO" dirty="0">
                <a:sym typeface="Wingdings" panose="05000000000000000000" pitchFamily="2" charset="2"/>
              </a:rPr>
              <a:t>4-5 timer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29" y="77165"/>
            <a:ext cx="4250826" cy="67808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14190" y="4720868"/>
            <a:ext cx="4077810" cy="21371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6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729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esultat for intestinal villus real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8922" r="22985" b="6521"/>
          <a:stretch/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9338200" y="124177"/>
            <a:ext cx="219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Tarmtotter</a:t>
            </a:r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10437091" y="1708727"/>
            <a:ext cx="1237673" cy="397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/>
          <p:cNvSpPr/>
          <p:nvPr/>
        </p:nvSpPr>
        <p:spPr>
          <a:xfrm>
            <a:off x="10885055" y="2587808"/>
            <a:ext cx="1237673" cy="397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10995892" y="3766687"/>
            <a:ext cx="909308" cy="397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/>
          <p:cNvSpPr/>
          <p:nvPr/>
        </p:nvSpPr>
        <p:spPr>
          <a:xfrm>
            <a:off x="11055927" y="5158509"/>
            <a:ext cx="909308" cy="397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908525"/>
              </p:ext>
            </p:extLst>
          </p:nvPr>
        </p:nvGraphicFramePr>
        <p:xfrm>
          <a:off x="9526835" y="838200"/>
          <a:ext cx="24384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r:id="rId4" imgW="3250440" imgH="8025120" progId="">
                  <p:embed/>
                </p:oleObj>
              </mc:Choice>
              <mc:Fallback>
                <p:oleObj r:id="rId4" imgW="3250440" imgH="8025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26835" y="838200"/>
                        <a:ext cx="2438400" cy="601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eform 6"/>
          <p:cNvSpPr/>
          <p:nvPr/>
        </p:nvSpPr>
        <p:spPr>
          <a:xfrm>
            <a:off x="9529482" y="2205211"/>
            <a:ext cx="2429436" cy="3917684"/>
          </a:xfrm>
          <a:custGeom>
            <a:avLst/>
            <a:gdLst>
              <a:gd name="connsiteX0" fmla="*/ 0 w 2429436"/>
              <a:gd name="connsiteY0" fmla="*/ 3881793 h 4168663"/>
              <a:gd name="connsiteX1" fmla="*/ 582706 w 2429436"/>
              <a:gd name="connsiteY1" fmla="*/ 4114875 h 4168663"/>
              <a:gd name="connsiteX2" fmla="*/ 1362636 w 2429436"/>
              <a:gd name="connsiteY2" fmla="*/ 4016263 h 4168663"/>
              <a:gd name="connsiteX3" fmla="*/ 1568824 w 2429436"/>
              <a:gd name="connsiteY3" fmla="*/ 3585957 h 4168663"/>
              <a:gd name="connsiteX4" fmla="*/ 1524000 w 2429436"/>
              <a:gd name="connsiteY4" fmla="*/ 2904640 h 4168663"/>
              <a:gd name="connsiteX5" fmla="*/ 1120589 w 2429436"/>
              <a:gd name="connsiteY5" fmla="*/ 1882663 h 4168663"/>
              <a:gd name="connsiteX6" fmla="*/ 744071 w 2429436"/>
              <a:gd name="connsiteY6" fmla="*/ 959298 h 4168663"/>
              <a:gd name="connsiteX7" fmla="*/ 663389 w 2429436"/>
              <a:gd name="connsiteY7" fmla="*/ 385557 h 4168663"/>
              <a:gd name="connsiteX8" fmla="*/ 770965 w 2429436"/>
              <a:gd name="connsiteY8" fmla="*/ 75 h 4168663"/>
              <a:gd name="connsiteX9" fmla="*/ 869577 w 2429436"/>
              <a:gd name="connsiteY9" fmla="*/ 358663 h 4168663"/>
              <a:gd name="connsiteX10" fmla="*/ 986118 w 2429436"/>
              <a:gd name="connsiteY10" fmla="*/ 995157 h 4168663"/>
              <a:gd name="connsiteX11" fmla="*/ 1210236 w 2429436"/>
              <a:gd name="connsiteY11" fmla="*/ 1712334 h 4168663"/>
              <a:gd name="connsiteX12" fmla="*/ 1380565 w 2429436"/>
              <a:gd name="connsiteY12" fmla="*/ 2250216 h 4168663"/>
              <a:gd name="connsiteX13" fmla="*/ 1595718 w 2429436"/>
              <a:gd name="connsiteY13" fmla="*/ 2725345 h 4168663"/>
              <a:gd name="connsiteX14" fmla="*/ 1766047 w 2429436"/>
              <a:gd name="connsiteY14" fmla="*/ 3299087 h 4168663"/>
              <a:gd name="connsiteX15" fmla="*/ 2043953 w 2429436"/>
              <a:gd name="connsiteY15" fmla="*/ 3765251 h 4168663"/>
              <a:gd name="connsiteX16" fmla="*/ 2312894 w 2429436"/>
              <a:gd name="connsiteY16" fmla="*/ 4096945 h 4168663"/>
              <a:gd name="connsiteX17" fmla="*/ 2429436 w 2429436"/>
              <a:gd name="connsiteY17" fmla="*/ 4168663 h 4168663"/>
              <a:gd name="connsiteX0" fmla="*/ 0 w 2429436"/>
              <a:gd name="connsiteY0" fmla="*/ 3881793 h 4168663"/>
              <a:gd name="connsiteX1" fmla="*/ 582706 w 2429436"/>
              <a:gd name="connsiteY1" fmla="*/ 4114875 h 4168663"/>
              <a:gd name="connsiteX2" fmla="*/ 1362636 w 2429436"/>
              <a:gd name="connsiteY2" fmla="*/ 4016263 h 4168663"/>
              <a:gd name="connsiteX3" fmla="*/ 1568824 w 2429436"/>
              <a:gd name="connsiteY3" fmla="*/ 3585957 h 4168663"/>
              <a:gd name="connsiteX4" fmla="*/ 1524000 w 2429436"/>
              <a:gd name="connsiteY4" fmla="*/ 2904640 h 4168663"/>
              <a:gd name="connsiteX5" fmla="*/ 1120589 w 2429436"/>
              <a:gd name="connsiteY5" fmla="*/ 1882663 h 4168663"/>
              <a:gd name="connsiteX6" fmla="*/ 744071 w 2429436"/>
              <a:gd name="connsiteY6" fmla="*/ 959298 h 4168663"/>
              <a:gd name="connsiteX7" fmla="*/ 663389 w 2429436"/>
              <a:gd name="connsiteY7" fmla="*/ 385557 h 4168663"/>
              <a:gd name="connsiteX8" fmla="*/ 770965 w 2429436"/>
              <a:gd name="connsiteY8" fmla="*/ 75 h 4168663"/>
              <a:gd name="connsiteX9" fmla="*/ 869577 w 2429436"/>
              <a:gd name="connsiteY9" fmla="*/ 358663 h 4168663"/>
              <a:gd name="connsiteX10" fmla="*/ 986118 w 2429436"/>
              <a:gd name="connsiteY10" fmla="*/ 995157 h 4168663"/>
              <a:gd name="connsiteX11" fmla="*/ 1210236 w 2429436"/>
              <a:gd name="connsiteY11" fmla="*/ 1712334 h 4168663"/>
              <a:gd name="connsiteX12" fmla="*/ 1434353 w 2429436"/>
              <a:gd name="connsiteY12" fmla="*/ 2241251 h 4168663"/>
              <a:gd name="connsiteX13" fmla="*/ 1595718 w 2429436"/>
              <a:gd name="connsiteY13" fmla="*/ 2725345 h 4168663"/>
              <a:gd name="connsiteX14" fmla="*/ 1766047 w 2429436"/>
              <a:gd name="connsiteY14" fmla="*/ 3299087 h 4168663"/>
              <a:gd name="connsiteX15" fmla="*/ 2043953 w 2429436"/>
              <a:gd name="connsiteY15" fmla="*/ 3765251 h 4168663"/>
              <a:gd name="connsiteX16" fmla="*/ 2312894 w 2429436"/>
              <a:gd name="connsiteY16" fmla="*/ 4096945 h 4168663"/>
              <a:gd name="connsiteX17" fmla="*/ 2429436 w 2429436"/>
              <a:gd name="connsiteY17" fmla="*/ 4168663 h 4168663"/>
              <a:gd name="connsiteX0" fmla="*/ 0 w 2429436"/>
              <a:gd name="connsiteY0" fmla="*/ 3881793 h 4168663"/>
              <a:gd name="connsiteX1" fmla="*/ 582706 w 2429436"/>
              <a:gd name="connsiteY1" fmla="*/ 4114875 h 4168663"/>
              <a:gd name="connsiteX2" fmla="*/ 1362636 w 2429436"/>
              <a:gd name="connsiteY2" fmla="*/ 4016263 h 4168663"/>
              <a:gd name="connsiteX3" fmla="*/ 1568824 w 2429436"/>
              <a:gd name="connsiteY3" fmla="*/ 3585957 h 4168663"/>
              <a:gd name="connsiteX4" fmla="*/ 1524000 w 2429436"/>
              <a:gd name="connsiteY4" fmla="*/ 2904640 h 4168663"/>
              <a:gd name="connsiteX5" fmla="*/ 1120589 w 2429436"/>
              <a:gd name="connsiteY5" fmla="*/ 1882663 h 4168663"/>
              <a:gd name="connsiteX6" fmla="*/ 744071 w 2429436"/>
              <a:gd name="connsiteY6" fmla="*/ 959298 h 4168663"/>
              <a:gd name="connsiteX7" fmla="*/ 663389 w 2429436"/>
              <a:gd name="connsiteY7" fmla="*/ 385557 h 4168663"/>
              <a:gd name="connsiteX8" fmla="*/ 770965 w 2429436"/>
              <a:gd name="connsiteY8" fmla="*/ 75 h 4168663"/>
              <a:gd name="connsiteX9" fmla="*/ 869577 w 2429436"/>
              <a:gd name="connsiteY9" fmla="*/ 358663 h 4168663"/>
              <a:gd name="connsiteX10" fmla="*/ 986118 w 2429436"/>
              <a:gd name="connsiteY10" fmla="*/ 995157 h 4168663"/>
              <a:gd name="connsiteX11" fmla="*/ 1210236 w 2429436"/>
              <a:gd name="connsiteY11" fmla="*/ 1712334 h 4168663"/>
              <a:gd name="connsiteX12" fmla="*/ 1434353 w 2429436"/>
              <a:gd name="connsiteY12" fmla="*/ 2241251 h 4168663"/>
              <a:gd name="connsiteX13" fmla="*/ 1649506 w 2429436"/>
              <a:gd name="connsiteY13" fmla="*/ 2725345 h 4168663"/>
              <a:gd name="connsiteX14" fmla="*/ 1766047 w 2429436"/>
              <a:gd name="connsiteY14" fmla="*/ 3299087 h 4168663"/>
              <a:gd name="connsiteX15" fmla="*/ 2043953 w 2429436"/>
              <a:gd name="connsiteY15" fmla="*/ 3765251 h 4168663"/>
              <a:gd name="connsiteX16" fmla="*/ 2312894 w 2429436"/>
              <a:gd name="connsiteY16" fmla="*/ 4096945 h 4168663"/>
              <a:gd name="connsiteX17" fmla="*/ 2429436 w 2429436"/>
              <a:gd name="connsiteY17" fmla="*/ 4168663 h 4168663"/>
              <a:gd name="connsiteX0" fmla="*/ 0 w 2429436"/>
              <a:gd name="connsiteY0" fmla="*/ 3881793 h 4168663"/>
              <a:gd name="connsiteX1" fmla="*/ 582706 w 2429436"/>
              <a:gd name="connsiteY1" fmla="*/ 4114875 h 4168663"/>
              <a:gd name="connsiteX2" fmla="*/ 1362636 w 2429436"/>
              <a:gd name="connsiteY2" fmla="*/ 4016263 h 4168663"/>
              <a:gd name="connsiteX3" fmla="*/ 1568824 w 2429436"/>
              <a:gd name="connsiteY3" fmla="*/ 3585957 h 4168663"/>
              <a:gd name="connsiteX4" fmla="*/ 1524000 w 2429436"/>
              <a:gd name="connsiteY4" fmla="*/ 2904640 h 4168663"/>
              <a:gd name="connsiteX5" fmla="*/ 1120589 w 2429436"/>
              <a:gd name="connsiteY5" fmla="*/ 1882663 h 4168663"/>
              <a:gd name="connsiteX6" fmla="*/ 744071 w 2429436"/>
              <a:gd name="connsiteY6" fmla="*/ 959298 h 4168663"/>
              <a:gd name="connsiteX7" fmla="*/ 663389 w 2429436"/>
              <a:gd name="connsiteY7" fmla="*/ 385557 h 4168663"/>
              <a:gd name="connsiteX8" fmla="*/ 770965 w 2429436"/>
              <a:gd name="connsiteY8" fmla="*/ 75 h 4168663"/>
              <a:gd name="connsiteX9" fmla="*/ 869577 w 2429436"/>
              <a:gd name="connsiteY9" fmla="*/ 358663 h 4168663"/>
              <a:gd name="connsiteX10" fmla="*/ 986118 w 2429436"/>
              <a:gd name="connsiteY10" fmla="*/ 995157 h 4168663"/>
              <a:gd name="connsiteX11" fmla="*/ 1210236 w 2429436"/>
              <a:gd name="connsiteY11" fmla="*/ 1712334 h 4168663"/>
              <a:gd name="connsiteX12" fmla="*/ 1434353 w 2429436"/>
              <a:gd name="connsiteY12" fmla="*/ 2241251 h 4168663"/>
              <a:gd name="connsiteX13" fmla="*/ 1649506 w 2429436"/>
              <a:gd name="connsiteY13" fmla="*/ 2725345 h 4168663"/>
              <a:gd name="connsiteX14" fmla="*/ 1766047 w 2429436"/>
              <a:gd name="connsiteY14" fmla="*/ 3299087 h 4168663"/>
              <a:gd name="connsiteX15" fmla="*/ 2043953 w 2429436"/>
              <a:gd name="connsiteY15" fmla="*/ 3765251 h 4168663"/>
              <a:gd name="connsiteX16" fmla="*/ 2312894 w 2429436"/>
              <a:gd name="connsiteY16" fmla="*/ 4096945 h 4168663"/>
              <a:gd name="connsiteX17" fmla="*/ 2429436 w 2429436"/>
              <a:gd name="connsiteY17" fmla="*/ 4168663 h 4168663"/>
              <a:gd name="connsiteX0" fmla="*/ 0 w 2429436"/>
              <a:gd name="connsiteY0" fmla="*/ 3881793 h 4168663"/>
              <a:gd name="connsiteX1" fmla="*/ 582706 w 2429436"/>
              <a:gd name="connsiteY1" fmla="*/ 4114875 h 4168663"/>
              <a:gd name="connsiteX2" fmla="*/ 1362636 w 2429436"/>
              <a:gd name="connsiteY2" fmla="*/ 4016263 h 4168663"/>
              <a:gd name="connsiteX3" fmla="*/ 1568824 w 2429436"/>
              <a:gd name="connsiteY3" fmla="*/ 3585957 h 4168663"/>
              <a:gd name="connsiteX4" fmla="*/ 1461248 w 2429436"/>
              <a:gd name="connsiteY4" fmla="*/ 2716381 h 4168663"/>
              <a:gd name="connsiteX5" fmla="*/ 1120589 w 2429436"/>
              <a:gd name="connsiteY5" fmla="*/ 1882663 h 4168663"/>
              <a:gd name="connsiteX6" fmla="*/ 744071 w 2429436"/>
              <a:gd name="connsiteY6" fmla="*/ 959298 h 4168663"/>
              <a:gd name="connsiteX7" fmla="*/ 663389 w 2429436"/>
              <a:gd name="connsiteY7" fmla="*/ 385557 h 4168663"/>
              <a:gd name="connsiteX8" fmla="*/ 770965 w 2429436"/>
              <a:gd name="connsiteY8" fmla="*/ 75 h 4168663"/>
              <a:gd name="connsiteX9" fmla="*/ 869577 w 2429436"/>
              <a:gd name="connsiteY9" fmla="*/ 358663 h 4168663"/>
              <a:gd name="connsiteX10" fmla="*/ 986118 w 2429436"/>
              <a:gd name="connsiteY10" fmla="*/ 995157 h 4168663"/>
              <a:gd name="connsiteX11" fmla="*/ 1210236 w 2429436"/>
              <a:gd name="connsiteY11" fmla="*/ 1712334 h 4168663"/>
              <a:gd name="connsiteX12" fmla="*/ 1434353 w 2429436"/>
              <a:gd name="connsiteY12" fmla="*/ 2241251 h 4168663"/>
              <a:gd name="connsiteX13" fmla="*/ 1649506 w 2429436"/>
              <a:gd name="connsiteY13" fmla="*/ 2725345 h 4168663"/>
              <a:gd name="connsiteX14" fmla="*/ 1766047 w 2429436"/>
              <a:gd name="connsiteY14" fmla="*/ 3299087 h 4168663"/>
              <a:gd name="connsiteX15" fmla="*/ 2043953 w 2429436"/>
              <a:gd name="connsiteY15" fmla="*/ 3765251 h 4168663"/>
              <a:gd name="connsiteX16" fmla="*/ 2312894 w 2429436"/>
              <a:gd name="connsiteY16" fmla="*/ 4096945 h 4168663"/>
              <a:gd name="connsiteX17" fmla="*/ 2429436 w 2429436"/>
              <a:gd name="connsiteY17" fmla="*/ 4168663 h 4168663"/>
              <a:gd name="connsiteX0" fmla="*/ 0 w 2429436"/>
              <a:gd name="connsiteY0" fmla="*/ 3881792 h 4168662"/>
              <a:gd name="connsiteX1" fmla="*/ 582706 w 2429436"/>
              <a:gd name="connsiteY1" fmla="*/ 4114874 h 4168662"/>
              <a:gd name="connsiteX2" fmla="*/ 1362636 w 2429436"/>
              <a:gd name="connsiteY2" fmla="*/ 4016262 h 4168662"/>
              <a:gd name="connsiteX3" fmla="*/ 1568824 w 2429436"/>
              <a:gd name="connsiteY3" fmla="*/ 3585956 h 4168662"/>
              <a:gd name="connsiteX4" fmla="*/ 1461248 w 2429436"/>
              <a:gd name="connsiteY4" fmla="*/ 2716380 h 4168662"/>
              <a:gd name="connsiteX5" fmla="*/ 1120589 w 2429436"/>
              <a:gd name="connsiteY5" fmla="*/ 1882662 h 4168662"/>
              <a:gd name="connsiteX6" fmla="*/ 744071 w 2429436"/>
              <a:gd name="connsiteY6" fmla="*/ 959297 h 4168662"/>
              <a:gd name="connsiteX7" fmla="*/ 663389 w 2429436"/>
              <a:gd name="connsiteY7" fmla="*/ 385556 h 4168662"/>
              <a:gd name="connsiteX8" fmla="*/ 770965 w 2429436"/>
              <a:gd name="connsiteY8" fmla="*/ 74 h 4168662"/>
              <a:gd name="connsiteX9" fmla="*/ 869577 w 2429436"/>
              <a:gd name="connsiteY9" fmla="*/ 358662 h 4168662"/>
              <a:gd name="connsiteX10" fmla="*/ 1075765 w 2429436"/>
              <a:gd name="connsiteY10" fmla="*/ 968262 h 4168662"/>
              <a:gd name="connsiteX11" fmla="*/ 1210236 w 2429436"/>
              <a:gd name="connsiteY11" fmla="*/ 1712333 h 4168662"/>
              <a:gd name="connsiteX12" fmla="*/ 1434353 w 2429436"/>
              <a:gd name="connsiteY12" fmla="*/ 2241250 h 4168662"/>
              <a:gd name="connsiteX13" fmla="*/ 1649506 w 2429436"/>
              <a:gd name="connsiteY13" fmla="*/ 2725344 h 4168662"/>
              <a:gd name="connsiteX14" fmla="*/ 1766047 w 2429436"/>
              <a:gd name="connsiteY14" fmla="*/ 3299086 h 4168662"/>
              <a:gd name="connsiteX15" fmla="*/ 2043953 w 2429436"/>
              <a:gd name="connsiteY15" fmla="*/ 3765250 h 4168662"/>
              <a:gd name="connsiteX16" fmla="*/ 2312894 w 2429436"/>
              <a:gd name="connsiteY16" fmla="*/ 4096944 h 4168662"/>
              <a:gd name="connsiteX17" fmla="*/ 2429436 w 2429436"/>
              <a:gd name="connsiteY17" fmla="*/ 4168662 h 4168662"/>
              <a:gd name="connsiteX0" fmla="*/ 0 w 2429436"/>
              <a:gd name="connsiteY0" fmla="*/ 3881786 h 4168656"/>
              <a:gd name="connsiteX1" fmla="*/ 582706 w 2429436"/>
              <a:gd name="connsiteY1" fmla="*/ 4114868 h 4168656"/>
              <a:gd name="connsiteX2" fmla="*/ 1362636 w 2429436"/>
              <a:gd name="connsiteY2" fmla="*/ 4016256 h 4168656"/>
              <a:gd name="connsiteX3" fmla="*/ 1568824 w 2429436"/>
              <a:gd name="connsiteY3" fmla="*/ 3585950 h 4168656"/>
              <a:gd name="connsiteX4" fmla="*/ 1461248 w 2429436"/>
              <a:gd name="connsiteY4" fmla="*/ 2716374 h 4168656"/>
              <a:gd name="connsiteX5" fmla="*/ 1120589 w 2429436"/>
              <a:gd name="connsiteY5" fmla="*/ 1882656 h 4168656"/>
              <a:gd name="connsiteX6" fmla="*/ 744071 w 2429436"/>
              <a:gd name="connsiteY6" fmla="*/ 959291 h 4168656"/>
              <a:gd name="connsiteX7" fmla="*/ 663389 w 2429436"/>
              <a:gd name="connsiteY7" fmla="*/ 385550 h 4168656"/>
              <a:gd name="connsiteX8" fmla="*/ 770965 w 2429436"/>
              <a:gd name="connsiteY8" fmla="*/ 68 h 4168656"/>
              <a:gd name="connsiteX9" fmla="*/ 869577 w 2429436"/>
              <a:gd name="connsiteY9" fmla="*/ 358656 h 4168656"/>
              <a:gd name="connsiteX10" fmla="*/ 1030941 w 2429436"/>
              <a:gd name="connsiteY10" fmla="*/ 869644 h 4168656"/>
              <a:gd name="connsiteX11" fmla="*/ 1210236 w 2429436"/>
              <a:gd name="connsiteY11" fmla="*/ 1712327 h 4168656"/>
              <a:gd name="connsiteX12" fmla="*/ 1434353 w 2429436"/>
              <a:gd name="connsiteY12" fmla="*/ 2241244 h 4168656"/>
              <a:gd name="connsiteX13" fmla="*/ 1649506 w 2429436"/>
              <a:gd name="connsiteY13" fmla="*/ 2725338 h 4168656"/>
              <a:gd name="connsiteX14" fmla="*/ 1766047 w 2429436"/>
              <a:gd name="connsiteY14" fmla="*/ 3299080 h 4168656"/>
              <a:gd name="connsiteX15" fmla="*/ 2043953 w 2429436"/>
              <a:gd name="connsiteY15" fmla="*/ 3765244 h 4168656"/>
              <a:gd name="connsiteX16" fmla="*/ 2312894 w 2429436"/>
              <a:gd name="connsiteY16" fmla="*/ 4096938 h 4168656"/>
              <a:gd name="connsiteX17" fmla="*/ 2429436 w 2429436"/>
              <a:gd name="connsiteY17" fmla="*/ 4168656 h 4168656"/>
              <a:gd name="connsiteX0" fmla="*/ 0 w 2429436"/>
              <a:gd name="connsiteY0" fmla="*/ 3881786 h 4168656"/>
              <a:gd name="connsiteX1" fmla="*/ 582706 w 2429436"/>
              <a:gd name="connsiteY1" fmla="*/ 4114868 h 4168656"/>
              <a:gd name="connsiteX2" fmla="*/ 1362636 w 2429436"/>
              <a:gd name="connsiteY2" fmla="*/ 4016256 h 4168656"/>
              <a:gd name="connsiteX3" fmla="*/ 1568824 w 2429436"/>
              <a:gd name="connsiteY3" fmla="*/ 3585950 h 4168656"/>
              <a:gd name="connsiteX4" fmla="*/ 1461248 w 2429436"/>
              <a:gd name="connsiteY4" fmla="*/ 2716374 h 4168656"/>
              <a:gd name="connsiteX5" fmla="*/ 1120589 w 2429436"/>
              <a:gd name="connsiteY5" fmla="*/ 2068753 h 4168656"/>
              <a:gd name="connsiteX6" fmla="*/ 744071 w 2429436"/>
              <a:gd name="connsiteY6" fmla="*/ 959291 h 4168656"/>
              <a:gd name="connsiteX7" fmla="*/ 663389 w 2429436"/>
              <a:gd name="connsiteY7" fmla="*/ 385550 h 4168656"/>
              <a:gd name="connsiteX8" fmla="*/ 770965 w 2429436"/>
              <a:gd name="connsiteY8" fmla="*/ 68 h 4168656"/>
              <a:gd name="connsiteX9" fmla="*/ 869577 w 2429436"/>
              <a:gd name="connsiteY9" fmla="*/ 358656 h 4168656"/>
              <a:gd name="connsiteX10" fmla="*/ 1030941 w 2429436"/>
              <a:gd name="connsiteY10" fmla="*/ 869644 h 4168656"/>
              <a:gd name="connsiteX11" fmla="*/ 1210236 w 2429436"/>
              <a:gd name="connsiteY11" fmla="*/ 1712327 h 4168656"/>
              <a:gd name="connsiteX12" fmla="*/ 1434353 w 2429436"/>
              <a:gd name="connsiteY12" fmla="*/ 2241244 h 4168656"/>
              <a:gd name="connsiteX13" fmla="*/ 1649506 w 2429436"/>
              <a:gd name="connsiteY13" fmla="*/ 2725338 h 4168656"/>
              <a:gd name="connsiteX14" fmla="*/ 1766047 w 2429436"/>
              <a:gd name="connsiteY14" fmla="*/ 3299080 h 4168656"/>
              <a:gd name="connsiteX15" fmla="*/ 2043953 w 2429436"/>
              <a:gd name="connsiteY15" fmla="*/ 3765244 h 4168656"/>
              <a:gd name="connsiteX16" fmla="*/ 2312894 w 2429436"/>
              <a:gd name="connsiteY16" fmla="*/ 4096938 h 4168656"/>
              <a:gd name="connsiteX17" fmla="*/ 2429436 w 2429436"/>
              <a:gd name="connsiteY17" fmla="*/ 4168656 h 4168656"/>
              <a:gd name="connsiteX0" fmla="*/ 0 w 2429436"/>
              <a:gd name="connsiteY0" fmla="*/ 3881786 h 4168656"/>
              <a:gd name="connsiteX1" fmla="*/ 582706 w 2429436"/>
              <a:gd name="connsiteY1" fmla="*/ 4114868 h 4168656"/>
              <a:gd name="connsiteX2" fmla="*/ 1362636 w 2429436"/>
              <a:gd name="connsiteY2" fmla="*/ 4016256 h 4168656"/>
              <a:gd name="connsiteX3" fmla="*/ 1568824 w 2429436"/>
              <a:gd name="connsiteY3" fmla="*/ 3585950 h 4168656"/>
              <a:gd name="connsiteX4" fmla="*/ 1407459 w 2429436"/>
              <a:gd name="connsiteY4" fmla="*/ 2772204 h 4168656"/>
              <a:gd name="connsiteX5" fmla="*/ 1120589 w 2429436"/>
              <a:gd name="connsiteY5" fmla="*/ 2068753 h 4168656"/>
              <a:gd name="connsiteX6" fmla="*/ 744071 w 2429436"/>
              <a:gd name="connsiteY6" fmla="*/ 959291 h 4168656"/>
              <a:gd name="connsiteX7" fmla="*/ 663389 w 2429436"/>
              <a:gd name="connsiteY7" fmla="*/ 385550 h 4168656"/>
              <a:gd name="connsiteX8" fmla="*/ 770965 w 2429436"/>
              <a:gd name="connsiteY8" fmla="*/ 68 h 4168656"/>
              <a:gd name="connsiteX9" fmla="*/ 869577 w 2429436"/>
              <a:gd name="connsiteY9" fmla="*/ 358656 h 4168656"/>
              <a:gd name="connsiteX10" fmla="*/ 1030941 w 2429436"/>
              <a:gd name="connsiteY10" fmla="*/ 869644 h 4168656"/>
              <a:gd name="connsiteX11" fmla="*/ 1210236 w 2429436"/>
              <a:gd name="connsiteY11" fmla="*/ 1712327 h 4168656"/>
              <a:gd name="connsiteX12" fmla="*/ 1434353 w 2429436"/>
              <a:gd name="connsiteY12" fmla="*/ 2241244 h 4168656"/>
              <a:gd name="connsiteX13" fmla="*/ 1649506 w 2429436"/>
              <a:gd name="connsiteY13" fmla="*/ 2725338 h 4168656"/>
              <a:gd name="connsiteX14" fmla="*/ 1766047 w 2429436"/>
              <a:gd name="connsiteY14" fmla="*/ 3299080 h 4168656"/>
              <a:gd name="connsiteX15" fmla="*/ 2043953 w 2429436"/>
              <a:gd name="connsiteY15" fmla="*/ 3765244 h 4168656"/>
              <a:gd name="connsiteX16" fmla="*/ 2312894 w 2429436"/>
              <a:gd name="connsiteY16" fmla="*/ 4096938 h 4168656"/>
              <a:gd name="connsiteX17" fmla="*/ 2429436 w 2429436"/>
              <a:gd name="connsiteY17" fmla="*/ 4168656 h 4168656"/>
              <a:gd name="connsiteX0" fmla="*/ 0 w 2429436"/>
              <a:gd name="connsiteY0" fmla="*/ 3779475 h 4066345"/>
              <a:gd name="connsiteX1" fmla="*/ 582706 w 2429436"/>
              <a:gd name="connsiteY1" fmla="*/ 4012557 h 4066345"/>
              <a:gd name="connsiteX2" fmla="*/ 1362636 w 2429436"/>
              <a:gd name="connsiteY2" fmla="*/ 3913945 h 4066345"/>
              <a:gd name="connsiteX3" fmla="*/ 1568824 w 2429436"/>
              <a:gd name="connsiteY3" fmla="*/ 3483639 h 4066345"/>
              <a:gd name="connsiteX4" fmla="*/ 1407459 w 2429436"/>
              <a:gd name="connsiteY4" fmla="*/ 2669893 h 4066345"/>
              <a:gd name="connsiteX5" fmla="*/ 1120589 w 2429436"/>
              <a:gd name="connsiteY5" fmla="*/ 1966442 h 4066345"/>
              <a:gd name="connsiteX6" fmla="*/ 744071 w 2429436"/>
              <a:gd name="connsiteY6" fmla="*/ 856980 h 4066345"/>
              <a:gd name="connsiteX7" fmla="*/ 663389 w 2429436"/>
              <a:gd name="connsiteY7" fmla="*/ 283239 h 4066345"/>
              <a:gd name="connsiteX8" fmla="*/ 770965 w 2429436"/>
              <a:gd name="connsiteY8" fmla="*/ 111 h 4066345"/>
              <a:gd name="connsiteX9" fmla="*/ 869577 w 2429436"/>
              <a:gd name="connsiteY9" fmla="*/ 256345 h 4066345"/>
              <a:gd name="connsiteX10" fmla="*/ 1030941 w 2429436"/>
              <a:gd name="connsiteY10" fmla="*/ 767333 h 4066345"/>
              <a:gd name="connsiteX11" fmla="*/ 1210236 w 2429436"/>
              <a:gd name="connsiteY11" fmla="*/ 1610016 h 4066345"/>
              <a:gd name="connsiteX12" fmla="*/ 1434353 w 2429436"/>
              <a:gd name="connsiteY12" fmla="*/ 2138933 h 4066345"/>
              <a:gd name="connsiteX13" fmla="*/ 1649506 w 2429436"/>
              <a:gd name="connsiteY13" fmla="*/ 2623027 h 4066345"/>
              <a:gd name="connsiteX14" fmla="*/ 1766047 w 2429436"/>
              <a:gd name="connsiteY14" fmla="*/ 3196769 h 4066345"/>
              <a:gd name="connsiteX15" fmla="*/ 2043953 w 2429436"/>
              <a:gd name="connsiteY15" fmla="*/ 3662933 h 4066345"/>
              <a:gd name="connsiteX16" fmla="*/ 2312894 w 2429436"/>
              <a:gd name="connsiteY16" fmla="*/ 3994627 h 4066345"/>
              <a:gd name="connsiteX17" fmla="*/ 2429436 w 2429436"/>
              <a:gd name="connsiteY17" fmla="*/ 4066345 h 406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9436" h="4066345">
                <a:moveTo>
                  <a:pt x="0" y="3779475"/>
                </a:moveTo>
                <a:cubicBezTo>
                  <a:pt x="177800" y="3884810"/>
                  <a:pt x="355600" y="3990145"/>
                  <a:pt x="582706" y="4012557"/>
                </a:cubicBezTo>
                <a:cubicBezTo>
                  <a:pt x="809812" y="4034969"/>
                  <a:pt x="1198283" y="4002098"/>
                  <a:pt x="1362636" y="3913945"/>
                </a:cubicBezTo>
                <a:cubicBezTo>
                  <a:pt x="1526989" y="3825792"/>
                  <a:pt x="1561354" y="3690981"/>
                  <a:pt x="1568824" y="3483639"/>
                </a:cubicBezTo>
                <a:cubicBezTo>
                  <a:pt x="1576295" y="3276297"/>
                  <a:pt x="1482165" y="2922759"/>
                  <a:pt x="1407459" y="2669893"/>
                </a:cubicBezTo>
                <a:cubicBezTo>
                  <a:pt x="1332753" y="2417027"/>
                  <a:pt x="1231154" y="2268594"/>
                  <a:pt x="1120589" y="1966442"/>
                </a:cubicBezTo>
                <a:cubicBezTo>
                  <a:pt x="1010024" y="1664290"/>
                  <a:pt x="820271" y="1137514"/>
                  <a:pt x="744071" y="856980"/>
                </a:cubicBezTo>
                <a:cubicBezTo>
                  <a:pt x="667871" y="576446"/>
                  <a:pt x="658907" y="426050"/>
                  <a:pt x="663389" y="283239"/>
                </a:cubicBezTo>
                <a:cubicBezTo>
                  <a:pt x="667871" y="140428"/>
                  <a:pt x="736600" y="4593"/>
                  <a:pt x="770965" y="111"/>
                </a:cubicBezTo>
                <a:cubicBezTo>
                  <a:pt x="805330" y="-4371"/>
                  <a:pt x="826248" y="128475"/>
                  <a:pt x="869577" y="256345"/>
                </a:cubicBezTo>
                <a:cubicBezTo>
                  <a:pt x="912906" y="384215"/>
                  <a:pt x="974164" y="541721"/>
                  <a:pt x="1030941" y="767333"/>
                </a:cubicBezTo>
                <a:cubicBezTo>
                  <a:pt x="1087718" y="992945"/>
                  <a:pt x="1143001" y="1381416"/>
                  <a:pt x="1210236" y="1610016"/>
                </a:cubicBezTo>
                <a:cubicBezTo>
                  <a:pt x="1277471" y="1838616"/>
                  <a:pt x="1361141" y="1970098"/>
                  <a:pt x="1434353" y="2138933"/>
                </a:cubicBezTo>
                <a:cubicBezTo>
                  <a:pt x="1507565" y="2307768"/>
                  <a:pt x="1594224" y="2446721"/>
                  <a:pt x="1649506" y="2623027"/>
                </a:cubicBezTo>
                <a:cubicBezTo>
                  <a:pt x="1704788" y="2799333"/>
                  <a:pt x="1700306" y="3023452"/>
                  <a:pt x="1766047" y="3196769"/>
                </a:cubicBezTo>
                <a:cubicBezTo>
                  <a:pt x="1831788" y="3370086"/>
                  <a:pt x="1952812" y="3529957"/>
                  <a:pt x="2043953" y="3662933"/>
                </a:cubicBezTo>
                <a:cubicBezTo>
                  <a:pt x="2135094" y="3795909"/>
                  <a:pt x="2248647" y="3927392"/>
                  <a:pt x="2312894" y="3994627"/>
                </a:cubicBezTo>
                <a:cubicBezTo>
                  <a:pt x="2377141" y="4061862"/>
                  <a:pt x="2403288" y="4064103"/>
                  <a:pt x="2429436" y="406634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6431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886713" cy="1325563"/>
          </a:xfrm>
        </p:spPr>
        <p:txBody>
          <a:bodyPr/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TYKKTARMEN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357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Kjemisk nedbrytning:</a:t>
            </a:r>
          </a:p>
          <a:p>
            <a:pPr marL="0" indent="0">
              <a:buNone/>
            </a:pPr>
            <a:r>
              <a:rPr lang="nb-NO" dirty="0">
                <a:sym typeface="Wingdings" panose="05000000000000000000" pitchFamily="2" charset="2"/>
              </a:rPr>
              <a:t>Noe kjemisk nedbrytning av karbohydrater.</a:t>
            </a:r>
          </a:p>
          <a:p>
            <a:pPr marL="0" indent="0">
              <a:buNone/>
            </a:pPr>
            <a:r>
              <a:rPr lang="nb-NO" dirty="0">
                <a:sym typeface="Wingdings" panose="05000000000000000000" pitchFamily="2" charset="2"/>
              </a:rPr>
              <a:t>Bakterier bidrar med å danne B-vitamin og K-vitamin.</a:t>
            </a:r>
          </a:p>
          <a:p>
            <a:pPr marL="0" indent="0">
              <a:buNone/>
            </a:pPr>
            <a:endParaRPr lang="nb-NO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dirty="0">
                <a:sym typeface="Wingdings" panose="05000000000000000000" pitchFamily="2" charset="2"/>
              </a:rPr>
              <a:t>Vann og salter tas opp igjen før matrestene skilles ut som avføring gjennom endetarmsåpningen.</a:t>
            </a:r>
          </a:p>
          <a:p>
            <a:pPr marL="0" indent="0">
              <a:buNone/>
            </a:pPr>
            <a:endParaRPr lang="nb-NO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Tid: </a:t>
            </a:r>
            <a:r>
              <a:rPr lang="nb-NO" dirty="0">
                <a:sym typeface="Wingdings" panose="05000000000000000000" pitchFamily="2" charset="2"/>
              </a:rPr>
              <a:t>~20 timer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29" y="77165"/>
            <a:ext cx="4250826" cy="67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76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153"/>
            <a:ext cx="10515600" cy="959168"/>
          </a:xfrm>
        </p:spPr>
        <p:txBody>
          <a:bodyPr/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KORT OPPSUMMERT ETTER OMRÅDE/ORGAN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996739"/>
              </p:ext>
            </p:extLst>
          </p:nvPr>
        </p:nvGraphicFramePr>
        <p:xfrm>
          <a:off x="410583" y="1005840"/>
          <a:ext cx="11370834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5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8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884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091">
                <a:tc>
                  <a:txBody>
                    <a:bodyPr/>
                    <a:lstStyle/>
                    <a:p>
                      <a:pPr algn="ctr"/>
                      <a:r>
                        <a:rPr lang="nb-NO" sz="1600" dirty="0">
                          <a:solidFill>
                            <a:schemeClr val="tx1"/>
                          </a:solidFill>
                        </a:rPr>
                        <a:t>OMRÅDE/ORGAN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>
                          <a:solidFill>
                            <a:schemeClr val="tx1"/>
                          </a:solidFill>
                        </a:rPr>
                        <a:t>MEKANISK NEDBRYTNING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>
                          <a:solidFill>
                            <a:schemeClr val="tx1"/>
                          </a:solidFill>
                        </a:rPr>
                        <a:t>KJEMISK NEDBRYTNING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dirty="0">
                          <a:solidFill>
                            <a:schemeClr val="tx1"/>
                          </a:solidFill>
                        </a:rPr>
                        <a:t>ANNET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759">
                <a:tc>
                  <a:txBody>
                    <a:bodyPr/>
                    <a:lstStyle/>
                    <a:p>
                      <a:r>
                        <a:rPr lang="nb-NO" sz="1600" b="1" dirty="0"/>
                        <a:t>Munn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A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b="0" dirty="0"/>
                        <a:t>Tenner, tunge, spytt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A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b="0" dirty="0" err="1"/>
                        <a:t>Amylase</a:t>
                      </a:r>
                      <a:r>
                        <a:rPr lang="nb-NO" sz="1600" b="0" dirty="0"/>
                        <a:t>: Polysakkarider</a:t>
                      </a:r>
                      <a:r>
                        <a:rPr lang="nb-NO" sz="1600" b="0" baseline="0" dirty="0"/>
                        <a:t> </a:t>
                      </a:r>
                      <a:r>
                        <a:rPr lang="nb-NO" sz="1600" b="0" baseline="0" dirty="0">
                          <a:sym typeface="Wingdings" panose="05000000000000000000" pitchFamily="2" charset="2"/>
                        </a:rPr>
                        <a:t> disakkarider</a:t>
                      </a:r>
                      <a:endParaRPr lang="nb-NO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BAB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759">
                <a:tc>
                  <a:txBody>
                    <a:bodyPr/>
                    <a:lstStyle/>
                    <a:p>
                      <a:r>
                        <a:rPr lang="nb-NO" sz="1600" b="1" dirty="0"/>
                        <a:t>Magesekk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Elting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Magesyre</a:t>
                      </a:r>
                    </a:p>
                    <a:p>
                      <a:r>
                        <a:rPr lang="nb-NO" sz="1600" b="0" dirty="0"/>
                        <a:t>Pepsin: </a:t>
                      </a:r>
                      <a:r>
                        <a:rPr lang="nb-NO" sz="1600" dirty="0"/>
                        <a:t>Proteiner </a:t>
                      </a:r>
                      <a:r>
                        <a:rPr lang="nb-NO" sz="16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nb-NO" sz="1600" dirty="0" err="1">
                          <a:sym typeface="Wingdings" panose="05000000000000000000" pitchFamily="2" charset="2"/>
                        </a:rPr>
                        <a:t>polypeptider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658">
                <a:tc>
                  <a:txBody>
                    <a:bodyPr/>
                    <a:lstStyle/>
                    <a:p>
                      <a:r>
                        <a:rPr lang="nb-NO" sz="1600" b="1" dirty="0"/>
                        <a:t>Bukspyttkjertel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Produksjon av enzymer</a:t>
                      </a:r>
                    </a:p>
                    <a:p>
                      <a:r>
                        <a:rPr lang="nb-NO" sz="1600" dirty="0"/>
                        <a:t>utskillelse av bikarbonat</a:t>
                      </a:r>
                    </a:p>
                    <a:p>
                      <a:r>
                        <a:rPr lang="nb-NO" sz="1600" dirty="0"/>
                        <a:t>produksjon av insulin og glukagon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2658">
                <a:tc>
                  <a:txBody>
                    <a:bodyPr/>
                    <a:lstStyle/>
                    <a:p>
                      <a:r>
                        <a:rPr lang="nb-NO" sz="1600" b="1" dirty="0"/>
                        <a:t>Lever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ym typeface="Wingdings" panose="05000000000000000000" pitchFamily="2" charset="2"/>
                        </a:rPr>
                        <a:t>Bryter ned giftstoffer</a:t>
                      </a:r>
                    </a:p>
                    <a:p>
                      <a:r>
                        <a:rPr lang="nb-NO" sz="1600" dirty="0">
                          <a:sym typeface="Wingdings" panose="05000000000000000000" pitchFamily="2" charset="2"/>
                        </a:rPr>
                        <a:t>Produserer galle og proteiner</a:t>
                      </a:r>
                    </a:p>
                    <a:p>
                      <a:r>
                        <a:rPr lang="nb-NO" sz="1600" dirty="0">
                          <a:sym typeface="Wingdings" panose="05000000000000000000" pitchFamily="2" charset="2"/>
                        </a:rPr>
                        <a:t>Lagrer glykogen, vitaminer, jern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860">
                <a:tc>
                  <a:txBody>
                    <a:bodyPr/>
                    <a:lstStyle/>
                    <a:p>
                      <a:r>
                        <a:rPr lang="nb-NO" sz="1600" b="1" dirty="0"/>
                        <a:t>Galleblære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Skiller ut galle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45064">
                <a:tc>
                  <a:txBody>
                    <a:bodyPr/>
                    <a:lstStyle/>
                    <a:p>
                      <a:r>
                        <a:rPr lang="nb-NO" sz="1600" b="1" dirty="0"/>
                        <a:t>Tolvfinger- og tynntarm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b="0" dirty="0"/>
                        <a:t>Trypsin: </a:t>
                      </a:r>
                      <a:r>
                        <a:rPr lang="nb-NO" sz="1600" b="0" dirty="0" err="1"/>
                        <a:t>polypeptider</a:t>
                      </a:r>
                      <a:r>
                        <a:rPr lang="nb-NO" sz="1600" b="0" baseline="0" dirty="0"/>
                        <a:t> </a:t>
                      </a:r>
                      <a:r>
                        <a:rPr lang="nb-NO" sz="1600" b="0" baseline="0" dirty="0">
                          <a:sym typeface="Wingdings" panose="05000000000000000000" pitchFamily="2" charset="2"/>
                        </a:rPr>
                        <a:t> aminosyrer</a:t>
                      </a:r>
                    </a:p>
                    <a:p>
                      <a:r>
                        <a:rPr lang="nb-NO" sz="1600" b="0" baseline="0" dirty="0" err="1">
                          <a:sym typeface="Wingdings" panose="05000000000000000000" pitchFamily="2" charset="2"/>
                        </a:rPr>
                        <a:t>Sukrase</a:t>
                      </a:r>
                      <a:r>
                        <a:rPr lang="nb-NO" sz="1600" b="0" baseline="0" dirty="0">
                          <a:sym typeface="Wingdings" panose="05000000000000000000" pitchFamily="2" charset="2"/>
                        </a:rPr>
                        <a:t>/</a:t>
                      </a:r>
                      <a:r>
                        <a:rPr lang="nb-NO" sz="1600" b="0" baseline="0" dirty="0" err="1">
                          <a:sym typeface="Wingdings" panose="05000000000000000000" pitchFamily="2" charset="2"/>
                        </a:rPr>
                        <a:t>maltase</a:t>
                      </a:r>
                      <a:r>
                        <a:rPr lang="nb-NO" sz="1600" b="0" baseline="0" dirty="0">
                          <a:sym typeface="Wingdings" panose="05000000000000000000" pitchFamily="2" charset="2"/>
                        </a:rPr>
                        <a:t>/laktase: </a:t>
                      </a:r>
                      <a:br>
                        <a:rPr lang="nb-NO" sz="1600" b="0" baseline="0" dirty="0">
                          <a:sym typeface="Wingdings" panose="05000000000000000000" pitchFamily="2" charset="2"/>
                        </a:rPr>
                      </a:br>
                      <a:r>
                        <a:rPr lang="nb-NO" sz="1600" b="0" baseline="0" dirty="0">
                          <a:sym typeface="Wingdings" panose="05000000000000000000" pitchFamily="2" charset="2"/>
                        </a:rPr>
                        <a:t>Disakkarider  monosakkarider</a:t>
                      </a:r>
                    </a:p>
                    <a:p>
                      <a:r>
                        <a:rPr lang="nb-NO" sz="1600" b="0" baseline="0" dirty="0">
                          <a:sym typeface="Wingdings" panose="05000000000000000000" pitchFamily="2" charset="2"/>
                        </a:rPr>
                        <a:t>Lipase og galle: </a:t>
                      </a:r>
                      <a:br>
                        <a:rPr lang="nb-NO" sz="1600" b="0" baseline="0" dirty="0">
                          <a:sym typeface="Wingdings" panose="05000000000000000000" pitchFamily="2" charset="2"/>
                        </a:rPr>
                      </a:br>
                      <a:r>
                        <a:rPr lang="nb-NO" sz="1600" b="0" baseline="0" dirty="0">
                          <a:sym typeface="Wingdings" panose="05000000000000000000" pitchFamily="2" charset="2"/>
                        </a:rPr>
                        <a:t>Triglyserid  glyserol + fettsyrer</a:t>
                      </a:r>
                      <a:endParaRPr lang="nb-NO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Opptak av stoffer til blodet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0759">
                <a:tc>
                  <a:txBody>
                    <a:bodyPr/>
                    <a:lstStyle/>
                    <a:p>
                      <a:r>
                        <a:rPr lang="nb-NO" sz="1600" b="1" dirty="0"/>
                        <a:t>Tykktarm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/>
                        <a:t>Opptak av</a:t>
                      </a:r>
                      <a:r>
                        <a:rPr lang="nb-NO" sz="1600" baseline="0" dirty="0"/>
                        <a:t> vann og salt</a:t>
                      </a:r>
                    </a:p>
                    <a:p>
                      <a:r>
                        <a:rPr lang="nb-NO" sz="1600" baseline="0" dirty="0"/>
                        <a:t>Utskilling av avføring</a:t>
                      </a:r>
                      <a:endParaRPr lang="nb-NO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0956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KORT OPPSUMMERT ETTER NÆRINGSSTOFF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570615"/>
          <a:ext cx="10801575" cy="4733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1516"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1"/>
                          </a:solidFill>
                        </a:rPr>
                        <a:t>NÆRINGSSTOFF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1"/>
                          </a:solidFill>
                        </a:rPr>
                        <a:t>NEDBRYTNING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1"/>
                          </a:solidFill>
                        </a:rPr>
                        <a:t>HVOR?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1"/>
                          </a:solidFill>
                        </a:rPr>
                        <a:t>ENZYM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>
                          <a:solidFill>
                            <a:schemeClr val="tx1"/>
                          </a:solidFill>
                        </a:rPr>
                        <a:t>VED</a:t>
                      </a:r>
                      <a:r>
                        <a:rPr lang="nb-NO" baseline="0" dirty="0">
                          <a:solidFill>
                            <a:schemeClr val="tx1"/>
                          </a:solidFill>
                        </a:rPr>
                        <a:t> HJELP AV</a:t>
                      </a:r>
                      <a:endParaRPr lang="nb-NO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8370">
                <a:tc rowSpan="2">
                  <a:txBody>
                    <a:bodyPr/>
                    <a:lstStyle/>
                    <a:p>
                      <a:pPr algn="l"/>
                      <a:r>
                        <a:rPr lang="nb-NO" b="1" dirty="0"/>
                        <a:t>Karbohydrater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polysakkarid</a:t>
                      </a:r>
                      <a:r>
                        <a:rPr lang="nb-NO" baseline="0" dirty="0"/>
                        <a:t> </a:t>
                      </a:r>
                      <a:r>
                        <a:rPr lang="nb-NO" baseline="0" dirty="0">
                          <a:sym typeface="Wingdings" panose="05000000000000000000" pitchFamily="2" charset="2"/>
                        </a:rPr>
                        <a:t> disakkarid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Munnen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err="1"/>
                        <a:t>Amylase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Spytt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37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Disakkarid </a:t>
                      </a:r>
                      <a:r>
                        <a:rPr lang="nb-NO" dirty="0">
                          <a:sym typeface="Wingdings" panose="05000000000000000000" pitchFamily="2" charset="2"/>
                        </a:rPr>
                        <a:t> monosakkarid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Tolvfingertarmen</a:t>
                      </a:r>
                      <a:r>
                        <a:rPr lang="nb-NO" baseline="0" dirty="0"/>
                        <a:t> og tynntarmen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 err="1"/>
                        <a:t>Sukrase</a:t>
                      </a:r>
                      <a:r>
                        <a:rPr lang="nb-NO" dirty="0"/>
                        <a:t>, </a:t>
                      </a:r>
                      <a:r>
                        <a:rPr lang="nb-NO" dirty="0" err="1"/>
                        <a:t>maltase</a:t>
                      </a:r>
                      <a:r>
                        <a:rPr lang="nb-NO" dirty="0"/>
                        <a:t>, laktase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8370">
                <a:tc rowSpan="2">
                  <a:txBody>
                    <a:bodyPr/>
                    <a:lstStyle/>
                    <a:p>
                      <a:pPr algn="l"/>
                      <a:r>
                        <a:rPr lang="nb-NO" b="1" dirty="0"/>
                        <a:t>Protein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Protein </a:t>
                      </a:r>
                      <a:r>
                        <a:rPr lang="nb-NO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nb-NO" dirty="0" err="1">
                          <a:sym typeface="Wingdings" panose="05000000000000000000" pitchFamily="2" charset="2"/>
                        </a:rPr>
                        <a:t>polypeptid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Magesekken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Pepsin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Magesyre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8370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 err="1"/>
                        <a:t>Polypeptid</a:t>
                      </a:r>
                      <a:r>
                        <a:rPr lang="nb-NO" baseline="0" dirty="0"/>
                        <a:t> </a:t>
                      </a:r>
                      <a:r>
                        <a:rPr lang="nb-NO" baseline="0" dirty="0">
                          <a:sym typeface="Wingdings" panose="05000000000000000000" pitchFamily="2" charset="2"/>
                        </a:rPr>
                        <a:t> aminosyre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/>
                        <a:t>Tolvfingertarmen</a:t>
                      </a:r>
                      <a:r>
                        <a:rPr lang="nb-NO" baseline="0" dirty="0"/>
                        <a:t> og tynntarmen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Trypsin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8370">
                <a:tc>
                  <a:txBody>
                    <a:bodyPr/>
                    <a:lstStyle/>
                    <a:p>
                      <a:pPr algn="l"/>
                      <a:r>
                        <a:rPr lang="nb-NO" b="1" dirty="0"/>
                        <a:t>Fett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Triglyserid</a:t>
                      </a:r>
                      <a:r>
                        <a:rPr lang="nb-NO" baseline="0" dirty="0"/>
                        <a:t> </a:t>
                      </a:r>
                      <a:r>
                        <a:rPr lang="nb-NO" baseline="0" dirty="0">
                          <a:sym typeface="Wingdings" panose="05000000000000000000" pitchFamily="2" charset="2"/>
                        </a:rPr>
                        <a:t> glyserol + fettsyrer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/>
                        <a:t>Tolvfingertarmen</a:t>
                      </a:r>
                      <a:r>
                        <a:rPr lang="nb-NO" baseline="0" dirty="0"/>
                        <a:t> og tynntarmen</a:t>
                      </a:r>
                      <a:endParaRPr lang="nb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Lipase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Galle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740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KOMPETANSEMÅL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altLang="nb-NO" dirty="0">
                <a:solidFill>
                  <a:srgbClr val="FF0000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Forklare hovedtrekkene i fordøyelse, transport og omsetting av energigivende næringsstoffer i kroppen.</a:t>
            </a:r>
          </a:p>
          <a:p>
            <a:r>
              <a:rPr lang="nb-NO" dirty="0">
                <a:solidFill>
                  <a:srgbClr val="FF0000"/>
                </a:solidFill>
              </a:rPr>
              <a:t>drøfte spørsmål knyttet til slanking, spiseforstyrrelser og trening, og til hvordan livsstil påvirker helsen</a:t>
            </a:r>
          </a:p>
          <a:p>
            <a:endParaRPr lang="nb-NO" dirty="0">
              <a:solidFill>
                <a:srgbClr val="FF0000"/>
              </a:solidFill>
            </a:endParaRPr>
          </a:p>
          <a:p>
            <a:endParaRPr lang="nb-NO" dirty="0"/>
          </a:p>
        </p:txBody>
      </p:sp>
      <p:sp>
        <p:nvSpPr>
          <p:cNvPr id="4" name="Explosion 2 3"/>
          <p:cNvSpPr/>
          <p:nvPr/>
        </p:nvSpPr>
        <p:spPr>
          <a:xfrm>
            <a:off x="8637373" y="162461"/>
            <a:ext cx="2792627" cy="1270922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dirty="0">
                <a:solidFill>
                  <a:srgbClr val="FF0000"/>
                </a:solidFill>
              </a:rPr>
              <a:t>Ikke NAT1003</a:t>
            </a:r>
          </a:p>
        </p:txBody>
      </p:sp>
    </p:spTree>
    <p:extLst>
      <p:ext uri="{BB962C8B-B14F-4D97-AF65-F5344CB8AC3E}">
        <p14:creationId xmlns:p14="http://schemas.microsoft.com/office/powerpoint/2010/main" val="594585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lood Vessels In The Human Body: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1386" r="6526" b="3040"/>
          <a:stretch/>
        </p:blipFill>
        <p:spPr bwMode="auto">
          <a:xfrm>
            <a:off x="8283388" y="365124"/>
            <a:ext cx="3729318" cy="648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G Heart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41" y="2635969"/>
            <a:ext cx="1479178" cy="110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05" y="77165"/>
            <a:ext cx="4227636" cy="6780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61729" cy="1325563"/>
          </a:xfrm>
        </p:spPr>
        <p:txBody>
          <a:bodyPr>
            <a:normAutofit/>
          </a:bodyPr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SIRKULASJONSSYSTEMET</a:t>
            </a:r>
            <a:endParaRPr lang="nb-NO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7864736" cy="5154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Sirkulasjonssystemet består av hjertet, blodet og blodårene.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Pattedyr har dobbelt sirkulasjonssystem: 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dirty="0"/>
              <a:t>Sirkulasjon fra hjertet til lunger og tilbake til hjertet: </a:t>
            </a:r>
          </a:p>
          <a:p>
            <a:pPr lvl="2"/>
            <a:r>
              <a:rPr lang="nb-NO" dirty="0"/>
              <a:t>For O</a:t>
            </a:r>
            <a:r>
              <a:rPr lang="nb-NO" baseline="-25000" dirty="0"/>
              <a:t>2</a:t>
            </a:r>
            <a:r>
              <a:rPr lang="nb-NO" dirty="0"/>
              <a:t>-opptak og CO</a:t>
            </a:r>
            <a:r>
              <a:rPr lang="nb-NO" baseline="-25000" dirty="0"/>
              <a:t>2</a:t>
            </a:r>
            <a:r>
              <a:rPr lang="nb-NO" dirty="0"/>
              <a:t>-utskillelse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dirty="0"/>
              <a:t>Sirkulasjon fra hjertet og ut til cellene i kroppen og tilbake: </a:t>
            </a:r>
          </a:p>
          <a:p>
            <a:pPr lvl="2"/>
            <a:r>
              <a:rPr lang="nb-NO" dirty="0"/>
              <a:t>For å forsyne celler med O</a:t>
            </a:r>
            <a:r>
              <a:rPr lang="nb-NO" baseline="-25000" dirty="0"/>
              <a:t>2</a:t>
            </a:r>
            <a:endParaRPr lang="nb-NO" dirty="0"/>
          </a:p>
          <a:p>
            <a:pPr lvl="2"/>
            <a:r>
              <a:rPr lang="nb-NO" dirty="0"/>
              <a:t>Opptak av næringsstoffer fra fordøyelsessystemet og frakt dit de trengs</a:t>
            </a:r>
          </a:p>
          <a:p>
            <a:pPr lvl="2"/>
            <a:r>
              <a:rPr lang="nb-NO" dirty="0"/>
              <a:t>Opptak og utskilling av avfallsstoffer 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14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SIRKULASJONSSYSTEMET</a:t>
            </a:r>
            <a:endParaRPr lang="nb-N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7864736" cy="51547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Blodet består av:</a:t>
            </a:r>
          </a:p>
          <a:p>
            <a:pPr lvl="1"/>
            <a:r>
              <a:rPr lang="nb-NO" dirty="0"/>
              <a:t>Røde blodceller (frakter oksygen ved hjelp av hemoglobin)</a:t>
            </a:r>
          </a:p>
          <a:p>
            <a:pPr lvl="1"/>
            <a:r>
              <a:rPr lang="nb-NO" dirty="0"/>
              <a:t>Hvite blodceller (immunforsvaret) </a:t>
            </a:r>
          </a:p>
          <a:p>
            <a:pPr lvl="1"/>
            <a:r>
              <a:rPr lang="nb-NO" dirty="0"/>
              <a:t>Blodplater (koagulering)</a:t>
            </a:r>
          </a:p>
          <a:p>
            <a:pPr lvl="1"/>
            <a:r>
              <a:rPr lang="nb-NO" dirty="0"/>
              <a:t>Næringsstoffer og avfallsstoffer</a:t>
            </a:r>
          </a:p>
          <a:p>
            <a:pPr lvl="1"/>
            <a:r>
              <a:rPr lang="nb-NO" dirty="0"/>
              <a:t>+++++</a:t>
            </a:r>
          </a:p>
          <a:p>
            <a:pPr marL="0" indent="0">
              <a:buNone/>
            </a:pPr>
            <a:r>
              <a:rPr lang="nb-NO" dirty="0"/>
              <a:t>Blodårene deles i: </a:t>
            </a:r>
          </a:p>
          <a:p>
            <a:pPr lvl="1"/>
            <a:r>
              <a:rPr lang="nb-NO" dirty="0"/>
              <a:t>Store blodårer: Arterier (fra hjertet), vener (til hjertet) </a:t>
            </a:r>
          </a:p>
          <a:p>
            <a:pPr lvl="1"/>
            <a:r>
              <a:rPr lang="nb-NO" dirty="0"/>
              <a:t>Mellomstore blodårer: Arterioler og </a:t>
            </a:r>
            <a:r>
              <a:rPr lang="nb-NO" dirty="0" err="1"/>
              <a:t>venoler</a:t>
            </a:r>
            <a:r>
              <a:rPr lang="nb-NO" dirty="0"/>
              <a:t> </a:t>
            </a:r>
          </a:p>
          <a:p>
            <a:pPr lvl="1"/>
            <a:r>
              <a:rPr lang="nb-NO" dirty="0"/>
              <a:t>Kapillærer: De minste blodårene som er direkte tilknyttet celler. Opptak skjer i disse.</a:t>
            </a:r>
          </a:p>
        </p:txBody>
      </p:sp>
      <p:pic>
        <p:nvPicPr>
          <p:cNvPr id="8" name="Picture 6" descr="Blood Vessels In The Human Body: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1386" r="6526" b="3040"/>
          <a:stretch/>
        </p:blipFill>
        <p:spPr bwMode="auto">
          <a:xfrm>
            <a:off x="8283388" y="365124"/>
            <a:ext cx="3729318" cy="648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G Heart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541" y="2635969"/>
            <a:ext cx="1479178" cy="110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778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KORT OM KOSTHOLD: </a:t>
            </a:r>
            <a:b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HVILKEN BOK VILLE DU KJØPT?</a:t>
            </a:r>
          </a:p>
        </p:txBody>
      </p:sp>
      <p:pic>
        <p:nvPicPr>
          <p:cNvPr id="1036" name="Picture 12" descr="Super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68993"/>
            <a:ext cx="3739979" cy="4600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91" y="1868993"/>
            <a:ext cx="3483153" cy="4600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8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KOSTHOLD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Hvorfor er sukker usunt?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 er lett å få i seg for mye av det</a:t>
            </a:r>
          </a:p>
          <a:p>
            <a:endParaRPr lang="nb-NO" sz="2000" dirty="0"/>
          </a:p>
          <a:p>
            <a:r>
              <a:rPr lang="nb-NO" sz="2000" dirty="0"/>
              <a:t>Det inneholder ikke noen vitaminer, mineraler eller sporstoffer</a:t>
            </a:r>
          </a:p>
          <a:p>
            <a:r>
              <a:rPr lang="nb-NO" sz="2000" dirty="0"/>
              <a:t>Det brytes veldig raskt ned til energi</a:t>
            </a:r>
          </a:p>
          <a:p>
            <a:r>
              <a:rPr lang="nb-NO" sz="2000" dirty="0"/>
              <a:t>Det kan i noen tilfeller gi inflammasjon</a:t>
            </a:r>
          </a:p>
        </p:txBody>
      </p:sp>
    </p:spTree>
    <p:extLst>
      <p:ext uri="{BB962C8B-B14F-4D97-AF65-F5344CB8AC3E}">
        <p14:creationId xmlns:p14="http://schemas.microsoft.com/office/powerpoint/2010/main" val="4221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93" y="189855"/>
            <a:ext cx="10515600" cy="1325563"/>
          </a:xfrm>
        </p:spPr>
        <p:txBody>
          <a:bodyPr/>
          <a:lstStyle/>
          <a:p>
            <a:pPr algn="ctr"/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5369" y="1308783"/>
            <a:ext cx="11888848" cy="735169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3000">
                <a:srgbClr val="00B05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Usunt				Den </a:t>
            </a:r>
            <a:r>
              <a:rPr lang="nb-NO" dirty="0" err="1"/>
              <a:t>gyldne</a:t>
            </a:r>
            <a:r>
              <a:rPr lang="nb-NO" dirty="0"/>
              <a:t> middelvei			Usunt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368" y="2157980"/>
            <a:ext cx="55354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Energiinntak</a:t>
            </a:r>
          </a:p>
          <a:p>
            <a:r>
              <a:rPr lang="nb-NO" sz="2000" dirty="0"/>
              <a:t>For lite energi inn i forhold til ut </a:t>
            </a:r>
            <a:r>
              <a:rPr lang="nb-NO" sz="2000" dirty="0">
                <a:sym typeface="Wingdings" panose="05000000000000000000" pitchFamily="2" charset="2"/>
              </a:rPr>
              <a:t> underernæring</a:t>
            </a:r>
            <a:endParaRPr lang="nb-NO" sz="2000" dirty="0"/>
          </a:p>
          <a:p>
            <a:endParaRPr lang="nb-NO" sz="2000" dirty="0"/>
          </a:p>
          <a:p>
            <a:r>
              <a:rPr lang="nb-NO" sz="2000" b="1" dirty="0"/>
              <a:t>Trening (energibruk)</a:t>
            </a:r>
          </a:p>
          <a:p>
            <a:r>
              <a:rPr lang="nb-NO" sz="2000" dirty="0"/>
              <a:t>Overtrening </a:t>
            </a:r>
            <a:r>
              <a:rPr lang="nb-NO" sz="2000" dirty="0">
                <a:sym typeface="Wingdings" panose="05000000000000000000" pitchFamily="2" charset="2"/>
              </a:rPr>
              <a:t> belastningsskader</a:t>
            </a:r>
            <a:endParaRPr lang="nb-NO" sz="2000" dirty="0"/>
          </a:p>
          <a:p>
            <a:endParaRPr lang="nb-NO" sz="2000" dirty="0"/>
          </a:p>
          <a:p>
            <a:endParaRPr lang="nb-NO" sz="2000" dirty="0"/>
          </a:p>
          <a:p>
            <a:r>
              <a:rPr lang="nb-NO" sz="2000" b="1" dirty="0"/>
              <a:t>Regelbundet inntak</a:t>
            </a:r>
            <a:br>
              <a:rPr lang="nb-NO" sz="2000" dirty="0"/>
            </a:br>
            <a:r>
              <a:rPr lang="nb-NO" sz="2000" dirty="0"/>
              <a:t>Overdrevent fokus på næringsinnhold og måltider</a:t>
            </a:r>
          </a:p>
          <a:p>
            <a:r>
              <a:rPr lang="nb-NO" sz="2000" dirty="0">
                <a:sym typeface="Wingdings" panose="05000000000000000000" pitchFamily="2" charset="2"/>
              </a:rPr>
              <a:t> </a:t>
            </a:r>
            <a:r>
              <a:rPr lang="nb-NO" sz="2000" dirty="0" err="1">
                <a:sym typeface="Wingdings" panose="05000000000000000000" pitchFamily="2" charset="2"/>
              </a:rPr>
              <a:t>Ortoreksi</a:t>
            </a:r>
            <a:r>
              <a:rPr lang="nb-NO" sz="2000" dirty="0">
                <a:sym typeface="Wingdings" panose="05000000000000000000" pitchFamily="2" charset="2"/>
              </a:rPr>
              <a:t> (psykisk lidelse)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2466" y="2157980"/>
            <a:ext cx="57617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2000" b="1" dirty="0"/>
              <a:t>Energiinntak</a:t>
            </a:r>
          </a:p>
          <a:p>
            <a:pPr algn="r"/>
            <a:r>
              <a:rPr lang="nb-NO" sz="2000" dirty="0"/>
              <a:t>For mye energi inn i forhold til ut </a:t>
            </a:r>
            <a:r>
              <a:rPr lang="nb-NO" sz="2000" dirty="0">
                <a:sym typeface="Wingdings" panose="05000000000000000000" pitchFamily="2" charset="2"/>
              </a:rPr>
              <a:t> </a:t>
            </a:r>
            <a:r>
              <a:rPr lang="nb-NO" sz="2000" dirty="0"/>
              <a:t>fedme</a:t>
            </a:r>
          </a:p>
          <a:p>
            <a:pPr algn="r"/>
            <a:endParaRPr lang="nb-NO" sz="2000" dirty="0"/>
          </a:p>
          <a:p>
            <a:pPr algn="r"/>
            <a:r>
              <a:rPr lang="nb-NO" sz="2000" b="1" dirty="0"/>
              <a:t>Trening (energibruk)</a:t>
            </a:r>
          </a:p>
          <a:p>
            <a:pPr algn="r"/>
            <a:r>
              <a:rPr lang="nb-NO" sz="2000" dirty="0"/>
              <a:t>For lite aktivitet </a:t>
            </a:r>
            <a:r>
              <a:rPr lang="nb-NO" sz="2000" dirty="0">
                <a:sym typeface="Wingdings" panose="05000000000000000000" pitchFamily="2" charset="2"/>
              </a:rPr>
              <a:t> fedme</a:t>
            </a:r>
            <a:endParaRPr lang="nb-NO" sz="2000" dirty="0"/>
          </a:p>
          <a:p>
            <a:pPr algn="r"/>
            <a:endParaRPr lang="nb-NO" sz="2000" dirty="0"/>
          </a:p>
          <a:p>
            <a:pPr algn="r"/>
            <a:endParaRPr lang="nb-NO" sz="2000" dirty="0"/>
          </a:p>
          <a:p>
            <a:pPr algn="r"/>
            <a:r>
              <a:rPr lang="nb-NO" sz="2000" b="1" dirty="0"/>
              <a:t>Impulsstyrt matinntak</a:t>
            </a:r>
            <a:br>
              <a:rPr lang="nb-NO" sz="2000" dirty="0"/>
            </a:br>
            <a:r>
              <a:rPr lang="nb-NO" sz="2000" dirty="0"/>
              <a:t>For lite fokus på næringsinnhold </a:t>
            </a:r>
            <a:br>
              <a:rPr lang="nb-NO" sz="2000" dirty="0"/>
            </a:br>
            <a:r>
              <a:rPr lang="nb-NO" sz="2000" dirty="0"/>
              <a:t>Uregelmessige måltider </a:t>
            </a:r>
            <a:br>
              <a:rPr lang="nb-NO" sz="2000" dirty="0"/>
            </a:br>
            <a:r>
              <a:rPr lang="nb-NO" sz="2000" dirty="0">
                <a:sym typeface="Wingdings" panose="05000000000000000000" pitchFamily="2" charset="2"/>
              </a:rPr>
              <a:t> Fedme, energisvingninger, mangelsykdommer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103198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ANBEFALT ENERGIINNTAK I KALORIER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3414" r="2057" b="5770"/>
          <a:stretch/>
        </p:blipFill>
        <p:spPr bwMode="auto">
          <a:xfrm>
            <a:off x="1097280" y="1484555"/>
            <a:ext cx="8724452" cy="497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328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hlinkClick r:id="rId2"/>
              </a:rPr>
              <a:t>https://www.nationalgeographic.com/what-the-world-eats/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4293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b-NO" dirty="0"/>
              <a:t>Forklar hva som skjer med denne peanøtten fra: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hit                                                    til                                                   hit</a:t>
            </a:r>
          </a:p>
        </p:txBody>
      </p:sp>
      <p:pic>
        <p:nvPicPr>
          <p:cNvPr id="1026" name="Picture 2" descr="Bilderesultat for peanut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t="26278" r="14225" b="24973"/>
          <a:stretch/>
        </p:blipFill>
        <p:spPr bwMode="auto">
          <a:xfrm>
            <a:off x="238898" y="3267097"/>
            <a:ext cx="2259264" cy="151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esultat for turd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96865" y="3085864"/>
            <a:ext cx="2547551" cy="254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846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dirty="0"/>
              <a:t>Fordøyelsessystemet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Enzymer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Fordøyelsessystemet fra munn </a:t>
            </a:r>
            <a:r>
              <a:rPr lang="nb-NO"/>
              <a:t>til tykktarm</a:t>
            </a: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Sirkulasjonssystemet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Kort om kosthold</a:t>
            </a:r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INNHOLD</a:t>
            </a:r>
          </a:p>
        </p:txBody>
      </p:sp>
    </p:spTree>
    <p:extLst>
      <p:ext uri="{BB962C8B-B14F-4D97-AF65-F5344CB8AC3E}">
        <p14:creationId xmlns:p14="http://schemas.microsoft.com/office/powerpoint/2010/main" val="1330559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FORDØYELSESSYSTEMET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92330" cy="305851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b-NO" dirty="0"/>
              <a:t>Målet til fordøyelsessystemet:</a:t>
            </a:r>
          </a:p>
          <a:p>
            <a:r>
              <a:rPr lang="nb-NO" dirty="0"/>
              <a:t>Bryte ned maten mekanisk og kjemisk fra store molekyler til mindre molekyler.</a:t>
            </a:r>
          </a:p>
          <a:p>
            <a:r>
              <a:rPr lang="nb-NO" dirty="0"/>
              <a:t>Tilrettelegge for opptak av næringsstoffer, vitaminer, mineraler, sporstoffer til blodet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Fordøyelsessystemet er en eneste lang kanal kun oppdelt av noen lukkemuskler.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Det tar maten omtrent 35 timer å vandre fra munn til endetarmsåpningen.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74" y="0"/>
            <a:ext cx="4250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68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ilderesultater for fyrstikkes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9" b="8689"/>
          <a:stretch/>
        </p:blipFill>
        <p:spPr bwMode="auto">
          <a:xfrm>
            <a:off x="3012141" y="4088372"/>
            <a:ext cx="6183134" cy="261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ENZYMER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27810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Enzymer er proteiner i kroppen som katalyserer reaksjoner.</a:t>
            </a:r>
          </a:p>
          <a:p>
            <a:r>
              <a:rPr lang="nb-NO" dirty="0"/>
              <a:t>Mange reaksjoner trenger egentlig høyere temperatur enn kroppstemperatur for å settes i gang, men enzymene sørger for at disse likevel skjer i kroppen.</a:t>
            </a:r>
          </a:p>
          <a:p>
            <a:endParaRPr lang="nb-NO" dirty="0"/>
          </a:p>
          <a:p>
            <a:r>
              <a:rPr lang="nb-NO" dirty="0"/>
              <a:t>Hver type enzym har en spesifikk form som gir det en spesifikk funksjon.</a:t>
            </a:r>
          </a:p>
          <a:p>
            <a:r>
              <a:rPr lang="nb-NO" dirty="0"/>
              <a:t>Enzymer i kroppen er tilpasset til å fungere best under spesifikke forhold.</a:t>
            </a:r>
          </a:p>
        </p:txBody>
      </p:sp>
    </p:spTree>
    <p:extLst>
      <p:ext uri="{BB962C8B-B14F-4D97-AF65-F5344CB8AC3E}">
        <p14:creationId xmlns:p14="http://schemas.microsoft.com/office/powerpoint/2010/main" val="1659558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ENZYMER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37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err="1"/>
              <a:t>sukrose</a:t>
            </a:r>
            <a:r>
              <a:rPr lang="nb-NO" dirty="0"/>
              <a:t> + H</a:t>
            </a:r>
            <a:r>
              <a:rPr lang="nb-NO" baseline="-25000" dirty="0"/>
              <a:t>2</a:t>
            </a:r>
            <a:r>
              <a:rPr lang="nb-NO" dirty="0"/>
              <a:t>O + enzym (</a:t>
            </a:r>
            <a:r>
              <a:rPr lang="nb-NO" dirty="0" err="1"/>
              <a:t>sukrase</a:t>
            </a:r>
            <a:r>
              <a:rPr lang="nb-NO" dirty="0"/>
              <a:t>) </a:t>
            </a:r>
            <a:r>
              <a:rPr lang="nb-NO" dirty="0">
                <a:sym typeface="Wingdings" panose="05000000000000000000" pitchFamily="2" charset="2"/>
              </a:rPr>
              <a:t> glukose + fruktose</a:t>
            </a:r>
            <a:endParaRPr lang="nb-NO" dirty="0"/>
          </a:p>
        </p:txBody>
      </p:sp>
      <p:sp>
        <p:nvSpPr>
          <p:cNvPr id="5" name="Rectangle 4"/>
          <p:cNvSpPr/>
          <p:nvPr/>
        </p:nvSpPr>
        <p:spPr>
          <a:xfrm>
            <a:off x="4399185" y="4564344"/>
            <a:ext cx="2158134" cy="1622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4"/>
          <p:cNvSpPr/>
          <p:nvPr/>
        </p:nvSpPr>
        <p:spPr>
          <a:xfrm>
            <a:off x="6675034" y="4564344"/>
            <a:ext cx="3082686" cy="1622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enzy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1709" y="2785929"/>
            <a:ext cx="7503206" cy="403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4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3" r="19426" b="10614"/>
          <a:stretch/>
        </p:blipFill>
        <p:spPr>
          <a:xfrm>
            <a:off x="-1801905" y="0"/>
            <a:ext cx="1522207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718" y="681318"/>
            <a:ext cx="5080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Vi skal nå følge maten gjennom fordøyelsessystemet</a:t>
            </a:r>
            <a:br>
              <a:rPr lang="nb-NO" dirty="0"/>
            </a:br>
            <a:r>
              <a:rPr lang="nb-NO" dirty="0"/>
              <a:t>fra munn til endetarmsåpning</a:t>
            </a:r>
          </a:p>
        </p:txBody>
      </p:sp>
    </p:spTree>
    <p:extLst>
      <p:ext uri="{BB962C8B-B14F-4D97-AF65-F5344CB8AC3E}">
        <p14:creationId xmlns:p14="http://schemas.microsoft.com/office/powerpoint/2010/main" val="2751832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7275990" cy="47289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b-NO" b="1" dirty="0"/>
              <a:t>Mekanisk nedbrytning: </a:t>
            </a:r>
            <a:r>
              <a:rPr lang="nb-NO" dirty="0"/>
              <a:t>tenner, tunge og spytt.</a:t>
            </a:r>
          </a:p>
          <a:p>
            <a:pPr marL="0" indent="0">
              <a:buNone/>
            </a:pPr>
            <a:r>
              <a:rPr lang="nb-NO" b="1" dirty="0"/>
              <a:t>Kjemisk nedbrytning: </a:t>
            </a:r>
            <a:r>
              <a:rPr lang="nb-NO" dirty="0"/>
              <a:t>polysakkarider </a:t>
            </a:r>
            <a:r>
              <a:rPr lang="nb-NO" dirty="0">
                <a:sym typeface="Wingdings" panose="05000000000000000000" pitchFamily="2" charset="2"/>
              </a:rPr>
              <a:t> disakkarider ved hjelp av </a:t>
            </a:r>
            <a:r>
              <a:rPr lang="nb-NO" dirty="0" err="1">
                <a:sym typeface="Wingdings" panose="05000000000000000000" pitchFamily="2" charset="2"/>
              </a:rPr>
              <a:t>amylase</a:t>
            </a:r>
            <a:r>
              <a:rPr lang="nb-NO" dirty="0">
                <a:sym typeface="Wingdings" panose="05000000000000000000" pitchFamily="2" charset="2"/>
              </a:rPr>
              <a:t> i spyttet.</a:t>
            </a:r>
          </a:p>
          <a:p>
            <a:pPr marL="0" indent="0">
              <a:buNone/>
            </a:pPr>
            <a:r>
              <a:rPr lang="nb-NO" b="1" dirty="0">
                <a:sym typeface="Wingdings" panose="05000000000000000000" pitchFamily="2" charset="2"/>
              </a:rPr>
              <a:t>Tid: </a:t>
            </a:r>
            <a:r>
              <a:rPr lang="nb-NO" dirty="0">
                <a:sym typeface="Wingdings" panose="05000000000000000000" pitchFamily="2" charset="2"/>
              </a:rPr>
              <a:t>Kort</a:t>
            </a:r>
          </a:p>
          <a:p>
            <a:pPr marL="0" indent="0">
              <a:buNone/>
            </a:pPr>
            <a:endParaRPr lang="nb-NO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b-NO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b-NO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b-NO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dirty="0">
                <a:sym typeface="Wingdings" panose="05000000000000000000" pitchFamily="2" charset="2"/>
              </a:rPr>
              <a:t>I tillegg: Smaksløker på tungen og i ganen kan ofte fortelle oss om maten er blitt dårlig eller er giftig.</a:t>
            </a:r>
          </a:p>
          <a:p>
            <a:endParaRPr lang="nb-NO" dirty="0">
              <a:sym typeface="Wingdings" panose="05000000000000000000" pitchFamily="2" charset="2"/>
            </a:endParaRPr>
          </a:p>
          <a:p>
            <a:endParaRPr lang="nb-NO" dirty="0"/>
          </a:p>
        </p:txBody>
      </p:sp>
      <p:sp>
        <p:nvSpPr>
          <p:cNvPr id="6" name="Rectangle 5"/>
          <p:cNvSpPr/>
          <p:nvPr/>
        </p:nvSpPr>
        <p:spPr>
          <a:xfrm>
            <a:off x="8114190" y="1690688"/>
            <a:ext cx="4077810" cy="516731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6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MUNNEN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29" y="77165"/>
            <a:ext cx="4250826" cy="67808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14190" y="1825624"/>
            <a:ext cx="4077810" cy="503237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Picture 4" descr="Bilderesultat for stivels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26729" r="18046" b="66070"/>
          <a:stretch/>
        </p:blipFill>
        <p:spPr bwMode="auto">
          <a:xfrm>
            <a:off x="900289" y="3845193"/>
            <a:ext cx="4979218" cy="46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lderesultat for stivels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26729" r="69941" b="66070"/>
          <a:stretch/>
        </p:blipFill>
        <p:spPr bwMode="auto">
          <a:xfrm>
            <a:off x="7014870" y="3878915"/>
            <a:ext cx="1419182" cy="46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6193043" y="3979675"/>
            <a:ext cx="418163" cy="196446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4" descr="Bilderesultat for stivels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26729" r="69941" b="66070"/>
          <a:stretch/>
        </p:blipFill>
        <p:spPr bwMode="auto">
          <a:xfrm>
            <a:off x="8686866" y="3983279"/>
            <a:ext cx="1419182" cy="46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ilderesultat for stivels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26729" r="69941" b="66070"/>
          <a:stretch/>
        </p:blipFill>
        <p:spPr bwMode="auto">
          <a:xfrm>
            <a:off x="7650964" y="3309109"/>
            <a:ext cx="1419182" cy="46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Bilderesultater for h2o stru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48624" y="4510896"/>
            <a:ext cx="596911" cy="32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50347" y="4838827"/>
            <a:ext cx="3006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Polysakkarid + vann + </a:t>
            </a:r>
            <a:r>
              <a:rPr lang="nb-NO" dirty="0" err="1"/>
              <a:t>amylase</a:t>
            </a:r>
            <a:endParaRPr lang="nb-NO" dirty="0"/>
          </a:p>
        </p:txBody>
      </p:sp>
      <p:sp>
        <p:nvSpPr>
          <p:cNvPr id="17" name="TextBox 16"/>
          <p:cNvSpPr txBox="1"/>
          <p:nvPr/>
        </p:nvSpPr>
        <p:spPr>
          <a:xfrm>
            <a:off x="7724461" y="4776242"/>
            <a:ext cx="1346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Disakkarider</a:t>
            </a:r>
          </a:p>
        </p:txBody>
      </p:sp>
      <p:pic>
        <p:nvPicPr>
          <p:cNvPr id="19" name="Picture 4" descr="Bilderesultater for h2o stru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59502" y="4390194"/>
            <a:ext cx="596911" cy="32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Bilderesultater for h2o struc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10274" y="4473741"/>
            <a:ext cx="596911" cy="32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20"/>
          <p:cNvSpPr/>
          <p:nvPr/>
        </p:nvSpPr>
        <p:spPr>
          <a:xfrm>
            <a:off x="6193043" y="4898597"/>
            <a:ext cx="418163" cy="196446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706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7" grpId="0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SPISERØRET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88219" cy="14783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>
                <a:sym typeface="Wingdings" panose="05000000000000000000" pitchFamily="2" charset="2"/>
              </a:rPr>
              <a:t>Vi svelger maten til spiserøret hvor muskler med «peristaltiske bevegelser» flytter maten nedover mot magesekken og etter hvert også hele veien til endetarmsåpningen.</a:t>
            </a:r>
          </a:p>
          <a:p>
            <a:endParaRPr lang="nb-NO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29" y="77165"/>
            <a:ext cx="4250826" cy="67808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14190" y="2538805"/>
            <a:ext cx="4077810" cy="431919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7" name="Group 6"/>
          <p:cNvGrpSpPr/>
          <p:nvPr/>
        </p:nvGrpSpPr>
        <p:grpSpPr>
          <a:xfrm>
            <a:off x="5477434" y="2868705"/>
            <a:ext cx="7521389" cy="4277255"/>
            <a:chOff x="6838485" y="3048000"/>
            <a:chExt cx="5427576" cy="3810000"/>
          </a:xfrm>
        </p:grpSpPr>
        <p:pic>
          <p:nvPicPr>
            <p:cNvPr id="3074" name="Picture 2" descr="Bilderesultat for peristaltic movement 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379" y="3130473"/>
              <a:ext cx="5328621" cy="3663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838485" y="3048000"/>
              <a:ext cx="1382149" cy="381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45912" y="6517341"/>
              <a:ext cx="4046087" cy="340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19974" y="3127031"/>
              <a:ext cx="4046087" cy="414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353800" y="3541059"/>
              <a:ext cx="838199" cy="30498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5122" name="Picture 2" descr="Bilderesultater for peristalsis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5" y="3438939"/>
            <a:ext cx="5805200" cy="332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33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1012</Words>
  <Application>Microsoft Office PowerPoint</Application>
  <PresentationFormat>Widescreen</PresentationFormat>
  <Paragraphs>226</Paragraphs>
  <Slides>27</Slides>
  <Notes>0</Notes>
  <HiddenSlides>0</HiddenSlides>
  <MMClips>1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0</vt:i4>
      </vt:variant>
      <vt:variant>
        <vt:lpstr>Lysbildetitler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Office Theme</vt:lpstr>
      <vt:lpstr>PowerPoint-presentasjon</vt:lpstr>
      <vt:lpstr>KOMPETANSEMÅL</vt:lpstr>
      <vt:lpstr>INNHOLD</vt:lpstr>
      <vt:lpstr>FORDØYELSESSYSTEMET</vt:lpstr>
      <vt:lpstr>ENZYMER</vt:lpstr>
      <vt:lpstr>ENZYMER</vt:lpstr>
      <vt:lpstr>PowerPoint-presentasjon</vt:lpstr>
      <vt:lpstr>MUNNEN</vt:lpstr>
      <vt:lpstr>SPISERØRET</vt:lpstr>
      <vt:lpstr>MAGESEKKEN</vt:lpstr>
      <vt:lpstr>BUKSPYTTKJERTELEN OG LEVEREN</vt:lpstr>
      <vt:lpstr>GALLEBLÆREN</vt:lpstr>
      <vt:lpstr>EMULSJON OG KOSMETIKK</vt:lpstr>
      <vt:lpstr>TOLVFINGERTARMEN</vt:lpstr>
      <vt:lpstr>TYNNTARMEN</vt:lpstr>
      <vt:lpstr>PowerPoint-presentasjon</vt:lpstr>
      <vt:lpstr>TYKKTARMEN</vt:lpstr>
      <vt:lpstr>KORT OPPSUMMERT ETTER OMRÅDE/ORGAN</vt:lpstr>
      <vt:lpstr>KORT OPPSUMMERT ETTER NÆRINGSSTOFF</vt:lpstr>
      <vt:lpstr>SIRKULASJONSSYSTEMET</vt:lpstr>
      <vt:lpstr>SIRKULASJONSSYSTEMET</vt:lpstr>
      <vt:lpstr>KORT OM KOSTHOLD:  HVILKEN BOK VILLE DU KJØPT?</vt:lpstr>
      <vt:lpstr>KOSTHOLD</vt:lpstr>
      <vt:lpstr>HELSE</vt:lpstr>
      <vt:lpstr>ANBEFALT ENERGIINNTAK I KALORIER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T</dc:creator>
  <cp:lastModifiedBy>Anders Thormodsæter</cp:lastModifiedBy>
  <cp:revision>34</cp:revision>
  <dcterms:created xsi:type="dcterms:W3CDTF">2020-02-23T19:19:36Z</dcterms:created>
  <dcterms:modified xsi:type="dcterms:W3CDTF">2020-09-12T17:53:42Z</dcterms:modified>
</cp:coreProperties>
</file>