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2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4" r:id="rId11"/>
    <p:sldId id="281" r:id="rId12"/>
    <p:sldId id="273" r:id="rId13"/>
    <p:sldId id="268" r:id="rId14"/>
    <p:sldId id="267" r:id="rId15"/>
    <p:sldId id="295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3" r:id="rId25"/>
    <p:sldId id="292" r:id="rId26"/>
    <p:sldId id="271" r:id="rId27"/>
    <p:sldId id="294" r:id="rId2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550"/>
    <a:srgbClr val="002060"/>
    <a:srgbClr val="9AAE8D"/>
    <a:srgbClr val="5B9BD5"/>
    <a:srgbClr val="FABD31"/>
    <a:srgbClr val="FFF865"/>
    <a:srgbClr val="E38803"/>
    <a:srgbClr val="64728A"/>
    <a:srgbClr val="213B6E"/>
    <a:srgbClr val="F5EA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7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4AD3E-CFA3-4A31-8F9B-E9980A031EA6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3E997-A67C-40C8-B806-4D210894C68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92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Repetisjon her </a:t>
            </a:r>
            <a:r>
              <a:rPr lang="nb-NO" smtClean="0"/>
              <a:t>for G-klassen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3E997-A67C-40C8-B806-4D210894C68E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142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955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935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790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98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9379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833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604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296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114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158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292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EEFDC-ACA5-417D-AD62-7EC06E33CDA1}" type="datetimeFigureOut">
              <a:rPr lang="nb-NO" smtClean="0"/>
              <a:t>14.04.2020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803EE-A22E-4F5E-BE17-554E9AD88F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646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rk.no/jakten-pa-klimaendringene-1.1437517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467255" y="4949345"/>
            <a:ext cx="6400800" cy="6400800"/>
            <a:chOff x="1981199" y="473631"/>
            <a:chExt cx="8404940" cy="8908332"/>
          </a:xfrm>
        </p:grpSpPr>
        <p:sp>
          <p:nvSpPr>
            <p:cNvPr id="25" name="Oval 24"/>
            <p:cNvSpPr/>
            <p:nvPr/>
          </p:nvSpPr>
          <p:spPr>
            <a:xfrm>
              <a:off x="1981199" y="473631"/>
              <a:ext cx="8404940" cy="8908332"/>
            </a:xfrm>
            <a:prstGeom prst="ellipse">
              <a:avLst/>
            </a:prstGeom>
            <a:gradFill flip="none" rotWithShape="1">
              <a:gsLst>
                <a:gs pos="63000">
                  <a:schemeClr val="accent4">
                    <a:lumMod val="20000"/>
                    <a:lumOff val="80000"/>
                  </a:schemeClr>
                </a:gs>
                <a:gs pos="57000">
                  <a:srgbClr val="002060"/>
                </a:gs>
                <a:gs pos="71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26" name="Oval 25"/>
            <p:cNvSpPr/>
            <p:nvPr/>
          </p:nvSpPr>
          <p:spPr>
            <a:xfrm>
              <a:off x="2711262" y="1245686"/>
              <a:ext cx="6964093" cy="738118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27" name="Picture 26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1894" r="1604" b="930"/>
            <a:stretch/>
          </p:blipFill>
          <p:spPr>
            <a:xfrm>
              <a:off x="2933758" y="1483242"/>
              <a:ext cx="6483811" cy="6872142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>
            <a:off x="-267479" y="2152710"/>
            <a:ext cx="12117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8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OZONLAGET</a:t>
            </a:r>
            <a:endParaRPr lang="nb-NO" sz="88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357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ilderesultat for snowball eart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9" r="17230"/>
          <a:stretch/>
        </p:blipFill>
        <p:spPr bwMode="auto">
          <a:xfrm>
            <a:off x="5412888" y="1140131"/>
            <a:ext cx="5450989" cy="523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93" y="36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DRIVHUSEFFEKTEN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894" r="1604" b="930"/>
          <a:stretch/>
        </p:blipFill>
        <p:spPr>
          <a:xfrm>
            <a:off x="5412888" y="1087395"/>
            <a:ext cx="5304539" cy="5420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142" y="1394355"/>
            <a:ext cx="49281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bg1"/>
                </a:solidFill>
              </a:rPr>
              <a:t>Uten drivhuseffekten ville vi ikke kunne leve på jorda.</a:t>
            </a:r>
          </a:p>
          <a:p>
            <a:endParaRPr lang="nb-NO" sz="2400" dirty="0" smtClean="0">
              <a:solidFill>
                <a:schemeClr val="bg1"/>
              </a:solidFill>
            </a:endParaRPr>
          </a:p>
          <a:p>
            <a:r>
              <a:rPr lang="nb-NO" sz="2400" dirty="0" smtClean="0">
                <a:solidFill>
                  <a:schemeClr val="bg1"/>
                </a:solidFill>
              </a:rPr>
              <a:t>Drivhuseffekten er at ikke all energien i solstrålene som treffer jorda </a:t>
            </a:r>
            <a:r>
              <a:rPr lang="nb-NO" sz="2400" dirty="0" smtClean="0">
                <a:solidFill>
                  <a:schemeClr val="bg1"/>
                </a:solidFill>
              </a:rPr>
              <a:t>forsvinner ut igjen </a:t>
            </a:r>
            <a:r>
              <a:rPr lang="nb-NO" sz="2400" dirty="0" smtClean="0">
                <a:solidFill>
                  <a:schemeClr val="bg1"/>
                </a:solidFill>
              </a:rPr>
              <a:t>med en gang. En del blir </a:t>
            </a:r>
            <a:r>
              <a:rPr lang="nb-NO" sz="2400" dirty="0" smtClean="0">
                <a:solidFill>
                  <a:schemeClr val="bg1"/>
                </a:solidFill>
              </a:rPr>
              <a:t>omdannet til varme og blir værende </a:t>
            </a:r>
            <a:r>
              <a:rPr lang="nb-NO" sz="2400" dirty="0" smtClean="0">
                <a:solidFill>
                  <a:schemeClr val="bg1"/>
                </a:solidFill>
              </a:rPr>
              <a:t>igjen </a:t>
            </a:r>
            <a:r>
              <a:rPr lang="nb-NO" sz="2400" dirty="0" smtClean="0">
                <a:solidFill>
                  <a:schemeClr val="bg1"/>
                </a:solidFill>
              </a:rPr>
              <a:t>innenfor </a:t>
            </a:r>
            <a:r>
              <a:rPr lang="nb-NO" sz="2400" dirty="0" smtClean="0">
                <a:solidFill>
                  <a:schemeClr val="bg1"/>
                </a:solidFill>
              </a:rPr>
              <a:t>atmosfæren en periode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3830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654" y="1362261"/>
            <a:ext cx="10515600" cy="42847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nb-NO" sz="34400" dirty="0" smtClean="0">
                <a:solidFill>
                  <a:schemeClr val="bg1"/>
                </a:solidFill>
              </a:rPr>
              <a:t>JA</a:t>
            </a:r>
            <a:endParaRPr lang="nb-NO" sz="34400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7593" y="3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ER KLIMAENDRINGENE </a:t>
            </a:r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VI SER I DAG VIRKELIG </a:t>
            </a:r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MENNESKESKAPTE?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6207162"/>
            <a:ext cx="10515600" cy="440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b-NO" sz="2400" dirty="0" smtClean="0">
                <a:solidFill>
                  <a:schemeClr val="bg1"/>
                </a:solidFill>
              </a:rPr>
              <a:t>Se </a:t>
            </a:r>
            <a:r>
              <a:rPr lang="nb-NO" sz="2400" dirty="0" err="1" smtClean="0">
                <a:solidFill>
                  <a:schemeClr val="bg1"/>
                </a:solidFill>
              </a:rPr>
              <a:t>powerpoint</a:t>
            </a:r>
            <a:r>
              <a:rPr lang="nb-NO" sz="2400" dirty="0" smtClean="0">
                <a:solidFill>
                  <a:schemeClr val="bg1"/>
                </a:solidFill>
              </a:rPr>
              <a:t> «klimadebatt» for mer utfyllende begrunnelser</a:t>
            </a:r>
          </a:p>
        </p:txBody>
      </p:sp>
    </p:spTree>
    <p:extLst>
      <p:ext uri="{BB962C8B-B14F-4D97-AF65-F5344CB8AC3E}">
        <p14:creationId xmlns:p14="http://schemas.microsoft.com/office/powerpoint/2010/main" val="294957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RESULTAT FRA SPØRREUNDERSØKELSE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14" y="1796550"/>
            <a:ext cx="10967572" cy="42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7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7593" y="3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DRIVHUSEFFEKTEN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1473543" y="1731251"/>
            <a:ext cx="36576000" cy="36207010"/>
            <a:chOff x="1981199" y="563501"/>
            <a:chExt cx="8404940" cy="8818462"/>
          </a:xfrm>
        </p:grpSpPr>
        <p:sp>
          <p:nvSpPr>
            <p:cNvPr id="6" name="Oval 5"/>
            <p:cNvSpPr/>
            <p:nvPr/>
          </p:nvSpPr>
          <p:spPr>
            <a:xfrm>
              <a:off x="1981199" y="563501"/>
              <a:ext cx="8404940" cy="8818462"/>
            </a:xfrm>
            <a:prstGeom prst="ellipse">
              <a:avLst/>
            </a:prstGeom>
            <a:gradFill flip="none" rotWithShape="1">
              <a:gsLst>
                <a:gs pos="63000">
                  <a:schemeClr val="accent4">
                    <a:lumMod val="20000"/>
                    <a:lumOff val="80000"/>
                  </a:schemeClr>
                </a:gs>
                <a:gs pos="57000">
                  <a:srgbClr val="002060"/>
                </a:gs>
                <a:gs pos="71000">
                  <a:srgbClr val="00206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Oval 6"/>
            <p:cNvSpPr/>
            <p:nvPr/>
          </p:nvSpPr>
          <p:spPr>
            <a:xfrm>
              <a:off x="2711262" y="1245686"/>
              <a:ext cx="6964093" cy="7381189"/>
            </a:xfrm>
            <a:prstGeom prst="ellipse">
              <a:avLst/>
            </a:prstGeom>
            <a:solidFill>
              <a:srgbClr val="5B9B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Picture 7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9" t="1894" r="1604" b="930"/>
            <a:stretch/>
          </p:blipFill>
          <p:spPr>
            <a:xfrm>
              <a:off x="2933758" y="1483242"/>
              <a:ext cx="6483811" cy="6872142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1216047" y="5824919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43" name="Oval 42"/>
          <p:cNvSpPr/>
          <p:nvPr/>
        </p:nvSpPr>
        <p:spPr>
          <a:xfrm>
            <a:off x="4428755" y="2658529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  <p:sp>
        <p:nvSpPr>
          <p:cNvPr id="44" name="Oval 43"/>
          <p:cNvSpPr/>
          <p:nvPr/>
        </p:nvSpPr>
        <p:spPr>
          <a:xfrm>
            <a:off x="5144015" y="4310747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45" name="Oval 44"/>
          <p:cNvSpPr/>
          <p:nvPr/>
        </p:nvSpPr>
        <p:spPr>
          <a:xfrm>
            <a:off x="4872189" y="3350312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  <p:sp>
        <p:nvSpPr>
          <p:cNvPr id="46" name="Oval 45"/>
          <p:cNvSpPr/>
          <p:nvPr/>
        </p:nvSpPr>
        <p:spPr>
          <a:xfrm>
            <a:off x="2064480" y="5338793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334412" y="3738916"/>
            <a:ext cx="213884" cy="2511134"/>
            <a:chOff x="3334412" y="3738916"/>
            <a:chExt cx="213884" cy="2511134"/>
          </a:xfrm>
        </p:grpSpPr>
        <p:sp>
          <p:nvSpPr>
            <p:cNvPr id="36" name="Freeform 35"/>
            <p:cNvSpPr/>
            <p:nvPr/>
          </p:nvSpPr>
          <p:spPr>
            <a:xfrm>
              <a:off x="3334412" y="3738916"/>
              <a:ext cx="213884" cy="2511134"/>
            </a:xfrm>
            <a:custGeom>
              <a:avLst/>
              <a:gdLst>
                <a:gd name="connsiteX0" fmla="*/ 100681 w 486833"/>
                <a:gd name="connsiteY0" fmla="*/ 2340529 h 2340529"/>
                <a:gd name="connsiteX1" fmla="*/ 486575 w 486833"/>
                <a:gd name="connsiteY1" fmla="*/ 1912690 h 2340529"/>
                <a:gd name="connsiteX2" fmla="*/ 50347 w 486833"/>
                <a:gd name="connsiteY2" fmla="*/ 1518407 h 2340529"/>
                <a:gd name="connsiteX3" fmla="*/ 453019 w 486833"/>
                <a:gd name="connsiteY3" fmla="*/ 1057013 h 2340529"/>
                <a:gd name="connsiteX4" fmla="*/ 13 w 486833"/>
                <a:gd name="connsiteY4" fmla="*/ 687897 h 2340529"/>
                <a:gd name="connsiteX5" fmla="*/ 436241 w 486833"/>
                <a:gd name="connsiteY5" fmla="*/ 327171 h 2340529"/>
                <a:gd name="connsiteX6" fmla="*/ 50347 w 486833"/>
                <a:gd name="connsiteY6" fmla="*/ 0 h 23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833" h="2340529">
                  <a:moveTo>
                    <a:pt x="100681" y="2340529"/>
                  </a:moveTo>
                  <a:cubicBezTo>
                    <a:pt x="297822" y="2195119"/>
                    <a:pt x="494964" y="2049710"/>
                    <a:pt x="486575" y="1912690"/>
                  </a:cubicBezTo>
                  <a:cubicBezTo>
                    <a:pt x="478186" y="1775670"/>
                    <a:pt x="55940" y="1661020"/>
                    <a:pt x="50347" y="1518407"/>
                  </a:cubicBezTo>
                  <a:cubicBezTo>
                    <a:pt x="44754" y="1375794"/>
                    <a:pt x="461408" y="1195431"/>
                    <a:pt x="453019" y="1057013"/>
                  </a:cubicBezTo>
                  <a:cubicBezTo>
                    <a:pt x="444630" y="918595"/>
                    <a:pt x="2809" y="809537"/>
                    <a:pt x="13" y="687897"/>
                  </a:cubicBezTo>
                  <a:cubicBezTo>
                    <a:pt x="-2783" y="566257"/>
                    <a:pt x="427852" y="441820"/>
                    <a:pt x="436241" y="327171"/>
                  </a:cubicBezTo>
                  <a:cubicBezTo>
                    <a:pt x="444630" y="212522"/>
                    <a:pt x="247488" y="106261"/>
                    <a:pt x="5034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49" name="Straight Arrow Connector 48"/>
            <p:cNvCxnSpPr>
              <a:stCxn id="36" idx="3"/>
            </p:cNvCxnSpPr>
            <p:nvPr/>
          </p:nvCxnSpPr>
          <p:spPr>
            <a:xfrm flipH="1" flipV="1">
              <a:off x="3522091" y="4722690"/>
              <a:ext cx="11349" cy="1502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H="1" flipV="1">
              <a:off x="3399829" y="5507541"/>
              <a:ext cx="67664" cy="114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36" idx="5"/>
            </p:cNvCxnSpPr>
            <p:nvPr/>
          </p:nvCxnSpPr>
          <p:spPr>
            <a:xfrm flipV="1">
              <a:off x="3433661" y="4089935"/>
              <a:ext cx="92408" cy="22433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73"/>
          <p:cNvGrpSpPr/>
          <p:nvPr/>
        </p:nvGrpSpPr>
        <p:grpSpPr>
          <a:xfrm rot="8854917" flipH="1">
            <a:off x="3731692" y="3596530"/>
            <a:ext cx="479690" cy="2444325"/>
            <a:chOff x="2970461" y="920834"/>
            <a:chExt cx="485526" cy="2444325"/>
          </a:xfrm>
        </p:grpSpPr>
        <p:grpSp>
          <p:nvGrpSpPr>
            <p:cNvPr id="75" name="Group 74"/>
            <p:cNvGrpSpPr/>
            <p:nvPr/>
          </p:nvGrpSpPr>
          <p:grpSpPr>
            <a:xfrm rot="10512717" flipH="1" flipV="1">
              <a:off x="3120438" y="976962"/>
              <a:ext cx="335549" cy="2388197"/>
              <a:chOff x="3334412" y="3738916"/>
              <a:chExt cx="223077" cy="2511134"/>
            </a:xfrm>
          </p:grpSpPr>
          <p:sp>
            <p:nvSpPr>
              <p:cNvPr id="77" name="Freeform 76"/>
              <p:cNvSpPr/>
              <p:nvPr/>
            </p:nvSpPr>
            <p:spPr>
              <a:xfrm>
                <a:off x="3334412" y="3738916"/>
                <a:ext cx="213884" cy="2511134"/>
              </a:xfrm>
              <a:custGeom>
                <a:avLst/>
                <a:gdLst>
                  <a:gd name="connsiteX0" fmla="*/ 100681 w 486833"/>
                  <a:gd name="connsiteY0" fmla="*/ 2340529 h 2340529"/>
                  <a:gd name="connsiteX1" fmla="*/ 486575 w 486833"/>
                  <a:gd name="connsiteY1" fmla="*/ 1912690 h 2340529"/>
                  <a:gd name="connsiteX2" fmla="*/ 50347 w 486833"/>
                  <a:gd name="connsiteY2" fmla="*/ 1518407 h 2340529"/>
                  <a:gd name="connsiteX3" fmla="*/ 453019 w 486833"/>
                  <a:gd name="connsiteY3" fmla="*/ 1057013 h 2340529"/>
                  <a:gd name="connsiteX4" fmla="*/ 13 w 486833"/>
                  <a:gd name="connsiteY4" fmla="*/ 687897 h 2340529"/>
                  <a:gd name="connsiteX5" fmla="*/ 436241 w 486833"/>
                  <a:gd name="connsiteY5" fmla="*/ 327171 h 2340529"/>
                  <a:gd name="connsiteX6" fmla="*/ 50347 w 486833"/>
                  <a:gd name="connsiteY6" fmla="*/ 0 h 23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833" h="2340529">
                    <a:moveTo>
                      <a:pt x="100681" y="2340529"/>
                    </a:moveTo>
                    <a:cubicBezTo>
                      <a:pt x="297822" y="2195119"/>
                      <a:pt x="494964" y="2049710"/>
                      <a:pt x="486575" y="1912690"/>
                    </a:cubicBezTo>
                    <a:cubicBezTo>
                      <a:pt x="478186" y="1775670"/>
                      <a:pt x="55940" y="1661020"/>
                      <a:pt x="50347" y="1518407"/>
                    </a:cubicBezTo>
                    <a:cubicBezTo>
                      <a:pt x="44754" y="1375794"/>
                      <a:pt x="461408" y="1195431"/>
                      <a:pt x="453019" y="1057013"/>
                    </a:cubicBezTo>
                    <a:cubicBezTo>
                      <a:pt x="444630" y="918595"/>
                      <a:pt x="2809" y="809537"/>
                      <a:pt x="13" y="687897"/>
                    </a:cubicBezTo>
                    <a:cubicBezTo>
                      <a:pt x="-2783" y="566257"/>
                      <a:pt x="427852" y="441820"/>
                      <a:pt x="436241" y="327171"/>
                    </a:cubicBezTo>
                    <a:cubicBezTo>
                      <a:pt x="444630" y="212522"/>
                      <a:pt x="247488" y="106261"/>
                      <a:pt x="5034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78" name="Straight Arrow Connector 77"/>
              <p:cNvCxnSpPr>
                <a:stCxn id="77" idx="3"/>
              </p:cNvCxnSpPr>
              <p:nvPr/>
            </p:nvCxnSpPr>
            <p:spPr>
              <a:xfrm flipH="1" flipV="1">
                <a:off x="3522091" y="4722690"/>
                <a:ext cx="11349" cy="150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 flipV="1">
                <a:off x="3399829" y="5507541"/>
                <a:ext cx="67664" cy="1142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8528529" flipH="1">
                <a:off x="3391244" y="4185478"/>
                <a:ext cx="166245" cy="234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6" name="Straight Arrow Connector 75"/>
            <p:cNvCxnSpPr/>
            <p:nvPr/>
          </p:nvCxnSpPr>
          <p:spPr>
            <a:xfrm rot="10512717">
              <a:off x="2970461" y="920834"/>
              <a:ext cx="101779" cy="108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539551" y="1240971"/>
            <a:ext cx="4455509" cy="4569830"/>
          </a:xfrm>
          <a:prstGeom prst="straightConnector1">
            <a:avLst/>
          </a:prstGeom>
          <a:ln w="127000">
            <a:solidFill>
              <a:srgbClr val="FA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/>
          <p:cNvGrpSpPr/>
          <p:nvPr/>
        </p:nvGrpSpPr>
        <p:grpSpPr>
          <a:xfrm>
            <a:off x="5422912" y="-244314"/>
            <a:ext cx="471722" cy="2732207"/>
            <a:chOff x="2970461" y="920834"/>
            <a:chExt cx="471722" cy="2444902"/>
          </a:xfrm>
        </p:grpSpPr>
        <p:grpSp>
          <p:nvGrpSpPr>
            <p:cNvPr id="122" name="Group 121"/>
            <p:cNvGrpSpPr/>
            <p:nvPr/>
          </p:nvGrpSpPr>
          <p:grpSpPr>
            <a:xfrm rot="10512717" flipH="1" flipV="1">
              <a:off x="3120462" y="977539"/>
              <a:ext cx="321721" cy="2388197"/>
              <a:chOff x="3334412" y="3738916"/>
              <a:chExt cx="213884" cy="2511134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3334412" y="3738916"/>
                <a:ext cx="213884" cy="2511134"/>
              </a:xfrm>
              <a:custGeom>
                <a:avLst/>
                <a:gdLst>
                  <a:gd name="connsiteX0" fmla="*/ 100681 w 486833"/>
                  <a:gd name="connsiteY0" fmla="*/ 2340529 h 2340529"/>
                  <a:gd name="connsiteX1" fmla="*/ 486575 w 486833"/>
                  <a:gd name="connsiteY1" fmla="*/ 1912690 h 2340529"/>
                  <a:gd name="connsiteX2" fmla="*/ 50347 w 486833"/>
                  <a:gd name="connsiteY2" fmla="*/ 1518407 h 2340529"/>
                  <a:gd name="connsiteX3" fmla="*/ 453019 w 486833"/>
                  <a:gd name="connsiteY3" fmla="*/ 1057013 h 2340529"/>
                  <a:gd name="connsiteX4" fmla="*/ 13 w 486833"/>
                  <a:gd name="connsiteY4" fmla="*/ 687897 h 2340529"/>
                  <a:gd name="connsiteX5" fmla="*/ 436241 w 486833"/>
                  <a:gd name="connsiteY5" fmla="*/ 327171 h 2340529"/>
                  <a:gd name="connsiteX6" fmla="*/ 50347 w 486833"/>
                  <a:gd name="connsiteY6" fmla="*/ 0 h 23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833" h="2340529">
                    <a:moveTo>
                      <a:pt x="100681" y="2340529"/>
                    </a:moveTo>
                    <a:cubicBezTo>
                      <a:pt x="297822" y="2195119"/>
                      <a:pt x="494964" y="2049710"/>
                      <a:pt x="486575" y="1912690"/>
                    </a:cubicBezTo>
                    <a:cubicBezTo>
                      <a:pt x="478186" y="1775670"/>
                      <a:pt x="55940" y="1661020"/>
                      <a:pt x="50347" y="1518407"/>
                    </a:cubicBezTo>
                    <a:cubicBezTo>
                      <a:pt x="44754" y="1375794"/>
                      <a:pt x="461408" y="1195431"/>
                      <a:pt x="453019" y="1057013"/>
                    </a:cubicBezTo>
                    <a:cubicBezTo>
                      <a:pt x="444630" y="918595"/>
                      <a:pt x="2809" y="809537"/>
                      <a:pt x="13" y="687897"/>
                    </a:cubicBezTo>
                    <a:cubicBezTo>
                      <a:pt x="-2783" y="566257"/>
                      <a:pt x="427852" y="441820"/>
                      <a:pt x="436241" y="327171"/>
                    </a:cubicBezTo>
                    <a:cubicBezTo>
                      <a:pt x="444630" y="212522"/>
                      <a:pt x="247488" y="106261"/>
                      <a:pt x="5034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125" name="Straight Arrow Connector 124"/>
              <p:cNvCxnSpPr>
                <a:stCxn id="124" idx="3"/>
              </p:cNvCxnSpPr>
              <p:nvPr/>
            </p:nvCxnSpPr>
            <p:spPr>
              <a:xfrm flipH="1" flipV="1">
                <a:off x="3522091" y="4722690"/>
                <a:ext cx="11349" cy="15028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/>
              <p:nvPr/>
            </p:nvCxnSpPr>
            <p:spPr>
              <a:xfrm flipH="1" flipV="1">
                <a:off x="3399829" y="5507541"/>
                <a:ext cx="67664" cy="1142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/>
              <p:nvPr/>
            </p:nvCxnSpPr>
            <p:spPr>
              <a:xfrm rot="11087283" flipH="1">
                <a:off x="3445428" y="4101306"/>
                <a:ext cx="85979" cy="159052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3" name="Straight Arrow Connector 122"/>
            <p:cNvCxnSpPr/>
            <p:nvPr/>
          </p:nvCxnSpPr>
          <p:spPr>
            <a:xfrm rot="10512717">
              <a:off x="2970461" y="920834"/>
              <a:ext cx="101779" cy="108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939886" y="2741617"/>
            <a:ext cx="213884" cy="3048925"/>
            <a:chOff x="3334412" y="3738916"/>
            <a:chExt cx="213884" cy="2511134"/>
          </a:xfrm>
        </p:grpSpPr>
        <p:sp>
          <p:nvSpPr>
            <p:cNvPr id="117" name="Freeform 116"/>
            <p:cNvSpPr/>
            <p:nvPr/>
          </p:nvSpPr>
          <p:spPr>
            <a:xfrm>
              <a:off x="3334412" y="3738916"/>
              <a:ext cx="213884" cy="2511134"/>
            </a:xfrm>
            <a:custGeom>
              <a:avLst/>
              <a:gdLst>
                <a:gd name="connsiteX0" fmla="*/ 100681 w 486833"/>
                <a:gd name="connsiteY0" fmla="*/ 2340529 h 2340529"/>
                <a:gd name="connsiteX1" fmla="*/ 486575 w 486833"/>
                <a:gd name="connsiteY1" fmla="*/ 1912690 h 2340529"/>
                <a:gd name="connsiteX2" fmla="*/ 50347 w 486833"/>
                <a:gd name="connsiteY2" fmla="*/ 1518407 h 2340529"/>
                <a:gd name="connsiteX3" fmla="*/ 453019 w 486833"/>
                <a:gd name="connsiteY3" fmla="*/ 1057013 h 2340529"/>
                <a:gd name="connsiteX4" fmla="*/ 13 w 486833"/>
                <a:gd name="connsiteY4" fmla="*/ 687897 h 2340529"/>
                <a:gd name="connsiteX5" fmla="*/ 436241 w 486833"/>
                <a:gd name="connsiteY5" fmla="*/ 327171 h 2340529"/>
                <a:gd name="connsiteX6" fmla="*/ 50347 w 486833"/>
                <a:gd name="connsiteY6" fmla="*/ 0 h 23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833" h="2340529">
                  <a:moveTo>
                    <a:pt x="100681" y="2340529"/>
                  </a:moveTo>
                  <a:cubicBezTo>
                    <a:pt x="297822" y="2195119"/>
                    <a:pt x="494964" y="2049710"/>
                    <a:pt x="486575" y="1912690"/>
                  </a:cubicBezTo>
                  <a:cubicBezTo>
                    <a:pt x="478186" y="1775670"/>
                    <a:pt x="55940" y="1661020"/>
                    <a:pt x="50347" y="1518407"/>
                  </a:cubicBezTo>
                  <a:cubicBezTo>
                    <a:pt x="44754" y="1375794"/>
                    <a:pt x="461408" y="1195431"/>
                    <a:pt x="453019" y="1057013"/>
                  </a:cubicBezTo>
                  <a:cubicBezTo>
                    <a:pt x="444630" y="918595"/>
                    <a:pt x="2809" y="809537"/>
                    <a:pt x="13" y="687897"/>
                  </a:cubicBezTo>
                  <a:cubicBezTo>
                    <a:pt x="-2783" y="566257"/>
                    <a:pt x="427852" y="441820"/>
                    <a:pt x="436241" y="327171"/>
                  </a:cubicBezTo>
                  <a:cubicBezTo>
                    <a:pt x="444630" y="212522"/>
                    <a:pt x="247488" y="106261"/>
                    <a:pt x="5034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18" name="Straight Arrow Connector 117"/>
            <p:cNvCxnSpPr>
              <a:stCxn id="117" idx="3"/>
            </p:cNvCxnSpPr>
            <p:nvPr/>
          </p:nvCxnSpPr>
          <p:spPr>
            <a:xfrm flipH="1" flipV="1">
              <a:off x="3522091" y="4722690"/>
              <a:ext cx="11349" cy="150286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/>
            <p:nvPr/>
          </p:nvCxnSpPr>
          <p:spPr>
            <a:xfrm flipH="1" flipV="1">
              <a:off x="3399829" y="5507541"/>
              <a:ext cx="67664" cy="114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endCxn id="117" idx="5"/>
            </p:cNvCxnSpPr>
            <p:nvPr/>
          </p:nvCxnSpPr>
          <p:spPr>
            <a:xfrm flipV="1">
              <a:off x="3399829" y="4089935"/>
              <a:ext cx="126240" cy="23390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 flipH="1">
            <a:off x="5729197" y="-276424"/>
            <a:ext cx="308426" cy="3048925"/>
            <a:chOff x="3334413" y="3738915"/>
            <a:chExt cx="213884" cy="2511133"/>
          </a:xfrm>
        </p:grpSpPr>
        <p:sp>
          <p:nvSpPr>
            <p:cNvPr id="136" name="Freeform 135"/>
            <p:cNvSpPr/>
            <p:nvPr/>
          </p:nvSpPr>
          <p:spPr>
            <a:xfrm>
              <a:off x="3334412" y="3738916"/>
              <a:ext cx="213884" cy="2511134"/>
            </a:xfrm>
            <a:custGeom>
              <a:avLst/>
              <a:gdLst>
                <a:gd name="connsiteX0" fmla="*/ 100681 w 486833"/>
                <a:gd name="connsiteY0" fmla="*/ 2340529 h 2340529"/>
                <a:gd name="connsiteX1" fmla="*/ 486575 w 486833"/>
                <a:gd name="connsiteY1" fmla="*/ 1912690 h 2340529"/>
                <a:gd name="connsiteX2" fmla="*/ 50347 w 486833"/>
                <a:gd name="connsiteY2" fmla="*/ 1518407 h 2340529"/>
                <a:gd name="connsiteX3" fmla="*/ 453019 w 486833"/>
                <a:gd name="connsiteY3" fmla="*/ 1057013 h 2340529"/>
                <a:gd name="connsiteX4" fmla="*/ 13 w 486833"/>
                <a:gd name="connsiteY4" fmla="*/ 687897 h 2340529"/>
                <a:gd name="connsiteX5" fmla="*/ 436241 w 486833"/>
                <a:gd name="connsiteY5" fmla="*/ 327171 h 2340529"/>
                <a:gd name="connsiteX6" fmla="*/ 50347 w 486833"/>
                <a:gd name="connsiteY6" fmla="*/ 0 h 2340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6833" h="2340529">
                  <a:moveTo>
                    <a:pt x="100681" y="2340529"/>
                  </a:moveTo>
                  <a:cubicBezTo>
                    <a:pt x="297822" y="2195119"/>
                    <a:pt x="494964" y="2049710"/>
                    <a:pt x="486575" y="1912690"/>
                  </a:cubicBezTo>
                  <a:cubicBezTo>
                    <a:pt x="478186" y="1775670"/>
                    <a:pt x="55940" y="1661020"/>
                    <a:pt x="50347" y="1518407"/>
                  </a:cubicBezTo>
                  <a:cubicBezTo>
                    <a:pt x="44754" y="1375794"/>
                    <a:pt x="461408" y="1195431"/>
                    <a:pt x="453019" y="1057013"/>
                  </a:cubicBezTo>
                  <a:cubicBezTo>
                    <a:pt x="444630" y="918595"/>
                    <a:pt x="2809" y="809537"/>
                    <a:pt x="13" y="687897"/>
                  </a:cubicBezTo>
                  <a:cubicBezTo>
                    <a:pt x="-2783" y="566257"/>
                    <a:pt x="427852" y="441820"/>
                    <a:pt x="436241" y="327171"/>
                  </a:cubicBezTo>
                  <a:cubicBezTo>
                    <a:pt x="444630" y="212522"/>
                    <a:pt x="247488" y="106261"/>
                    <a:pt x="50347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37" name="Straight Arrow Connector 136"/>
            <p:cNvCxnSpPr>
              <a:stCxn id="136" idx="3"/>
            </p:cNvCxnSpPr>
            <p:nvPr/>
          </p:nvCxnSpPr>
          <p:spPr>
            <a:xfrm flipH="1" flipV="1">
              <a:off x="3487891" y="4706011"/>
              <a:ext cx="45551" cy="16696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Arrow Connector 137"/>
            <p:cNvCxnSpPr/>
            <p:nvPr/>
          </p:nvCxnSpPr>
          <p:spPr>
            <a:xfrm flipH="1" flipV="1">
              <a:off x="3399829" y="5507541"/>
              <a:ext cx="67664" cy="11425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Arrow Connector 138"/>
            <p:cNvCxnSpPr>
              <a:endCxn id="136" idx="5"/>
            </p:cNvCxnSpPr>
            <p:nvPr/>
          </p:nvCxnSpPr>
          <p:spPr>
            <a:xfrm flipV="1">
              <a:off x="3433661" y="4089934"/>
              <a:ext cx="92408" cy="173557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0" name="Oval 139"/>
          <p:cNvSpPr/>
          <p:nvPr/>
        </p:nvSpPr>
        <p:spPr>
          <a:xfrm>
            <a:off x="7422902" y="2630352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41" name="Oval 140"/>
          <p:cNvSpPr/>
          <p:nvPr/>
        </p:nvSpPr>
        <p:spPr>
          <a:xfrm>
            <a:off x="5533166" y="2307373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42" name="Oval 141"/>
          <p:cNvSpPr/>
          <p:nvPr/>
        </p:nvSpPr>
        <p:spPr>
          <a:xfrm>
            <a:off x="9896680" y="2247156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43" name="Oval 142"/>
          <p:cNvSpPr/>
          <p:nvPr/>
        </p:nvSpPr>
        <p:spPr>
          <a:xfrm>
            <a:off x="10680527" y="3581266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44" name="Oval 143"/>
          <p:cNvSpPr/>
          <p:nvPr/>
        </p:nvSpPr>
        <p:spPr>
          <a:xfrm>
            <a:off x="6446738" y="2411529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145" name="Oval 144"/>
          <p:cNvSpPr/>
          <p:nvPr/>
        </p:nvSpPr>
        <p:spPr>
          <a:xfrm>
            <a:off x="8321145" y="4811800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146" name="Oval 145"/>
          <p:cNvSpPr/>
          <p:nvPr/>
        </p:nvSpPr>
        <p:spPr>
          <a:xfrm>
            <a:off x="10087026" y="3073499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  <p:sp>
        <p:nvSpPr>
          <p:cNvPr id="147" name="Oval 146"/>
          <p:cNvSpPr/>
          <p:nvPr/>
        </p:nvSpPr>
        <p:spPr>
          <a:xfrm>
            <a:off x="10847874" y="4588461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  <p:sp>
        <p:nvSpPr>
          <p:cNvPr id="148" name="Oval 147"/>
          <p:cNvSpPr/>
          <p:nvPr/>
        </p:nvSpPr>
        <p:spPr>
          <a:xfrm>
            <a:off x="4454908" y="1884542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149" name="Oval 148"/>
          <p:cNvSpPr/>
          <p:nvPr/>
        </p:nvSpPr>
        <p:spPr>
          <a:xfrm>
            <a:off x="649708" y="3310667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150" name="Oval 149"/>
          <p:cNvSpPr/>
          <p:nvPr/>
        </p:nvSpPr>
        <p:spPr>
          <a:xfrm>
            <a:off x="1812966" y="3647909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51" name="Oval 150"/>
          <p:cNvSpPr/>
          <p:nvPr/>
        </p:nvSpPr>
        <p:spPr>
          <a:xfrm>
            <a:off x="8562107" y="3949061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152" name="Oval 151"/>
          <p:cNvSpPr/>
          <p:nvPr/>
        </p:nvSpPr>
        <p:spPr>
          <a:xfrm>
            <a:off x="11515172" y="2411529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362" y="4608141"/>
            <a:ext cx="621846" cy="499915"/>
          </a:xfrm>
          <a:prstGeom prst="rect">
            <a:avLst/>
          </a:prstGeom>
        </p:spPr>
      </p:pic>
      <p:pic>
        <p:nvPicPr>
          <p:cNvPr id="156" name="Picture 1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063" y="5610320"/>
            <a:ext cx="2283008" cy="1432825"/>
          </a:xfrm>
          <a:prstGeom prst="rect">
            <a:avLst/>
          </a:prstGeom>
        </p:spPr>
      </p:pic>
      <p:pic>
        <p:nvPicPr>
          <p:cNvPr id="6148" name="Picture 4" descr="Bilderesultat for cow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27" y="5941402"/>
            <a:ext cx="555026" cy="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4" descr="Bilderesultat for cow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84" y="6452008"/>
            <a:ext cx="555026" cy="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4" descr="Bilderesultat for cow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06" y="6645469"/>
            <a:ext cx="555026" cy="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4" descr="Bilderesultat for cow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10" y="6022935"/>
            <a:ext cx="555026" cy="40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/>
          <p:cNvGrpSpPr/>
          <p:nvPr/>
        </p:nvGrpSpPr>
        <p:grpSpPr>
          <a:xfrm>
            <a:off x="2970461" y="-322728"/>
            <a:ext cx="471722" cy="3688759"/>
            <a:chOff x="2970461" y="920834"/>
            <a:chExt cx="471722" cy="2444902"/>
          </a:xfrm>
        </p:grpSpPr>
        <p:grpSp>
          <p:nvGrpSpPr>
            <p:cNvPr id="67" name="Group 66"/>
            <p:cNvGrpSpPr/>
            <p:nvPr/>
          </p:nvGrpSpPr>
          <p:grpSpPr>
            <a:xfrm rot="10512717" flipH="1" flipV="1">
              <a:off x="3120462" y="977539"/>
              <a:ext cx="321721" cy="2388197"/>
              <a:chOff x="3334412" y="3738916"/>
              <a:chExt cx="213884" cy="2511134"/>
            </a:xfrm>
          </p:grpSpPr>
          <p:sp>
            <p:nvSpPr>
              <p:cNvPr id="68" name="Freeform 67"/>
              <p:cNvSpPr/>
              <p:nvPr/>
            </p:nvSpPr>
            <p:spPr>
              <a:xfrm>
                <a:off x="3334412" y="3738916"/>
                <a:ext cx="213884" cy="2511134"/>
              </a:xfrm>
              <a:custGeom>
                <a:avLst/>
                <a:gdLst>
                  <a:gd name="connsiteX0" fmla="*/ 100681 w 486833"/>
                  <a:gd name="connsiteY0" fmla="*/ 2340529 h 2340529"/>
                  <a:gd name="connsiteX1" fmla="*/ 486575 w 486833"/>
                  <a:gd name="connsiteY1" fmla="*/ 1912690 h 2340529"/>
                  <a:gd name="connsiteX2" fmla="*/ 50347 w 486833"/>
                  <a:gd name="connsiteY2" fmla="*/ 1518407 h 2340529"/>
                  <a:gd name="connsiteX3" fmla="*/ 453019 w 486833"/>
                  <a:gd name="connsiteY3" fmla="*/ 1057013 h 2340529"/>
                  <a:gd name="connsiteX4" fmla="*/ 13 w 486833"/>
                  <a:gd name="connsiteY4" fmla="*/ 687897 h 2340529"/>
                  <a:gd name="connsiteX5" fmla="*/ 436241 w 486833"/>
                  <a:gd name="connsiteY5" fmla="*/ 327171 h 2340529"/>
                  <a:gd name="connsiteX6" fmla="*/ 50347 w 486833"/>
                  <a:gd name="connsiteY6" fmla="*/ 0 h 23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833" h="2340529">
                    <a:moveTo>
                      <a:pt x="100681" y="2340529"/>
                    </a:moveTo>
                    <a:cubicBezTo>
                      <a:pt x="297822" y="2195119"/>
                      <a:pt x="494964" y="2049710"/>
                      <a:pt x="486575" y="1912690"/>
                    </a:cubicBezTo>
                    <a:cubicBezTo>
                      <a:pt x="478186" y="1775670"/>
                      <a:pt x="55940" y="1661020"/>
                      <a:pt x="50347" y="1518407"/>
                    </a:cubicBezTo>
                    <a:cubicBezTo>
                      <a:pt x="44754" y="1375794"/>
                      <a:pt x="461408" y="1195431"/>
                      <a:pt x="453019" y="1057013"/>
                    </a:cubicBezTo>
                    <a:cubicBezTo>
                      <a:pt x="444630" y="918595"/>
                      <a:pt x="2809" y="809537"/>
                      <a:pt x="13" y="687897"/>
                    </a:cubicBezTo>
                    <a:cubicBezTo>
                      <a:pt x="-2783" y="566257"/>
                      <a:pt x="427852" y="441820"/>
                      <a:pt x="436241" y="327171"/>
                    </a:cubicBezTo>
                    <a:cubicBezTo>
                      <a:pt x="444630" y="212522"/>
                      <a:pt x="247488" y="106261"/>
                      <a:pt x="5034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69" name="Straight Arrow Connector 68"/>
              <p:cNvCxnSpPr>
                <a:stCxn id="68" idx="3"/>
              </p:cNvCxnSpPr>
              <p:nvPr/>
            </p:nvCxnSpPr>
            <p:spPr>
              <a:xfrm rot="11087283">
                <a:off x="3481915" y="4724709"/>
                <a:ext cx="57438" cy="14601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 rot="11087283">
                <a:off x="3397877" y="5509537"/>
                <a:ext cx="47500" cy="4698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 rot="11087283" flipH="1">
                <a:off x="3506901" y="4133316"/>
                <a:ext cx="23518" cy="6945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2" name="Straight Arrow Connector 71"/>
            <p:cNvCxnSpPr/>
            <p:nvPr/>
          </p:nvCxnSpPr>
          <p:spPr>
            <a:xfrm rot="10512717">
              <a:off x="2970461" y="920834"/>
              <a:ext cx="101779" cy="108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0"/>
          <p:cNvSpPr/>
          <p:nvPr/>
        </p:nvSpPr>
        <p:spPr>
          <a:xfrm>
            <a:off x="2850303" y="3309224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grpSp>
        <p:nvGrpSpPr>
          <p:cNvPr id="179" name="Group 178"/>
          <p:cNvGrpSpPr/>
          <p:nvPr/>
        </p:nvGrpSpPr>
        <p:grpSpPr>
          <a:xfrm rot="8854917" flipH="1">
            <a:off x="6602822" y="2544365"/>
            <a:ext cx="479690" cy="3363043"/>
            <a:chOff x="2970461" y="920834"/>
            <a:chExt cx="485526" cy="2444325"/>
          </a:xfrm>
        </p:grpSpPr>
        <p:grpSp>
          <p:nvGrpSpPr>
            <p:cNvPr id="180" name="Group 179"/>
            <p:cNvGrpSpPr/>
            <p:nvPr/>
          </p:nvGrpSpPr>
          <p:grpSpPr>
            <a:xfrm rot="10512717" flipH="1" flipV="1">
              <a:off x="3120438" y="976962"/>
              <a:ext cx="335549" cy="2388197"/>
              <a:chOff x="3334412" y="3738916"/>
              <a:chExt cx="223077" cy="2511134"/>
            </a:xfrm>
          </p:grpSpPr>
          <p:sp>
            <p:nvSpPr>
              <p:cNvPr id="182" name="Freeform 181"/>
              <p:cNvSpPr/>
              <p:nvPr/>
            </p:nvSpPr>
            <p:spPr>
              <a:xfrm>
                <a:off x="3334412" y="3738916"/>
                <a:ext cx="213884" cy="2511134"/>
              </a:xfrm>
              <a:custGeom>
                <a:avLst/>
                <a:gdLst>
                  <a:gd name="connsiteX0" fmla="*/ 100681 w 486833"/>
                  <a:gd name="connsiteY0" fmla="*/ 2340529 h 2340529"/>
                  <a:gd name="connsiteX1" fmla="*/ 486575 w 486833"/>
                  <a:gd name="connsiteY1" fmla="*/ 1912690 h 2340529"/>
                  <a:gd name="connsiteX2" fmla="*/ 50347 w 486833"/>
                  <a:gd name="connsiteY2" fmla="*/ 1518407 h 2340529"/>
                  <a:gd name="connsiteX3" fmla="*/ 453019 w 486833"/>
                  <a:gd name="connsiteY3" fmla="*/ 1057013 h 2340529"/>
                  <a:gd name="connsiteX4" fmla="*/ 13 w 486833"/>
                  <a:gd name="connsiteY4" fmla="*/ 687897 h 2340529"/>
                  <a:gd name="connsiteX5" fmla="*/ 436241 w 486833"/>
                  <a:gd name="connsiteY5" fmla="*/ 327171 h 2340529"/>
                  <a:gd name="connsiteX6" fmla="*/ 50347 w 486833"/>
                  <a:gd name="connsiteY6" fmla="*/ 0 h 2340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86833" h="2340529">
                    <a:moveTo>
                      <a:pt x="100681" y="2340529"/>
                    </a:moveTo>
                    <a:cubicBezTo>
                      <a:pt x="297822" y="2195119"/>
                      <a:pt x="494964" y="2049710"/>
                      <a:pt x="486575" y="1912690"/>
                    </a:cubicBezTo>
                    <a:cubicBezTo>
                      <a:pt x="478186" y="1775670"/>
                      <a:pt x="55940" y="1661020"/>
                      <a:pt x="50347" y="1518407"/>
                    </a:cubicBezTo>
                    <a:cubicBezTo>
                      <a:pt x="44754" y="1375794"/>
                      <a:pt x="461408" y="1195431"/>
                      <a:pt x="453019" y="1057013"/>
                    </a:cubicBezTo>
                    <a:cubicBezTo>
                      <a:pt x="444630" y="918595"/>
                      <a:pt x="2809" y="809537"/>
                      <a:pt x="13" y="687897"/>
                    </a:cubicBezTo>
                    <a:cubicBezTo>
                      <a:pt x="-2783" y="566257"/>
                      <a:pt x="427852" y="441820"/>
                      <a:pt x="436241" y="327171"/>
                    </a:cubicBezTo>
                    <a:cubicBezTo>
                      <a:pt x="444630" y="212522"/>
                      <a:pt x="247488" y="106261"/>
                      <a:pt x="50347" y="0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cxnSp>
            <p:nvCxnSpPr>
              <p:cNvPr id="183" name="Straight Arrow Connector 182"/>
              <p:cNvCxnSpPr>
                <a:stCxn id="182" idx="3"/>
              </p:cNvCxnSpPr>
              <p:nvPr/>
            </p:nvCxnSpPr>
            <p:spPr>
              <a:xfrm flipH="1" flipV="1">
                <a:off x="3522091" y="4722690"/>
                <a:ext cx="11349" cy="15028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Arrow Connector 183"/>
              <p:cNvCxnSpPr/>
              <p:nvPr/>
            </p:nvCxnSpPr>
            <p:spPr>
              <a:xfrm flipH="1" flipV="1">
                <a:off x="3399829" y="5507541"/>
                <a:ext cx="67664" cy="11425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Arrow Connector 184"/>
              <p:cNvCxnSpPr/>
              <p:nvPr/>
            </p:nvCxnSpPr>
            <p:spPr>
              <a:xfrm rot="8528529" flipH="1">
                <a:off x="3391244" y="4185478"/>
                <a:ext cx="166245" cy="23406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1" name="Straight Arrow Connector 180"/>
            <p:cNvCxnSpPr/>
            <p:nvPr/>
          </p:nvCxnSpPr>
          <p:spPr>
            <a:xfrm rot="10512717">
              <a:off x="2970461" y="920834"/>
              <a:ext cx="101779" cy="10865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923731" y="1693568"/>
            <a:ext cx="2428248" cy="4539281"/>
          </a:xfrm>
          <a:prstGeom prst="straightConnector1">
            <a:avLst/>
          </a:prstGeom>
          <a:ln w="127000">
            <a:solidFill>
              <a:srgbClr val="FA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4" descr="Relatert bild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05"/>
          <a:stretch/>
        </p:blipFill>
        <p:spPr bwMode="auto">
          <a:xfrm>
            <a:off x="-6820484" y="-7075444"/>
            <a:ext cx="10693861" cy="112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Oval 143"/>
          <p:cNvSpPr/>
          <p:nvPr/>
        </p:nvSpPr>
        <p:spPr>
          <a:xfrm>
            <a:off x="7168193" y="3541197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87" name="Oval 143"/>
          <p:cNvSpPr/>
          <p:nvPr/>
        </p:nvSpPr>
        <p:spPr>
          <a:xfrm>
            <a:off x="8692034" y="2334815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88" name="Oval 143"/>
          <p:cNvSpPr/>
          <p:nvPr/>
        </p:nvSpPr>
        <p:spPr>
          <a:xfrm>
            <a:off x="2080238" y="2711906"/>
            <a:ext cx="612983" cy="48612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CH</a:t>
            </a:r>
            <a:r>
              <a:rPr lang="nb-NO" sz="1100" baseline="-25000" dirty="0" smtClean="0"/>
              <a:t>4</a:t>
            </a:r>
            <a:endParaRPr lang="nb-NO" sz="1100" baseline="-25000" dirty="0"/>
          </a:p>
        </p:txBody>
      </p:sp>
      <p:sp>
        <p:nvSpPr>
          <p:cNvPr id="89" name="Oval 45"/>
          <p:cNvSpPr/>
          <p:nvPr/>
        </p:nvSpPr>
        <p:spPr>
          <a:xfrm>
            <a:off x="519666" y="4494251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90" name="Oval 45"/>
          <p:cNvSpPr/>
          <p:nvPr/>
        </p:nvSpPr>
        <p:spPr>
          <a:xfrm>
            <a:off x="-693803" y="3820902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91" name="Oval 142"/>
          <p:cNvSpPr/>
          <p:nvPr/>
        </p:nvSpPr>
        <p:spPr>
          <a:xfrm>
            <a:off x="9621317" y="4023016"/>
            <a:ext cx="612983" cy="48612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CO</a:t>
            </a:r>
            <a:r>
              <a:rPr lang="nb-NO" sz="1100" baseline="-25000" dirty="0" smtClean="0"/>
              <a:t>2</a:t>
            </a:r>
            <a:endParaRPr lang="nb-NO" sz="1100" baseline="-25000" dirty="0"/>
          </a:p>
        </p:txBody>
      </p:sp>
      <p:sp>
        <p:nvSpPr>
          <p:cNvPr id="92" name="Oval 146"/>
          <p:cNvSpPr/>
          <p:nvPr/>
        </p:nvSpPr>
        <p:spPr>
          <a:xfrm>
            <a:off x="8479447" y="3073499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  <p:sp>
        <p:nvSpPr>
          <p:cNvPr id="93" name="Oval 146"/>
          <p:cNvSpPr/>
          <p:nvPr/>
        </p:nvSpPr>
        <p:spPr>
          <a:xfrm>
            <a:off x="7024787" y="1922363"/>
            <a:ext cx="612983" cy="4861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100" dirty="0" smtClean="0"/>
              <a:t>H</a:t>
            </a:r>
            <a:r>
              <a:rPr lang="nb-NO" sz="1100" baseline="-25000" dirty="0" smtClean="0"/>
              <a:t>2</a:t>
            </a:r>
            <a:r>
              <a:rPr lang="nb-NO" sz="1100" dirty="0" smtClean="0"/>
              <a:t>O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7898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274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41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2063"/>
          </a:xfrm>
        </p:spPr>
        <p:txBody>
          <a:bodyPr>
            <a:normAutofit fontScale="85000" lnSpcReduction="20000"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I atmosfæren er det klimagasser (eks. CO</a:t>
            </a:r>
            <a:r>
              <a:rPr lang="nb-NO" baseline="-25000" dirty="0" smtClean="0">
                <a:solidFill>
                  <a:schemeClr val="bg1"/>
                </a:solidFill>
              </a:rPr>
              <a:t>2</a:t>
            </a:r>
            <a:r>
              <a:rPr lang="nb-NO" dirty="0" smtClean="0">
                <a:solidFill>
                  <a:schemeClr val="bg1"/>
                </a:solidFill>
              </a:rPr>
              <a:t> (karbondioksid), CH</a:t>
            </a:r>
            <a:r>
              <a:rPr lang="nb-NO" baseline="-25000" dirty="0" smtClean="0">
                <a:solidFill>
                  <a:schemeClr val="bg1"/>
                </a:solidFill>
              </a:rPr>
              <a:t>4</a:t>
            </a:r>
            <a:r>
              <a:rPr lang="nb-NO" dirty="0" smtClean="0">
                <a:solidFill>
                  <a:schemeClr val="bg1"/>
                </a:solidFill>
              </a:rPr>
              <a:t> (metan), H</a:t>
            </a:r>
            <a:r>
              <a:rPr lang="nb-NO" baseline="-25000" dirty="0" smtClean="0">
                <a:solidFill>
                  <a:schemeClr val="bg1"/>
                </a:solidFill>
              </a:rPr>
              <a:t>2</a:t>
            </a:r>
            <a:r>
              <a:rPr lang="nb-NO" dirty="0" smtClean="0">
                <a:solidFill>
                  <a:schemeClr val="bg1"/>
                </a:solidFill>
              </a:rPr>
              <a:t>O (vanndamp)).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Disse slipper gjennom lysstråler, men hindrer noe varmestråling å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slippe ut igjen fra atmosfæren ved å reflektere strålingen tilbake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igjen til jorda. 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Denne effekten skjer også i drivhus, men her er det glass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eller plast som slipper inn solstrålene, men ikke slipper ut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varmen.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Dersom det blir mer klimagasser i atmosfæren vil mer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varmestråling bli reflektert tilbake mot jorden og det blir varmere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Forurensning bidrar til at det blir mer klimagasser i atmosfæren,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dette fører til klimaendringer.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Livet på jorda er tilpasset temperaturer og klima vi har hatt over tusener av år, når temperaturer og klima endres brått vil dette ødelegge for dyre- og planteliv (også mennesker).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7593" y="3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DRIVHUSEFFEKTEN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44" name="Picture 4" descr="Bilderesultat for drivhu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537" y="1981658"/>
            <a:ext cx="39814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5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La oss se på noen grafer….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824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37" y="246363"/>
            <a:ext cx="11958802" cy="619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796"/>
            <a:ext cx="12192000" cy="40147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7567"/>
            <a:ext cx="12192000" cy="262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Image result for temperature 20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2" y="365125"/>
            <a:ext cx="11436315" cy="619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3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6" descr="Bilderesultat for average temperature 100 y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6" y="145987"/>
            <a:ext cx="11280455" cy="671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99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Bilderesultat for shifting colors spiral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250326" y="2055813"/>
            <a:ext cx="115377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IKKE BLAND SAMMEN </a:t>
            </a:r>
            <a:b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b-NO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OZONLAGET OG DRIVHUSEFFEKTEN</a:t>
            </a:r>
            <a:endParaRPr lang="nb-NO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0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Relatert bil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8" y="632716"/>
            <a:ext cx="10449915" cy="593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7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c/ca/EPICA_temperature_plot.svg/1920px-EPICA_temperature_plot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0" y="-1"/>
            <a:ext cx="12411673" cy="664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098" name="Picture 2" descr="Study: climate was more variable during the last in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68" y="62664"/>
            <a:ext cx="12068432" cy="6829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5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tudy: climate was more variable during the last inter ...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0" t="2534" r="2661" b="23166"/>
          <a:stretch/>
        </p:blipFill>
        <p:spPr bwMode="auto">
          <a:xfrm>
            <a:off x="461394" y="-67113"/>
            <a:ext cx="10427516" cy="557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thumb/c/ca/EPICA_temperature_plot.svg/1920px-EPICA_temperature_plot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9134"/>
            <a:ext cx="12609377" cy="490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9AAE8D"/>
                </a:solidFill>
              </a:rPr>
              <a:t>MENNESKESKAPTE KLIMAFORANDRINGER</a:t>
            </a:r>
            <a:endParaRPr lang="nb-NO" dirty="0">
              <a:solidFill>
                <a:srgbClr val="9AAE8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Oppvarming som en effekt </a:t>
            </a:r>
            <a:r>
              <a:rPr lang="nb-NO" dirty="0" smtClean="0">
                <a:solidFill>
                  <a:schemeClr val="bg1"/>
                </a:solidFill>
              </a:rPr>
              <a:t>av menneskeskapte klimautslipp er </a:t>
            </a:r>
            <a:r>
              <a:rPr lang="nb-NO" dirty="0" smtClean="0">
                <a:solidFill>
                  <a:schemeClr val="bg1"/>
                </a:solidFill>
              </a:rPr>
              <a:t>et vitenskapelig faktum</a:t>
            </a:r>
          </a:p>
          <a:p>
            <a:r>
              <a:rPr lang="nb-NO" dirty="0">
                <a:solidFill>
                  <a:schemeClr val="bg1"/>
                </a:solidFill>
              </a:rPr>
              <a:t>Klimaforandringer foregår allerede i </a:t>
            </a:r>
            <a:r>
              <a:rPr lang="nb-NO" dirty="0" smtClean="0">
                <a:solidFill>
                  <a:schemeClr val="bg1"/>
                </a:solidFill>
              </a:rPr>
              <a:t>dag</a:t>
            </a:r>
            <a:endParaRPr lang="nb-NO" dirty="0" smtClean="0">
              <a:solidFill>
                <a:schemeClr val="bg1"/>
              </a:solidFill>
            </a:endParaRPr>
          </a:p>
          <a:p>
            <a:r>
              <a:rPr lang="nb-NO" dirty="0" smtClean="0">
                <a:solidFill>
                  <a:schemeClr val="bg1"/>
                </a:solidFill>
              </a:rPr>
              <a:t>Hva </a:t>
            </a:r>
            <a:r>
              <a:rPr lang="nb-NO" dirty="0" smtClean="0">
                <a:solidFill>
                  <a:schemeClr val="bg1"/>
                </a:solidFill>
              </a:rPr>
              <a:t>konsekvensene nøyaktig vil bli er usikkert, men de kan bli enorme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I </a:t>
            </a:r>
            <a:r>
              <a:rPr lang="nb-NO" dirty="0" smtClean="0">
                <a:solidFill>
                  <a:schemeClr val="bg1"/>
                </a:solidFill>
              </a:rPr>
              <a:t>Norge har gjennomsnittstemperaturen økt noe over 1</a:t>
            </a:r>
            <a:r>
              <a:rPr lang="nb-NO" baseline="30000" dirty="0" smtClean="0">
                <a:solidFill>
                  <a:schemeClr val="bg1"/>
                </a:solidFill>
              </a:rPr>
              <a:t>o</a:t>
            </a:r>
            <a:r>
              <a:rPr lang="nb-NO" dirty="0" smtClean="0">
                <a:solidFill>
                  <a:schemeClr val="bg1"/>
                </a:solidFill>
              </a:rPr>
              <a:t>C de siste 150år, i nordområdene over 4</a:t>
            </a:r>
            <a:r>
              <a:rPr lang="nb-NO" baseline="30000" dirty="0" smtClean="0">
                <a:solidFill>
                  <a:schemeClr val="bg1"/>
                </a:solidFill>
              </a:rPr>
              <a:t>o</a:t>
            </a:r>
            <a:r>
              <a:rPr lang="nb-NO" dirty="0" smtClean="0">
                <a:solidFill>
                  <a:schemeClr val="bg1"/>
                </a:solidFill>
              </a:rPr>
              <a:t>C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Nedbøren i Norge har de siste tiår økt med </a:t>
            </a:r>
            <a:r>
              <a:rPr lang="nb-NO" dirty="0" err="1" smtClean="0">
                <a:solidFill>
                  <a:schemeClr val="bg1"/>
                </a:solidFill>
              </a:rPr>
              <a:t>ca</a:t>
            </a:r>
            <a:r>
              <a:rPr lang="nb-NO" dirty="0" smtClean="0">
                <a:solidFill>
                  <a:schemeClr val="bg1"/>
                </a:solidFill>
              </a:rPr>
              <a:t> 15%</a:t>
            </a:r>
          </a:p>
        </p:txBody>
      </p:sp>
    </p:spTree>
    <p:extLst>
      <p:ext uri="{BB962C8B-B14F-4D97-AF65-F5344CB8AC3E}">
        <p14:creationId xmlns:p14="http://schemas.microsoft.com/office/powerpoint/2010/main" val="2419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>
                <a:hlinkClick r:id="rId2"/>
              </a:rPr>
              <a:t>NRK-REPORTASJE OM EFFEKTER AV KLIMAENDRINGENE I NORGE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85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7903"/>
            <a:ext cx="10515600" cy="52056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Det blir generelt varmere; noen steder blir det mye varmere, noen steder litt varmere og noen steder kan det bli kaldere.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Klimaet endres: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Økt tørke noen steder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Økt nedbør mange steder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Flom </a:t>
            </a:r>
            <a:r>
              <a:rPr lang="nb-NO" dirty="0" err="1" smtClean="0">
                <a:solidFill>
                  <a:schemeClr val="bg1"/>
                </a:solidFill>
              </a:rPr>
              <a:t>pga</a:t>
            </a:r>
            <a:r>
              <a:rPr lang="nb-NO" dirty="0" smtClean="0">
                <a:solidFill>
                  <a:schemeClr val="bg1"/>
                </a:solidFill>
              </a:rPr>
              <a:t> ekstrem nedbør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Generelt mer ustabilt vær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Havet blir varmere: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Havnivået stiger:</a:t>
            </a:r>
          </a:p>
          <a:p>
            <a:pPr lvl="2"/>
            <a:r>
              <a:rPr lang="nb-NO" dirty="0" smtClean="0">
                <a:solidFill>
                  <a:schemeClr val="bg1"/>
                </a:solidFill>
              </a:rPr>
              <a:t>Innlandsisen smelter og gir høyere vannstand.</a:t>
            </a:r>
          </a:p>
          <a:p>
            <a:pPr lvl="2"/>
            <a:r>
              <a:rPr lang="nb-NO" dirty="0" smtClean="0">
                <a:solidFill>
                  <a:schemeClr val="bg1"/>
                </a:solidFill>
              </a:rPr>
              <a:t>Varmt vann har litt større volum enn kaldt vann.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Mer energi i havet (varmere) gir flere og sterkere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tropiske stormer.</a:t>
            </a: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Varmere hav gir mer fordamping som gir mer </a:t>
            </a:r>
            <a:r>
              <a:rPr lang="nb-NO" dirty="0" smtClean="0">
                <a:solidFill>
                  <a:schemeClr val="bg1"/>
                </a:solidFill>
              </a:rPr>
              <a:t>nedbør</a:t>
            </a:r>
            <a:endParaRPr lang="nb-NO" dirty="0">
              <a:solidFill>
                <a:schemeClr val="bg1"/>
              </a:solidFill>
            </a:endParaRPr>
          </a:p>
          <a:p>
            <a:pPr lvl="1"/>
            <a:r>
              <a:rPr lang="nb-NO" dirty="0" smtClean="0">
                <a:solidFill>
                  <a:schemeClr val="bg1"/>
                </a:solidFill>
              </a:rPr>
              <a:t>Alle disse </a:t>
            </a:r>
            <a:r>
              <a:rPr lang="nb-NO" dirty="0" smtClean="0">
                <a:solidFill>
                  <a:schemeClr val="bg1"/>
                </a:solidFill>
              </a:rPr>
              <a:t>faktorene ødelegger </a:t>
            </a:r>
            <a:r>
              <a:rPr lang="nb-NO" dirty="0" smtClean="0">
                <a:solidFill>
                  <a:schemeClr val="bg1"/>
                </a:solidFill>
              </a:rPr>
              <a:t>for dyre- og planteliv </a:t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(inkludert oss) </a:t>
            </a:r>
            <a:endParaRPr lang="nb-NO" dirty="0">
              <a:solidFill>
                <a:schemeClr val="bg1"/>
              </a:solidFill>
            </a:endParaRPr>
          </a:p>
          <a:p>
            <a:pPr lvl="1"/>
            <a:endParaRPr lang="nb-NO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7593" y="3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</a:t>
            </a:r>
            <a:r>
              <a:rPr lang="nb-NO" sz="8000" b="1" dirty="0" smtClean="0">
                <a:solidFill>
                  <a:srgbClr val="9AAE8D"/>
                </a:solidFill>
              </a:rPr>
              <a:t>ONSEK</a:t>
            </a:r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VENSER AV ØKT DRIVHUSEFFEKT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894" r="1604" b="930"/>
          <a:stretch/>
        </p:blipFill>
        <p:spPr>
          <a:xfrm>
            <a:off x="7412977" y="2072659"/>
            <a:ext cx="4495739" cy="45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2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362261"/>
            <a:ext cx="6584575" cy="536126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Selvforsterkende </a:t>
            </a:r>
            <a:r>
              <a:rPr lang="nb-NO" dirty="0" smtClean="0">
                <a:solidFill>
                  <a:schemeClr val="bg1"/>
                </a:solidFill>
              </a:rPr>
              <a:t>effekter: 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HAVOPPVARMING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Varmere </a:t>
            </a:r>
            <a:r>
              <a:rPr lang="nb-NO" dirty="0">
                <a:solidFill>
                  <a:schemeClr val="bg1"/>
                </a:solidFill>
              </a:rPr>
              <a:t>hav gir mer fordamping som gir mer </a:t>
            </a:r>
            <a:br>
              <a:rPr lang="nb-NO" dirty="0">
                <a:solidFill>
                  <a:schemeClr val="bg1"/>
                </a:solidFill>
              </a:rPr>
            </a:br>
            <a:r>
              <a:rPr lang="nb-NO" dirty="0">
                <a:solidFill>
                  <a:schemeClr val="bg1"/>
                </a:solidFill>
              </a:rPr>
              <a:t>vanndamp (klimagass) som gir varmere hav </a:t>
            </a:r>
            <a:r>
              <a:rPr lang="nb-NO" dirty="0" smtClean="0">
                <a:solidFill>
                  <a:schemeClr val="bg1"/>
                </a:solidFill>
              </a:rPr>
              <a:t>som gir mer vanndamp…..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SNØSMELTING</a:t>
            </a: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Albedo er et mål på refleksjon av solenergi. Is og snø har høy albedo (</a:t>
            </a:r>
            <a:r>
              <a:rPr lang="nb-NO" dirty="0" err="1" smtClean="0">
                <a:solidFill>
                  <a:schemeClr val="bg1"/>
                </a:solidFill>
              </a:rPr>
              <a:t>ca</a:t>
            </a:r>
            <a:r>
              <a:rPr lang="nb-NO" dirty="0" smtClean="0">
                <a:solidFill>
                  <a:schemeClr val="bg1"/>
                </a:solidFill>
              </a:rPr>
              <a:t> 90%) og absorberer derfor svært lite solenergi. Dette bidrar til å begrense drivhuseffekten.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Oppvarming gir snøsmelting som gjør at land/hav kommer til syne, som absorberer mer </a:t>
            </a:r>
            <a:r>
              <a:rPr lang="nb-NO" dirty="0" err="1" smtClean="0">
                <a:solidFill>
                  <a:schemeClr val="bg1"/>
                </a:solidFill>
              </a:rPr>
              <a:t>lysenergi</a:t>
            </a:r>
            <a:r>
              <a:rPr lang="nb-NO" dirty="0" smtClean="0">
                <a:solidFill>
                  <a:schemeClr val="bg1"/>
                </a:solidFill>
              </a:rPr>
              <a:t> som gir mer oppvarming som gir snøsmelting som gjør at land/hav kommer til syne……</a:t>
            </a:r>
            <a:endParaRPr lang="nb-NO" dirty="0">
              <a:solidFill>
                <a:schemeClr val="bg1"/>
              </a:solidFill>
            </a:endParaRPr>
          </a:p>
          <a:p>
            <a:pPr lvl="1"/>
            <a:endParaRPr lang="nb-NO" dirty="0" smtClean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7593" y="3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KONSEKVENSER AV ØKT DRIVHUSEFFEKT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894" r="1604" b="930"/>
          <a:stretch/>
        </p:blipFill>
        <p:spPr>
          <a:xfrm>
            <a:off x="7412977" y="2072659"/>
            <a:ext cx="4495739" cy="450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2452110" y="246460"/>
            <a:ext cx="6420202" cy="6436162"/>
          </a:xfrm>
          <a:prstGeom prst="ellipse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052" name="Picture 4" descr="Relatert bil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05"/>
          <a:stretch/>
        </p:blipFill>
        <p:spPr bwMode="auto">
          <a:xfrm>
            <a:off x="-6207773" y="-8587147"/>
            <a:ext cx="10693861" cy="112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2467255" y="246460"/>
            <a:ext cx="6400800" cy="6400800"/>
          </a:xfrm>
          <a:prstGeom prst="ellipse">
            <a:avLst/>
          </a:prstGeom>
          <a:gradFill flip="none" rotWithShape="1">
            <a:gsLst>
              <a:gs pos="63000">
                <a:schemeClr val="accent4">
                  <a:lumMod val="20000"/>
                  <a:lumOff val="80000"/>
                </a:schemeClr>
              </a:gs>
              <a:gs pos="57000">
                <a:srgbClr val="002060"/>
              </a:gs>
              <a:gs pos="71000">
                <a:srgbClr val="002060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Oval 10"/>
          <p:cNvSpPr/>
          <p:nvPr/>
        </p:nvSpPr>
        <p:spPr>
          <a:xfrm>
            <a:off x="3023236" y="801196"/>
            <a:ext cx="5303520" cy="530352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28" name="Group 27"/>
          <p:cNvGrpSpPr/>
          <p:nvPr/>
        </p:nvGrpSpPr>
        <p:grpSpPr>
          <a:xfrm>
            <a:off x="8092951" y="2661275"/>
            <a:ext cx="2711248" cy="830997"/>
            <a:chOff x="8092951" y="2661275"/>
            <a:chExt cx="2711248" cy="830997"/>
          </a:xfrm>
        </p:grpSpPr>
        <p:sp>
          <p:nvSpPr>
            <p:cNvPr id="2" name="TextBox 1"/>
            <p:cNvSpPr txBox="1"/>
            <p:nvPr/>
          </p:nvSpPr>
          <p:spPr>
            <a:xfrm>
              <a:off x="9037497" y="2661275"/>
              <a:ext cx="17667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2400" dirty="0" smtClean="0">
                  <a:solidFill>
                    <a:srgbClr val="5B9BD5"/>
                  </a:solidFill>
                </a:rPr>
                <a:t>Troposfæren</a:t>
              </a:r>
            </a:p>
            <a:p>
              <a:pPr algn="ctr"/>
              <a:r>
                <a:rPr lang="nb-NO" sz="2400" dirty="0" smtClean="0">
                  <a:solidFill>
                    <a:srgbClr val="5B9BD5"/>
                  </a:solidFill>
                </a:rPr>
                <a:t>0-10km</a:t>
              </a:r>
              <a:endParaRPr lang="nb-NO" sz="2400" dirty="0">
                <a:solidFill>
                  <a:srgbClr val="5B9BD5"/>
                </a:solidFill>
              </a:endParaRPr>
            </a:p>
          </p:txBody>
        </p:sp>
        <p:cxnSp>
          <p:nvCxnSpPr>
            <p:cNvPr id="17" name="Straight Connector 16"/>
            <p:cNvCxnSpPr>
              <a:stCxn id="2" idx="1"/>
            </p:cNvCxnSpPr>
            <p:nvPr/>
          </p:nvCxnSpPr>
          <p:spPr>
            <a:xfrm flipH="1" flipV="1">
              <a:off x="8092951" y="3030607"/>
              <a:ext cx="944546" cy="4616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240795" y="1397344"/>
            <a:ext cx="2563404" cy="830997"/>
            <a:chOff x="8240795" y="1397344"/>
            <a:chExt cx="2563404" cy="830997"/>
          </a:xfrm>
        </p:grpSpPr>
        <p:sp>
          <p:nvSpPr>
            <p:cNvPr id="19" name="TextBox 18"/>
            <p:cNvSpPr txBox="1"/>
            <p:nvPr/>
          </p:nvSpPr>
          <p:spPr>
            <a:xfrm>
              <a:off x="9037497" y="1397344"/>
              <a:ext cx="176670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 smtClean="0">
                  <a:solidFill>
                    <a:srgbClr val="F5EAC8"/>
                  </a:solidFill>
                </a:rPr>
                <a:t>Ozonlaget </a:t>
              </a:r>
            </a:p>
            <a:p>
              <a:pPr algn="ctr"/>
              <a:r>
                <a:rPr lang="nb-NO" sz="2400" dirty="0" err="1" smtClean="0">
                  <a:solidFill>
                    <a:srgbClr val="F5EAC8"/>
                  </a:solidFill>
                </a:rPr>
                <a:t>Ca</a:t>
              </a:r>
              <a:r>
                <a:rPr lang="nb-NO" sz="2400" dirty="0" smtClean="0">
                  <a:solidFill>
                    <a:srgbClr val="F5EAC8"/>
                  </a:solidFill>
                </a:rPr>
                <a:t> 10-30km</a:t>
              </a:r>
              <a:endParaRPr lang="nb-NO" sz="2400" dirty="0">
                <a:solidFill>
                  <a:srgbClr val="F5EAC8"/>
                </a:solidFill>
              </a:endParaRPr>
            </a:p>
          </p:txBody>
        </p:sp>
        <p:cxnSp>
          <p:nvCxnSpPr>
            <p:cNvPr id="20" name="Straight Connector 19"/>
            <p:cNvCxnSpPr>
              <a:stCxn id="19" idx="1"/>
            </p:cNvCxnSpPr>
            <p:nvPr/>
          </p:nvCxnSpPr>
          <p:spPr>
            <a:xfrm flipH="1">
              <a:off x="8240795" y="1812843"/>
              <a:ext cx="796702" cy="365468"/>
            </a:xfrm>
            <a:prstGeom prst="line">
              <a:avLst/>
            </a:prstGeom>
            <a:ln w="76200">
              <a:solidFill>
                <a:srgbClr val="F5EAC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092951" y="239603"/>
            <a:ext cx="2707726" cy="1157742"/>
            <a:chOff x="7955090" y="239602"/>
            <a:chExt cx="2845587" cy="1178555"/>
          </a:xfrm>
        </p:grpSpPr>
        <p:sp>
          <p:nvSpPr>
            <p:cNvPr id="24" name="TextBox 23"/>
            <p:cNvSpPr txBox="1"/>
            <p:nvPr/>
          </p:nvSpPr>
          <p:spPr>
            <a:xfrm>
              <a:off x="8868054" y="239602"/>
              <a:ext cx="1932623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2400" dirty="0" smtClean="0">
                  <a:solidFill>
                    <a:srgbClr val="64728A"/>
                  </a:solidFill>
                </a:rPr>
                <a:t>Stratosfæren</a:t>
              </a:r>
            </a:p>
            <a:p>
              <a:pPr algn="ctr"/>
              <a:r>
                <a:rPr lang="nb-NO" sz="2400" dirty="0" smtClean="0">
                  <a:solidFill>
                    <a:srgbClr val="64728A"/>
                  </a:solidFill>
                </a:rPr>
                <a:t>10-50km</a:t>
              </a:r>
              <a:endParaRPr lang="nb-NO" sz="2400" dirty="0">
                <a:solidFill>
                  <a:srgbClr val="64728A"/>
                </a:solidFill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7955090" y="755784"/>
              <a:ext cx="1011124" cy="662373"/>
            </a:xfrm>
            <a:prstGeom prst="line">
              <a:avLst/>
            </a:prstGeom>
            <a:ln w="76200">
              <a:solidFill>
                <a:srgbClr val="1C35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 rot="2815420">
            <a:off x="1111015" y="952428"/>
            <a:ext cx="9589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FABD31"/>
                </a:solidFill>
              </a:rPr>
              <a:t>UV-A</a:t>
            </a:r>
            <a:endParaRPr lang="nb-NO" sz="2800" b="1" dirty="0">
              <a:solidFill>
                <a:srgbClr val="FABD31"/>
              </a:solidFill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766318" y="77456"/>
            <a:ext cx="1799471" cy="1497398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 rot="2800971">
            <a:off x="1570077" y="572421"/>
            <a:ext cx="942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FABD31"/>
                </a:solidFill>
              </a:rPr>
              <a:t>UV-B</a:t>
            </a:r>
            <a:endParaRPr lang="nb-NO" sz="2800" b="1" dirty="0">
              <a:solidFill>
                <a:srgbClr val="FABD3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 rot="2321518">
            <a:off x="1997060" y="206513"/>
            <a:ext cx="9316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b="1" dirty="0" smtClean="0">
                <a:solidFill>
                  <a:srgbClr val="FABD31"/>
                </a:solidFill>
              </a:rPr>
              <a:t>UV-C</a:t>
            </a:r>
            <a:endParaRPr lang="nb-NO" sz="2800" b="1" dirty="0">
              <a:solidFill>
                <a:srgbClr val="FABD31"/>
              </a:solidFill>
            </a:endParaRPr>
          </a:p>
        </p:txBody>
      </p:sp>
      <p:pic>
        <p:nvPicPr>
          <p:cNvPr id="15" name="Picture 14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894" r="1604" b="930"/>
          <a:stretch/>
        </p:blipFill>
        <p:spPr>
          <a:xfrm>
            <a:off x="3192678" y="971884"/>
            <a:ext cx="4937760" cy="4937760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>
            <a:off x="965464" y="746561"/>
            <a:ext cx="2302503" cy="249803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1509911" y="486374"/>
            <a:ext cx="1598223" cy="1631948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3051052" y="2072882"/>
            <a:ext cx="429880" cy="363535"/>
          </a:xfrm>
          <a:prstGeom prst="straightConnector1">
            <a:avLst/>
          </a:prstGeom>
          <a:ln w="38100">
            <a:solidFill>
              <a:srgbClr val="FAB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TextBox 2053"/>
          <p:cNvSpPr txBox="1"/>
          <p:nvPr/>
        </p:nvSpPr>
        <p:spPr>
          <a:xfrm>
            <a:off x="191314" y="1948492"/>
            <a:ext cx="2154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ABD31"/>
                </a:solidFill>
              </a:rPr>
              <a:t>UV-A-stråler er de UV-strålene med lengst bølgelengde og minst energi. De stoppes ikke av ozonlaget.</a:t>
            </a:r>
          </a:p>
          <a:p>
            <a:endParaRPr lang="nb-NO" dirty="0">
              <a:solidFill>
                <a:srgbClr val="FABD31"/>
              </a:solidFill>
            </a:endParaRPr>
          </a:p>
          <a:p>
            <a:r>
              <a:rPr lang="nb-NO" dirty="0" smtClean="0">
                <a:solidFill>
                  <a:srgbClr val="FABD31"/>
                </a:solidFill>
              </a:rPr>
              <a:t>UV-B har kortere bølgelengde og mer energi og stoppes delvis av ozonlaget</a:t>
            </a:r>
          </a:p>
          <a:p>
            <a:endParaRPr lang="nb-NO" dirty="0">
              <a:solidFill>
                <a:srgbClr val="FABD31"/>
              </a:solidFill>
            </a:endParaRPr>
          </a:p>
          <a:p>
            <a:r>
              <a:rPr lang="nb-NO" dirty="0" smtClean="0">
                <a:solidFill>
                  <a:srgbClr val="FABD31"/>
                </a:solidFill>
              </a:rPr>
              <a:t>UV-C har kortest bølgelengde og mest energi og stoppes helt av ozonlaget.</a:t>
            </a:r>
            <a:endParaRPr lang="nb-NO" dirty="0">
              <a:solidFill>
                <a:srgbClr val="FABD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 animBg="1"/>
      <p:bldP spid="11" grpId="0" animBg="1"/>
      <p:bldP spid="34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DERSOM UV-STRÅLENE NÅR OSS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640209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UV-A: Minst energi, men påvirker bl.a. huden slik at den blir mer rynket.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UV-B: Mer energi </a:t>
            </a:r>
            <a:r>
              <a:rPr lang="nb-NO" dirty="0" smtClean="0">
                <a:solidFill>
                  <a:schemeClr val="bg1"/>
                </a:solidFill>
              </a:rPr>
              <a:t>og gir </a:t>
            </a:r>
            <a:r>
              <a:rPr lang="nb-NO" dirty="0" err="1" smtClean="0">
                <a:solidFill>
                  <a:schemeClr val="bg1"/>
                </a:solidFill>
              </a:rPr>
              <a:t>bl.a</a:t>
            </a:r>
            <a:r>
              <a:rPr lang="nb-NO" dirty="0" smtClean="0">
                <a:solidFill>
                  <a:schemeClr val="bg1"/>
                </a:solidFill>
              </a:rPr>
              <a:t> </a:t>
            </a:r>
            <a:r>
              <a:rPr lang="nb-NO" dirty="0" smtClean="0">
                <a:solidFill>
                  <a:schemeClr val="bg1"/>
                </a:solidFill>
              </a:rPr>
              <a:t>solbrenthet.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UV-C: Mest energi, og kan gi store skader, heldigvis stopper ozonlaget denne.</a:t>
            </a:r>
          </a:p>
          <a:p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All UV-stråling er potensielt kreftfremkallende.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OZONLAGET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506685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</a:rPr>
              <a:t>O</a:t>
            </a:r>
            <a:r>
              <a:rPr lang="nb-NO" baseline="-25000" dirty="0">
                <a:solidFill>
                  <a:schemeClr val="bg1"/>
                </a:solidFill>
              </a:rPr>
              <a:t>3</a:t>
            </a:r>
            <a:r>
              <a:rPr lang="nb-NO" dirty="0">
                <a:solidFill>
                  <a:schemeClr val="bg1"/>
                </a:solidFill>
              </a:rPr>
              <a:t> = </a:t>
            </a:r>
            <a:r>
              <a:rPr lang="nb-NO" dirty="0" smtClean="0">
                <a:solidFill>
                  <a:schemeClr val="bg1"/>
                </a:solidFill>
              </a:rPr>
              <a:t>Ozon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Viktig for å stanse farlig stråling, særlig UV-B og UV-C.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Men oksygen er mest stabilt på formen O</a:t>
            </a:r>
            <a:r>
              <a:rPr lang="nb-NO" baseline="-25000" dirty="0">
                <a:solidFill>
                  <a:schemeClr val="bg1"/>
                </a:solidFill>
              </a:rPr>
              <a:t>2</a:t>
            </a:r>
            <a:r>
              <a:rPr lang="nb-NO" dirty="0" smtClean="0">
                <a:solidFill>
                  <a:schemeClr val="bg1"/>
                </a:solidFill>
              </a:rPr>
              <a:t> (oksygengass), så hvordan oppstår O</a:t>
            </a:r>
            <a:r>
              <a:rPr lang="nb-NO" baseline="-25000" dirty="0">
                <a:solidFill>
                  <a:schemeClr val="bg1"/>
                </a:solidFill>
              </a:rPr>
              <a:t>3</a:t>
            </a:r>
            <a:r>
              <a:rPr lang="nb-NO" dirty="0" smtClean="0">
                <a:solidFill>
                  <a:schemeClr val="bg1"/>
                </a:solidFill>
              </a:rPr>
              <a:t>?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1. Spalting av oksygengass: 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O</a:t>
            </a:r>
            <a:r>
              <a:rPr lang="nb-NO" baseline="-25000" dirty="0" smtClean="0">
                <a:solidFill>
                  <a:schemeClr val="bg1"/>
                </a:solidFill>
              </a:rPr>
              <a:t>2</a:t>
            </a:r>
            <a:r>
              <a:rPr lang="nb-NO" dirty="0" smtClean="0">
                <a:solidFill>
                  <a:schemeClr val="bg1"/>
                </a:solidFill>
              </a:rPr>
              <a:t> + energi (UV-stråler) 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 O + O</a:t>
            </a:r>
          </a:p>
          <a:p>
            <a:endParaRPr lang="nb-NO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2. Dannelse av ozon (O</a:t>
            </a:r>
            <a:r>
              <a:rPr lang="nb-NO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):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O+ O</a:t>
            </a:r>
            <a:r>
              <a:rPr lang="nb-NO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 O</a:t>
            </a:r>
            <a:r>
              <a:rPr lang="nb-NO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 + energi</a:t>
            </a: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3. Nedbrytning av ozon: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O</a:t>
            </a:r>
            <a:r>
              <a:rPr lang="nb-NO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 + energi (UV-stråler)  O</a:t>
            </a:r>
            <a:r>
              <a:rPr lang="nb-NO" baseline="-25000" dirty="0">
                <a:solidFill>
                  <a:schemeClr val="bg1"/>
                </a:solidFill>
                <a:sym typeface="Wingdings" panose="05000000000000000000" pitchFamily="2" charset="2"/>
              </a:rPr>
              <a:t>2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 + O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I ozonlaget vil altså UV-stråler både bidra til å danne O</a:t>
            </a:r>
            <a:r>
              <a:rPr lang="nb-NO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, </a:t>
            </a:r>
            <a:b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</a:b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men også bidra til å bryte det ned.</a:t>
            </a:r>
            <a:endParaRPr lang="nb-NO" dirty="0" smtClean="0">
              <a:solidFill>
                <a:schemeClr val="bg1"/>
              </a:solidFill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80692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OZONLAGET</a:t>
            </a:r>
            <a:endParaRPr lang="nb-N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Mange stoffer kan </a:t>
            </a:r>
            <a:r>
              <a:rPr lang="nb-NO" dirty="0" smtClean="0">
                <a:solidFill>
                  <a:schemeClr val="bg1"/>
                </a:solidFill>
              </a:rPr>
              <a:t>katalysere nedbrytingen av ozon (O</a:t>
            </a:r>
            <a:r>
              <a:rPr lang="nb-NO" baseline="-25000" dirty="0" smtClean="0">
                <a:solidFill>
                  <a:schemeClr val="bg1"/>
                </a:solidFill>
              </a:rPr>
              <a:t>3</a:t>
            </a:r>
            <a:r>
              <a:rPr lang="nb-NO" dirty="0" smtClean="0">
                <a:solidFill>
                  <a:schemeClr val="bg1"/>
                </a:solidFill>
              </a:rPr>
              <a:t>) til oksygengass (O</a:t>
            </a:r>
            <a:r>
              <a:rPr lang="nb-NO" baseline="-25000" dirty="0" smtClean="0">
                <a:solidFill>
                  <a:schemeClr val="bg1"/>
                </a:solidFill>
              </a:rPr>
              <a:t>2</a:t>
            </a:r>
            <a:r>
              <a:rPr lang="nb-NO" dirty="0" smtClean="0">
                <a:solidFill>
                  <a:schemeClr val="bg1"/>
                </a:solidFill>
              </a:rPr>
              <a:t>). </a:t>
            </a:r>
            <a:r>
              <a:rPr lang="nb-NO" dirty="0" smtClean="0">
                <a:solidFill>
                  <a:schemeClr val="bg1"/>
                </a:solidFill>
              </a:rPr>
              <a:t>Eksempler er NO</a:t>
            </a:r>
            <a:r>
              <a:rPr lang="nb-NO" baseline="-25000" dirty="0" smtClean="0">
                <a:solidFill>
                  <a:schemeClr val="bg1"/>
                </a:solidFill>
              </a:rPr>
              <a:t>x</a:t>
            </a:r>
            <a:r>
              <a:rPr lang="nb-NO" dirty="0" smtClean="0">
                <a:solidFill>
                  <a:schemeClr val="bg1"/>
                </a:solidFill>
              </a:rPr>
              <a:t>-gasser fra f.eks. biler og KFK-gasser som man tidligere fant i bl.a. kjøleskap</a:t>
            </a:r>
            <a:r>
              <a:rPr lang="nb-NO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nb-NO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chemeClr val="bg1"/>
                </a:solidFill>
                <a:sym typeface="Wingdings" panose="05000000000000000000" pitchFamily="2" charset="2"/>
              </a:rPr>
              <a:t>Dette kan resultere i at ozonlaget blir svekket, det kan oppstå hull i ozonlaget og dersom det fortsetter vil ozonlaget etter hvert bli borte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</a:rPr>
              <a:t>Generell, balansert reaksjon:</a:t>
            </a:r>
          </a:p>
          <a:p>
            <a:pPr marL="0" indent="0">
              <a:buNone/>
            </a:pP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2O</a:t>
            </a:r>
            <a:r>
              <a:rPr lang="nb-NO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3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 + 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katalyserende stoff  3O</a:t>
            </a:r>
            <a:r>
              <a:rPr lang="nb-NO" baseline="-25000" dirty="0" smtClean="0">
                <a:solidFill>
                  <a:schemeClr val="bg1"/>
                </a:solidFill>
                <a:sym typeface="Wingdings" panose="05000000000000000000" pitchFamily="2" charset="2"/>
              </a:rPr>
              <a:t>2 </a:t>
            </a:r>
            <a:r>
              <a:rPr lang="nb-NO" dirty="0" smtClean="0">
                <a:solidFill>
                  <a:schemeClr val="bg1"/>
                </a:solidFill>
                <a:sym typeface="Wingdings" panose="05000000000000000000" pitchFamily="2" charset="2"/>
              </a:rPr>
              <a:t>+ energi</a:t>
            </a:r>
            <a:endParaRPr lang="nb-NO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baseline="-25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nb-NO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2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MONTREAL PROTOKOLLEN</a:t>
            </a: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>en solskinnshistorie</a:t>
            </a: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2891"/>
          </a:xfrm>
        </p:spPr>
        <p:txBody>
          <a:bodyPr>
            <a:no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På 70-tallet begynte man å forstå at KFK-gasser ødela ozonlaget.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I 1987 kom Montrealprotokollen; en internasjonal avtale for å redusere KFK-utslipp.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Siden avtalen trådte til har man redusert KFK-utslipp med 98%.</a:t>
            </a:r>
          </a:p>
          <a:p>
            <a:r>
              <a:rPr lang="nb-NO" dirty="0" smtClean="0">
                <a:solidFill>
                  <a:schemeClr val="bg1"/>
                </a:solidFill>
              </a:rPr>
              <a:t>Ozonlaget bygger seg i dag sakte opp igjen, men det er fortsatt store hull i ozonlaget og det vil ta lang tid før det er like sterkt som tidligere.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icture 2" descr="Relatert bild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593" y="366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b-NO" sz="8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DRIVHUSEFFEKTEN</a:t>
            </a:r>
            <a:endParaRPr lang="nb-NO" sz="8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" t="1894" r="1604" b="930"/>
          <a:stretch/>
        </p:blipFill>
        <p:spPr>
          <a:xfrm>
            <a:off x="3005965" y="1129374"/>
            <a:ext cx="5304539" cy="54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8611</TotalTime>
  <Words>641</Words>
  <Application>Microsoft Office PowerPoint</Application>
  <PresentationFormat>Widescreen</PresentationFormat>
  <Paragraphs>130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DERSOM UV-STRÅLENE NÅR OSS</vt:lpstr>
      <vt:lpstr>OZONLAGET</vt:lpstr>
      <vt:lpstr>OZONLAGET</vt:lpstr>
      <vt:lpstr>MONTREAL PROTOKOLLEN en solskinnshistorie</vt:lpstr>
      <vt:lpstr>PowerPoint Presentation</vt:lpstr>
      <vt:lpstr>DRIVHUSEFFEKTEN</vt:lpstr>
      <vt:lpstr>DRIVHUSEFFEKTEN</vt:lpstr>
      <vt:lpstr>PowerPoint Presentation</vt:lpstr>
      <vt:lpstr>RESULTAT FRA SPØRREUNDERSØKELSE</vt:lpstr>
      <vt:lpstr>PowerPoint Presentation</vt:lpstr>
      <vt:lpstr>PowerPoint Presentation</vt:lpstr>
      <vt:lpstr>La oss se på noen grafer….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MENNESKESKAPTE KLIMAFORANDRINGER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T</dc:creator>
  <cp:lastModifiedBy>A T</cp:lastModifiedBy>
  <cp:revision>68</cp:revision>
  <dcterms:created xsi:type="dcterms:W3CDTF">2018-02-21T13:41:51Z</dcterms:created>
  <dcterms:modified xsi:type="dcterms:W3CDTF">2020-04-14T09:18:43Z</dcterms:modified>
</cp:coreProperties>
</file>