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2" r:id="rId3"/>
    <p:sldId id="267" r:id="rId4"/>
    <p:sldId id="306" r:id="rId5"/>
    <p:sldId id="292" r:id="rId6"/>
    <p:sldId id="259" r:id="rId7"/>
    <p:sldId id="258" r:id="rId8"/>
    <p:sldId id="261" r:id="rId9"/>
    <p:sldId id="263" r:id="rId10"/>
    <p:sldId id="264" r:id="rId11"/>
    <p:sldId id="300" r:id="rId12"/>
    <p:sldId id="280" r:id="rId13"/>
    <p:sldId id="266" r:id="rId14"/>
    <p:sldId id="265" r:id="rId15"/>
    <p:sldId id="305" r:id="rId16"/>
    <p:sldId id="272" r:id="rId17"/>
    <p:sldId id="294" r:id="rId18"/>
    <p:sldId id="299" r:id="rId19"/>
    <p:sldId id="268" r:id="rId20"/>
    <p:sldId id="269" r:id="rId21"/>
    <p:sldId id="271" r:id="rId22"/>
    <p:sldId id="297" r:id="rId23"/>
    <p:sldId id="298" r:id="rId24"/>
    <p:sldId id="301" r:id="rId25"/>
    <p:sldId id="287" r:id="rId26"/>
    <p:sldId id="273" r:id="rId27"/>
    <p:sldId id="291" r:id="rId28"/>
    <p:sldId id="304" r:id="rId29"/>
    <p:sldId id="279" r:id="rId30"/>
    <p:sldId id="281" r:id="rId31"/>
    <p:sldId id="282" r:id="rId32"/>
    <p:sldId id="308" r:id="rId33"/>
    <p:sldId id="295" r:id="rId34"/>
    <p:sldId id="302" r:id="rId35"/>
    <p:sldId id="286" r:id="rId36"/>
    <p:sldId id="284" r:id="rId37"/>
    <p:sldId id="289" r:id="rId38"/>
    <p:sldId id="288" r:id="rId39"/>
    <p:sldId id="277" r:id="rId40"/>
    <p:sldId id="290" r:id="rId41"/>
    <p:sldId id="278" r:id="rId42"/>
    <p:sldId id="274" r:id="rId43"/>
    <p:sldId id="303" r:id="rId4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77192-0A8C-4D1A-A995-A18D647D62EB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51863-45A5-4958-8543-76AAEB7675C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618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1863-45A5-4958-8543-76AAEB7675C8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351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1863-45A5-4958-8543-76AAEB7675C8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1220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1863-45A5-4958-8543-76AAEB7675C8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14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39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2913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954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620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804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621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860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739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335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004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562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34264-35D7-4B3A-876E-B2EF703B7C0A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47EF3-EC4F-40B2-BCE0-F299D1A2FA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98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rk.no/video/55953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arth.google.com/web/@45.97657325,7.6584519,4447.63298933a,3563.6518188d,35y,0h,45t,0r/data=Ck0aSxJFCiUweDQ3OGYzMzY4Y2JiOWVjZDk6MHg5ODI2NDU4Y2FjZTU1ODQ5GbKQyl4A_UZAIcz0ATdBoh5AKgpNYXR0ZXJob3JuGAIgASg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.forskning.no/arnfinn/polaraaret/isbre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esultat for beautiful glac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ISBREER</a:t>
            </a: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5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ISBREER – LITT FORHÅNDSINFO:</a:t>
            </a:r>
            <a:b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PLASTISITET OG TRYKKSMELTEPUNKT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7640781" cy="47667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Plastisitet: </a:t>
            </a:r>
            <a:r>
              <a:rPr lang="nb-NO" dirty="0" smtClean="0"/>
              <a:t>Indre deler av en isbre kan være plastisk </a:t>
            </a:r>
            <a:r>
              <a:rPr lang="nb-NO" dirty="0" err="1" smtClean="0"/>
              <a:t>pga</a:t>
            </a:r>
            <a:r>
              <a:rPr lang="nb-NO" dirty="0" smtClean="0"/>
              <a:t> trykk og temperatur. 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Trykksmeltepunkt: </a:t>
            </a:r>
            <a:r>
              <a:rPr lang="nb-NO" dirty="0" smtClean="0"/>
              <a:t>Den temperaturen breen begynner å smelte ved når trykk er tatt med i beregning. </a:t>
            </a:r>
          </a:p>
          <a:p>
            <a:pPr marL="0" indent="0">
              <a:buNone/>
            </a:pPr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dirty="0" smtClean="0"/>
              <a:t>Indre </a:t>
            </a:r>
            <a:r>
              <a:rPr lang="nb-NO" dirty="0"/>
              <a:t>deler av isbreen har lavere smeltepunkt (eks. </a:t>
            </a:r>
            <a:r>
              <a:rPr lang="nb-NO" dirty="0" smtClean="0"/>
              <a:t>-2</a:t>
            </a:r>
            <a:r>
              <a:rPr lang="nb-NO" baseline="30000" dirty="0" smtClean="0"/>
              <a:t>o</a:t>
            </a:r>
            <a:r>
              <a:rPr lang="nb-NO" dirty="0" smtClean="0"/>
              <a:t>C</a:t>
            </a:r>
            <a:r>
              <a:rPr lang="nb-NO" dirty="0"/>
              <a:t>) </a:t>
            </a:r>
            <a:r>
              <a:rPr lang="nb-NO" dirty="0" smtClean="0"/>
              <a:t>og høyere temperatur </a:t>
            </a:r>
            <a:r>
              <a:rPr lang="nb-NO" dirty="0" err="1" smtClean="0"/>
              <a:t>pga</a:t>
            </a:r>
            <a:r>
              <a:rPr lang="nb-NO" dirty="0" smtClean="0"/>
              <a:t> </a:t>
            </a:r>
            <a:r>
              <a:rPr lang="nb-NO" dirty="0"/>
              <a:t>høyere </a:t>
            </a:r>
            <a:r>
              <a:rPr lang="nb-NO" dirty="0" smtClean="0"/>
              <a:t>trykk. 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 smtClean="0"/>
              <a:t>Men har vi ikke lært at høyere trykk høyere smeltepunkt???</a:t>
            </a:r>
          </a:p>
          <a:p>
            <a:pPr marL="0" indent="0">
              <a:buNone/>
            </a:pPr>
            <a:r>
              <a:rPr lang="nb-NO" dirty="0" smtClean="0"/>
              <a:t>Vanligvis, men vann er et av få stoffer som utvider seg når det fryser </a:t>
            </a:r>
            <a:r>
              <a:rPr lang="nb-NO" dirty="0" smtClean="0">
                <a:sym typeface="Wingdings" panose="05000000000000000000" pitchFamily="2" charset="2"/>
              </a:rPr>
              <a:t> økt trykk hindrer utvidelse  lavere smeltepunkt.</a:t>
            </a:r>
            <a:endParaRPr lang="nb-NO" dirty="0" smtClean="0"/>
          </a:p>
          <a:p>
            <a:endParaRPr lang="nb-NO" dirty="0"/>
          </a:p>
        </p:txBody>
      </p:sp>
      <p:pic>
        <p:nvPicPr>
          <p:cNvPr id="1026" name="Picture 2" descr="The vertical temperature distribution within the ice sheet at th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1" b="12154"/>
          <a:stretch/>
        </p:blipFill>
        <p:spPr bwMode="auto">
          <a:xfrm>
            <a:off x="8343610" y="1549136"/>
            <a:ext cx="3950912" cy="48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1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TYPER ISBREER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To inndelinger:</a:t>
            </a:r>
          </a:p>
          <a:p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Inndeling etter klimaforhold («hvor de er») og trykksmeltepunkt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Inndeling etter morfologi («hvor store de er»)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7720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INNDELING AV ISBREER ETTER KLIMA</a:t>
            </a:r>
            <a:endParaRPr lang="nb-NO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6044"/>
            <a:ext cx="8897983" cy="48395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Om isen smelter påvirkes av klima, trykk og jordvarme.</a:t>
            </a:r>
          </a:p>
          <a:p>
            <a:endParaRPr lang="nb-NO" b="1" dirty="0" smtClean="0"/>
          </a:p>
          <a:p>
            <a:pPr marL="0" indent="0">
              <a:buNone/>
            </a:pPr>
            <a:r>
              <a:rPr lang="nb-NO" b="1" dirty="0" smtClean="0"/>
              <a:t>Polar bre: </a:t>
            </a:r>
            <a:r>
              <a:rPr lang="nb-NO" dirty="0" smtClean="0"/>
              <a:t>Temperatur alltid under trykksmeltepunktet for breen </a:t>
            </a:r>
            <a:r>
              <a:rPr lang="nb-NO" dirty="0" smtClean="0">
                <a:sym typeface="Wingdings" panose="05000000000000000000" pitchFamily="2" charset="2"/>
              </a:rPr>
              <a:t> isen smelter ikke. Stort sett frosset fast i underlaget = lite erosjon. Eks. Antarktis</a:t>
            </a:r>
          </a:p>
          <a:p>
            <a:endParaRPr lang="nb-NO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b="1" dirty="0" smtClean="0"/>
              <a:t>Subpolar bre: </a:t>
            </a:r>
            <a:r>
              <a:rPr lang="nb-NO" dirty="0" smtClean="0"/>
              <a:t>Øvre deler av breen kan smelte om sommeren. Indre deler av breen nær trykksmeltepunktet om sommeren. Deler frosset fast i underlaget, deler ikke frosset fast.</a:t>
            </a:r>
            <a:r>
              <a:rPr lang="nb-NO" dirty="0" smtClean="0">
                <a:sym typeface="Wingdings" panose="05000000000000000000" pitchFamily="2" charset="2"/>
              </a:rPr>
              <a:t/>
            </a:r>
            <a:br>
              <a:rPr lang="nb-NO" dirty="0" smtClean="0">
                <a:sym typeface="Wingdings" panose="05000000000000000000" pitchFamily="2" charset="2"/>
              </a:rPr>
            </a:br>
            <a:r>
              <a:rPr lang="nb-NO" dirty="0" smtClean="0">
                <a:sym typeface="Wingdings" panose="05000000000000000000" pitchFamily="2" charset="2"/>
              </a:rPr>
              <a:t>Eks. Svalbard.</a:t>
            </a:r>
          </a:p>
          <a:p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Temperert bre: </a:t>
            </a:r>
            <a:r>
              <a:rPr lang="nb-NO" dirty="0" smtClean="0"/>
              <a:t>Hele ismassen nær trykksmeltepunktet om sommeren. Generelt ikke frosset fast til underlaget. Eks. Alle fastlandsbreer i Norge.</a:t>
            </a:r>
            <a:endParaRPr lang="nb-NO" dirty="0"/>
          </a:p>
        </p:txBody>
      </p:sp>
      <p:sp>
        <p:nvSpPr>
          <p:cNvPr id="5" name="Rectangle 4"/>
          <p:cNvSpPr/>
          <p:nvPr/>
        </p:nvSpPr>
        <p:spPr>
          <a:xfrm>
            <a:off x="9736183" y="2160223"/>
            <a:ext cx="2037806" cy="90508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9736183" y="3534839"/>
            <a:ext cx="2037806" cy="1089049"/>
            <a:chOff x="9640388" y="3344089"/>
            <a:chExt cx="2037806" cy="888277"/>
          </a:xfrm>
        </p:grpSpPr>
        <p:sp>
          <p:nvSpPr>
            <p:cNvPr id="6" name="Rectangle 5"/>
            <p:cNvSpPr/>
            <p:nvPr/>
          </p:nvSpPr>
          <p:spPr>
            <a:xfrm>
              <a:off x="9640388" y="3344089"/>
              <a:ext cx="2037806" cy="8882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640388" y="4095121"/>
              <a:ext cx="1195053" cy="1372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4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9736183" y="5148814"/>
            <a:ext cx="2037806" cy="101439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Rectangle 8"/>
          <p:cNvSpPr/>
          <p:nvPr/>
        </p:nvSpPr>
        <p:spPr>
          <a:xfrm>
            <a:off x="9736183" y="3534839"/>
            <a:ext cx="2037806" cy="18882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TextBox 13"/>
          <p:cNvSpPr txBox="1"/>
          <p:nvPr/>
        </p:nvSpPr>
        <p:spPr>
          <a:xfrm>
            <a:off x="9603773" y="1083462"/>
            <a:ext cx="2470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Sommer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Over trykksmeltepunkt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>
                <a:solidFill>
                  <a:srgbClr val="00B0F0"/>
                </a:solidFill>
              </a:rPr>
              <a:t>Under trykksmeltepunkt</a:t>
            </a:r>
            <a:endParaRPr lang="nb-NO" dirty="0">
              <a:solidFill>
                <a:srgbClr val="00B0F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36183" y="2160223"/>
            <a:ext cx="2037806" cy="5539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111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INNDELING ETTER MORFOLOGI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6251"/>
            <a:ext cx="7208520" cy="52817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Innlandsis</a:t>
            </a:r>
          </a:p>
          <a:p>
            <a:pPr marL="457200" lvl="1" indent="0">
              <a:buNone/>
            </a:pPr>
            <a:r>
              <a:rPr lang="nb-NO" dirty="0" smtClean="0"/>
              <a:t>Isbre som dekker et kontinent. </a:t>
            </a:r>
          </a:p>
          <a:p>
            <a:pPr marL="457200" lvl="1" indent="0">
              <a:buNone/>
            </a:pPr>
            <a:r>
              <a:rPr lang="nb-NO" dirty="0" smtClean="0"/>
              <a:t>Eks: Antarktis, Grønland.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/>
              <a:t>(</a:t>
            </a:r>
            <a:r>
              <a:rPr lang="nb-NO" b="1" dirty="0" err="1" smtClean="0"/>
              <a:t>Spitsbergenbre</a:t>
            </a:r>
            <a:r>
              <a:rPr lang="nb-NO" b="1" dirty="0" smtClean="0"/>
              <a:t>)</a:t>
            </a:r>
          </a:p>
          <a:p>
            <a:pPr marL="457200" lvl="1" indent="0">
              <a:buNone/>
            </a:pPr>
            <a:r>
              <a:rPr lang="nb-NO" dirty="0" smtClean="0"/>
              <a:t>Isbreer </a:t>
            </a:r>
            <a:r>
              <a:rPr lang="nb-NO" dirty="0"/>
              <a:t>på </a:t>
            </a:r>
            <a:r>
              <a:rPr lang="nb-NO" dirty="0" smtClean="0"/>
              <a:t>Spitsbergen</a:t>
            </a:r>
            <a:endParaRPr lang="nb-NO" dirty="0"/>
          </a:p>
          <a:p>
            <a:pPr lvl="1"/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Platåbre</a:t>
            </a:r>
          </a:p>
          <a:p>
            <a:pPr marL="457200" lvl="1" indent="0">
              <a:buNone/>
            </a:pPr>
            <a:r>
              <a:rPr lang="nb-NO" dirty="0" smtClean="0"/>
              <a:t>Isbre som ligger over et større høydeplatå med brearmer ned i dalfører. </a:t>
            </a:r>
          </a:p>
          <a:p>
            <a:pPr marL="457200" lvl="1" indent="0">
              <a:buNone/>
            </a:pPr>
            <a:r>
              <a:rPr lang="nb-NO" dirty="0" smtClean="0"/>
              <a:t>Eks: Jostedalsbreen, </a:t>
            </a:r>
            <a:r>
              <a:rPr lang="nb-NO" dirty="0" err="1" smtClean="0"/>
              <a:t>svartisen</a:t>
            </a:r>
            <a:r>
              <a:rPr lang="nb-NO" dirty="0" smtClean="0"/>
              <a:t>.</a:t>
            </a:r>
          </a:p>
          <a:p>
            <a:pPr lvl="1"/>
            <a:endParaRPr lang="nb-NO" dirty="0" smtClean="0"/>
          </a:p>
          <a:p>
            <a:pPr marL="0" indent="0">
              <a:buNone/>
            </a:pPr>
            <a:r>
              <a:rPr lang="nb-NO" b="1" dirty="0" err="1" smtClean="0"/>
              <a:t>Dalbre</a:t>
            </a:r>
            <a:r>
              <a:rPr lang="nb-NO" b="1" dirty="0" smtClean="0"/>
              <a:t> </a:t>
            </a:r>
          </a:p>
          <a:p>
            <a:pPr marL="457200" lvl="1" indent="0">
              <a:buNone/>
            </a:pPr>
            <a:r>
              <a:rPr lang="nb-NO" dirty="0" smtClean="0"/>
              <a:t>Isbre som dekker et stort område av en dal.</a:t>
            </a:r>
          </a:p>
          <a:p>
            <a:pPr marL="457200" lvl="1" indent="0">
              <a:buNone/>
            </a:pPr>
            <a:r>
              <a:rPr lang="nb-NO" dirty="0" smtClean="0"/>
              <a:t>Eksempel: </a:t>
            </a:r>
            <a:r>
              <a:rPr lang="nb-NO" dirty="0" err="1" smtClean="0"/>
              <a:t>Styggedalsbreen</a:t>
            </a:r>
            <a:r>
              <a:rPr lang="nb-NO" dirty="0" smtClean="0"/>
              <a:t>.</a:t>
            </a:r>
          </a:p>
          <a:p>
            <a:pPr lvl="1"/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Botnbre</a:t>
            </a:r>
          </a:p>
          <a:p>
            <a:pPr marL="457200" lvl="1" indent="0">
              <a:buNone/>
            </a:pPr>
            <a:r>
              <a:rPr lang="nb-NO" dirty="0" smtClean="0"/>
              <a:t>Liten isbre som dekker et mindre område av en dal, </a:t>
            </a:r>
            <a:br>
              <a:rPr lang="nb-NO" dirty="0" smtClean="0"/>
            </a:br>
            <a:r>
              <a:rPr lang="nb-NO" dirty="0" smtClean="0"/>
              <a:t>graver seg «bakover» og danner fordypninger inn i fjellet.</a:t>
            </a:r>
          </a:p>
        </p:txBody>
      </p:sp>
      <p:pic>
        <p:nvPicPr>
          <p:cNvPr id="3074" name="Picture 2" descr="https://upload.wikimedia.org/wikipedia/commons/thumb/e/e0/Antarctica_6400px_from_Blue_Marble.jpg/1024px-Antarctica_6400px_from_Blue_Marbl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32"/>
              </a:clrFrom>
              <a:clrTo>
                <a:srgbClr val="0000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447" y="-4179"/>
            <a:ext cx="3514165" cy="17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deresultat for svartisen ovenf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5" b="26006"/>
          <a:stretch/>
        </p:blipFill>
        <p:spPr bwMode="auto">
          <a:xfrm>
            <a:off x="8641446" y="3471774"/>
            <a:ext cx="3514165" cy="13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6200000">
            <a:off x="-1945474" y="3901773"/>
            <a:ext cx="4857599" cy="43542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Liten                                                               Stor</a:t>
            </a:r>
            <a:endParaRPr lang="nb-NO" dirty="0"/>
          </a:p>
        </p:txBody>
      </p:sp>
      <p:pic>
        <p:nvPicPr>
          <p:cNvPr id="3078" name="Picture 6" descr="Bilderesultat for dalb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447" y="4838006"/>
            <a:ext cx="3514165" cy="104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ilderesultat for botnb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447" y="5918662"/>
            <a:ext cx="3514165" cy="89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ile:W W Svalbard LandSat7 21.14475E 78.71545N.png - Wikimedia Common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5" b="6010"/>
          <a:stretch/>
        </p:blipFill>
        <p:spPr bwMode="auto">
          <a:xfrm>
            <a:off x="8641446" y="1690687"/>
            <a:ext cx="3514165" cy="175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4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105"/>
          </a:xfrm>
        </p:spPr>
      </p:pic>
    </p:spTree>
    <p:extLst>
      <p:ext uri="{BB962C8B-B14F-4D97-AF65-F5344CB8AC3E}">
        <p14:creationId xmlns:p14="http://schemas.microsoft.com/office/powerpoint/2010/main" val="5194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26" name="Picture 2" descr="The size of Antarctica compared with Europe | Mallemaro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0193" y="674703"/>
            <a:ext cx="12155379" cy="6107837"/>
            <a:chOff x="140194" y="781235"/>
            <a:chExt cx="11968948" cy="6001305"/>
          </a:xfrm>
        </p:grpSpPr>
        <p:pic>
          <p:nvPicPr>
            <p:cNvPr id="1030" name="Picture 6" descr="BedMachine Antarctica | Ice Sheet Modeling Group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30" b="6839"/>
            <a:stretch/>
          </p:blipFill>
          <p:spPr bwMode="auto">
            <a:xfrm>
              <a:off x="213064" y="781235"/>
              <a:ext cx="11896078" cy="6001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BedMachine Antarctica | Ice Sheet Modeling Group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7" t="64684" r="87451" b="303"/>
            <a:stretch/>
          </p:blipFill>
          <p:spPr bwMode="auto">
            <a:xfrm>
              <a:off x="140194" y="4384048"/>
              <a:ext cx="261151" cy="2255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74215" y="4773144"/>
              <a:ext cx="83708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3000m</a:t>
              </a:r>
            </a:p>
            <a:p>
              <a:endParaRPr lang="nb-NO" dirty="0"/>
            </a:p>
            <a:p>
              <a:r>
                <a:rPr lang="nb-NO" dirty="0" smtClean="0"/>
                <a:t>2000m</a:t>
              </a:r>
            </a:p>
            <a:p>
              <a:endParaRPr lang="nb-NO" dirty="0"/>
            </a:p>
            <a:p>
              <a:r>
                <a:rPr lang="nb-NO" dirty="0" smtClean="0"/>
                <a:t>1000m</a:t>
              </a:r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341054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EROSJON FRA ISBREER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311581" cy="474934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dirty="0" smtClean="0"/>
              <a:t>Isbreer er den sterkeste erosjonsfaktoren vi har! </a:t>
            </a:r>
          </a:p>
          <a:p>
            <a:pPr marL="0" indent="0">
              <a:buNone/>
            </a:pPr>
            <a:r>
              <a:rPr lang="nb-NO" dirty="0" smtClean="0"/>
              <a:t>I Norge eroderer gjennomsnittlig isbreer </a:t>
            </a:r>
            <a:r>
              <a:rPr lang="nb-NO" dirty="0" err="1" smtClean="0"/>
              <a:t>ca</a:t>
            </a:r>
            <a:r>
              <a:rPr lang="nb-NO" dirty="0" smtClean="0"/>
              <a:t> 1mm av overflaten de dekker årlig</a:t>
            </a:r>
          </a:p>
          <a:p>
            <a:pPr marL="0" indent="0">
              <a:buNone/>
            </a:pPr>
            <a:r>
              <a:rPr lang="nb-NO" dirty="0" smtClean="0"/>
              <a:t>De tempererte isbreene har høyest grad av erosjon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 smtClean="0"/>
              <a:t>Måter isbreer eroderer:</a:t>
            </a:r>
          </a:p>
          <a:p>
            <a:pPr marL="0" indent="0">
              <a:buNone/>
            </a:pPr>
            <a:r>
              <a:rPr lang="nb-NO" b="1" dirty="0" smtClean="0"/>
              <a:t>Isen selv</a:t>
            </a:r>
          </a:p>
          <a:p>
            <a:pPr marL="0" indent="0">
              <a:buNone/>
            </a:pPr>
            <a:endParaRPr lang="nb-NO" b="1" dirty="0" smtClean="0"/>
          </a:p>
          <a:p>
            <a:pPr marL="0" indent="0">
              <a:buNone/>
            </a:pPr>
            <a:r>
              <a:rPr lang="nb-NO" b="1" dirty="0" smtClean="0"/>
              <a:t>Skuring: </a:t>
            </a:r>
            <a:r>
              <a:rPr lang="nb-NO" dirty="0" smtClean="0"/>
              <a:t>Breen bærer med seg </a:t>
            </a:r>
            <a:r>
              <a:rPr lang="nb-NO" dirty="0" err="1" smtClean="0"/>
              <a:t>løsmasse</a:t>
            </a:r>
            <a:r>
              <a:rPr lang="nb-NO" dirty="0" smtClean="0"/>
              <a:t> frosset fast i breens underside og sliper berggrunnen som sandpapir. Kan gi skuringsstriper.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Plukking: </a:t>
            </a:r>
            <a:r>
              <a:rPr lang="nb-NO" dirty="0" smtClean="0"/>
              <a:t>Brevann kan gå ned i sprekker, fryse og </a:t>
            </a:r>
            <a:r>
              <a:rPr lang="nb-NO" dirty="0" err="1" smtClean="0"/>
              <a:t>frostsprenge</a:t>
            </a:r>
            <a:r>
              <a:rPr lang="nb-NO" dirty="0" smtClean="0"/>
              <a:t> (mekanisk forvitring) stein, breen «plukker» med seg dette.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 smtClean="0"/>
              <a:t>Indirekte ved smeltevann</a:t>
            </a:r>
          </a:p>
        </p:txBody>
      </p:sp>
    </p:spTree>
    <p:extLst>
      <p:ext uri="{BB962C8B-B14F-4D97-AF65-F5344CB8AC3E}">
        <p14:creationId xmlns:p14="http://schemas.microsoft.com/office/powerpoint/2010/main" val="16463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HVORDAN BEVEGER EN ISBRE SEG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b-NO" dirty="0" smtClean="0"/>
              <a:t>Indre bevegelse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err="1" smtClean="0"/>
              <a:t>Surge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Isstrøm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Basal glidning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Glidning over underliggende </a:t>
            </a:r>
            <a:r>
              <a:rPr lang="nb-NO" dirty="0" err="1" smtClean="0"/>
              <a:t>løsmasser</a:t>
            </a:r>
            <a:r>
              <a:rPr lang="nb-NO" dirty="0" smtClean="0"/>
              <a:t> (bunnmorene)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291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INDRE BEVEGELSE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Plastisk bevegelse. Ved høyt trykk (</a:t>
            </a:r>
            <a:r>
              <a:rPr lang="nb-NO" dirty="0" err="1"/>
              <a:t>ca</a:t>
            </a:r>
            <a:r>
              <a:rPr lang="nb-NO" dirty="0"/>
              <a:t> 50m+) vil isen bli plastisk og oppføre seg som en seig masse</a:t>
            </a:r>
            <a:r>
              <a:rPr lang="nb-NO" dirty="0" smtClean="0"/>
              <a:t>.</a:t>
            </a:r>
          </a:p>
          <a:p>
            <a:r>
              <a:rPr lang="nb-NO" dirty="0" smtClean="0"/>
              <a:t>Polare isbreer beveger seg hovedsakelig med denne.</a:t>
            </a:r>
          </a:p>
          <a:p>
            <a:r>
              <a:rPr lang="nb-NO" dirty="0" smtClean="0"/>
              <a:t>Merk: Friksjon og at isen gjerne er frosset fast til underlaget gir lite bevegelse </a:t>
            </a:r>
            <a:r>
              <a:rPr lang="nb-NO" smtClean="0"/>
              <a:t>ved bresålen </a:t>
            </a:r>
            <a:r>
              <a:rPr lang="nb-NO" dirty="0" smtClean="0">
                <a:sym typeface="Wingdings" panose="05000000000000000000" pitchFamily="2" charset="2"/>
              </a:rPr>
              <a:t> lite erosjon.</a:t>
            </a:r>
            <a:endParaRPr lang="nb-NO" dirty="0"/>
          </a:p>
        </p:txBody>
      </p:sp>
      <p:pic>
        <p:nvPicPr>
          <p:cNvPr id="8194" name="Picture 2" descr="MOVEMENTS OF GLACI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0" r="12679" b="52806"/>
          <a:stretch/>
        </p:blipFill>
        <p:spPr bwMode="auto">
          <a:xfrm>
            <a:off x="1406466" y="4937760"/>
            <a:ext cx="6148187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480560" y="5744094"/>
            <a:ext cx="548640" cy="83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8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3806" y="3516911"/>
            <a:ext cx="6757182" cy="3420215"/>
            <a:chOff x="4934603" y="1507658"/>
            <a:chExt cx="7820911" cy="4584467"/>
          </a:xfrm>
        </p:grpSpPr>
        <p:grpSp>
          <p:nvGrpSpPr>
            <p:cNvPr id="5" name="Group 4"/>
            <p:cNvGrpSpPr/>
            <p:nvPr/>
          </p:nvGrpSpPr>
          <p:grpSpPr>
            <a:xfrm>
              <a:off x="4934603" y="1507658"/>
              <a:ext cx="7820911" cy="4495775"/>
              <a:chOff x="4934603" y="1507658"/>
              <a:chExt cx="7820911" cy="4495775"/>
            </a:xfrm>
          </p:grpSpPr>
          <p:pic>
            <p:nvPicPr>
              <p:cNvPr id="2050" name="Picture 2" descr="Christopher Darvill on Twitter: &quot;Why slow glaciers sometimes surge ...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28" b="10312"/>
              <a:stretch/>
            </p:blipFill>
            <p:spPr bwMode="auto">
              <a:xfrm>
                <a:off x="5134006" y="1906697"/>
                <a:ext cx="7621508" cy="409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Freeform 3"/>
              <p:cNvSpPr/>
              <p:nvPr/>
            </p:nvSpPr>
            <p:spPr>
              <a:xfrm>
                <a:off x="4934603" y="1507658"/>
                <a:ext cx="4485318" cy="2048866"/>
              </a:xfrm>
              <a:custGeom>
                <a:avLst/>
                <a:gdLst>
                  <a:gd name="connsiteX0" fmla="*/ 592667 w 5808134"/>
                  <a:gd name="connsiteY0" fmla="*/ 3219747 h 3237768"/>
                  <a:gd name="connsiteX1" fmla="*/ 592667 w 5808134"/>
                  <a:gd name="connsiteY1" fmla="*/ 3219747 h 3237768"/>
                  <a:gd name="connsiteX2" fmla="*/ 719667 w 5808134"/>
                  <a:gd name="connsiteY2" fmla="*/ 3185880 h 3237768"/>
                  <a:gd name="connsiteX3" fmla="*/ 745067 w 5808134"/>
                  <a:gd name="connsiteY3" fmla="*/ 3168947 h 3237768"/>
                  <a:gd name="connsiteX4" fmla="*/ 863600 w 5808134"/>
                  <a:gd name="connsiteY4" fmla="*/ 3152014 h 3237768"/>
                  <a:gd name="connsiteX5" fmla="*/ 914400 w 5808134"/>
                  <a:gd name="connsiteY5" fmla="*/ 3143547 h 3237768"/>
                  <a:gd name="connsiteX6" fmla="*/ 1219200 w 5808134"/>
                  <a:gd name="connsiteY6" fmla="*/ 3152014 h 3237768"/>
                  <a:gd name="connsiteX7" fmla="*/ 1354667 w 5808134"/>
                  <a:gd name="connsiteY7" fmla="*/ 3160480 h 3237768"/>
                  <a:gd name="connsiteX8" fmla="*/ 1651000 w 5808134"/>
                  <a:gd name="connsiteY8" fmla="*/ 3152014 h 3237768"/>
                  <a:gd name="connsiteX9" fmla="*/ 1727200 w 5808134"/>
                  <a:gd name="connsiteY9" fmla="*/ 3143547 h 3237768"/>
                  <a:gd name="connsiteX10" fmla="*/ 1913467 w 5808134"/>
                  <a:gd name="connsiteY10" fmla="*/ 3135080 h 3237768"/>
                  <a:gd name="connsiteX11" fmla="*/ 2048934 w 5808134"/>
                  <a:gd name="connsiteY11" fmla="*/ 3101214 h 3237768"/>
                  <a:gd name="connsiteX12" fmla="*/ 2074334 w 5808134"/>
                  <a:gd name="connsiteY12" fmla="*/ 3092747 h 3237768"/>
                  <a:gd name="connsiteX13" fmla="*/ 2099734 w 5808134"/>
                  <a:gd name="connsiteY13" fmla="*/ 3075814 h 3237768"/>
                  <a:gd name="connsiteX14" fmla="*/ 2125134 w 5808134"/>
                  <a:gd name="connsiteY14" fmla="*/ 3067347 h 3237768"/>
                  <a:gd name="connsiteX15" fmla="*/ 2167467 w 5808134"/>
                  <a:gd name="connsiteY15" fmla="*/ 3050414 h 3237768"/>
                  <a:gd name="connsiteX16" fmla="*/ 2184400 w 5808134"/>
                  <a:gd name="connsiteY16" fmla="*/ 3033480 h 3237768"/>
                  <a:gd name="connsiteX17" fmla="*/ 2209800 w 5808134"/>
                  <a:gd name="connsiteY17" fmla="*/ 3025014 h 3237768"/>
                  <a:gd name="connsiteX18" fmla="*/ 2243667 w 5808134"/>
                  <a:gd name="connsiteY18" fmla="*/ 3008080 h 3237768"/>
                  <a:gd name="connsiteX19" fmla="*/ 2269067 w 5808134"/>
                  <a:gd name="connsiteY19" fmla="*/ 2999614 h 3237768"/>
                  <a:gd name="connsiteX20" fmla="*/ 2328334 w 5808134"/>
                  <a:gd name="connsiteY20" fmla="*/ 2974214 h 3237768"/>
                  <a:gd name="connsiteX21" fmla="*/ 2353734 w 5808134"/>
                  <a:gd name="connsiteY21" fmla="*/ 2957280 h 3237768"/>
                  <a:gd name="connsiteX22" fmla="*/ 2379134 w 5808134"/>
                  <a:gd name="connsiteY22" fmla="*/ 2948814 h 3237768"/>
                  <a:gd name="connsiteX23" fmla="*/ 2396067 w 5808134"/>
                  <a:gd name="connsiteY23" fmla="*/ 2931880 h 3237768"/>
                  <a:gd name="connsiteX24" fmla="*/ 2446867 w 5808134"/>
                  <a:gd name="connsiteY24" fmla="*/ 2898014 h 3237768"/>
                  <a:gd name="connsiteX25" fmla="*/ 2463800 w 5808134"/>
                  <a:gd name="connsiteY25" fmla="*/ 2881080 h 3237768"/>
                  <a:gd name="connsiteX26" fmla="*/ 2489200 w 5808134"/>
                  <a:gd name="connsiteY26" fmla="*/ 2872614 h 3237768"/>
                  <a:gd name="connsiteX27" fmla="*/ 2531534 w 5808134"/>
                  <a:gd name="connsiteY27" fmla="*/ 2847214 h 3237768"/>
                  <a:gd name="connsiteX28" fmla="*/ 2607734 w 5808134"/>
                  <a:gd name="connsiteY28" fmla="*/ 2796414 h 3237768"/>
                  <a:gd name="connsiteX29" fmla="*/ 2658534 w 5808134"/>
                  <a:gd name="connsiteY29" fmla="*/ 2762547 h 3237768"/>
                  <a:gd name="connsiteX30" fmla="*/ 2675467 w 5808134"/>
                  <a:gd name="connsiteY30" fmla="*/ 2737147 h 3237768"/>
                  <a:gd name="connsiteX31" fmla="*/ 2734734 w 5808134"/>
                  <a:gd name="connsiteY31" fmla="*/ 2720214 h 3237768"/>
                  <a:gd name="connsiteX32" fmla="*/ 2802467 w 5808134"/>
                  <a:gd name="connsiteY32" fmla="*/ 2677880 h 3237768"/>
                  <a:gd name="connsiteX33" fmla="*/ 2827867 w 5808134"/>
                  <a:gd name="connsiteY33" fmla="*/ 2669414 h 3237768"/>
                  <a:gd name="connsiteX34" fmla="*/ 2853267 w 5808134"/>
                  <a:gd name="connsiteY34" fmla="*/ 2652480 h 3237768"/>
                  <a:gd name="connsiteX35" fmla="*/ 2912534 w 5808134"/>
                  <a:gd name="connsiteY35" fmla="*/ 2635547 h 3237768"/>
                  <a:gd name="connsiteX36" fmla="*/ 2946400 w 5808134"/>
                  <a:gd name="connsiteY36" fmla="*/ 2618614 h 3237768"/>
                  <a:gd name="connsiteX37" fmla="*/ 2971800 w 5808134"/>
                  <a:gd name="connsiteY37" fmla="*/ 2601680 h 3237768"/>
                  <a:gd name="connsiteX38" fmla="*/ 3005667 w 5808134"/>
                  <a:gd name="connsiteY38" fmla="*/ 2593214 h 3237768"/>
                  <a:gd name="connsiteX39" fmla="*/ 3031067 w 5808134"/>
                  <a:gd name="connsiteY39" fmla="*/ 2576280 h 3237768"/>
                  <a:gd name="connsiteX40" fmla="*/ 3056467 w 5808134"/>
                  <a:gd name="connsiteY40" fmla="*/ 2567814 h 3237768"/>
                  <a:gd name="connsiteX41" fmla="*/ 3081867 w 5808134"/>
                  <a:gd name="connsiteY41" fmla="*/ 2542414 h 3237768"/>
                  <a:gd name="connsiteX42" fmla="*/ 3166534 w 5808134"/>
                  <a:gd name="connsiteY42" fmla="*/ 2517014 h 3237768"/>
                  <a:gd name="connsiteX43" fmla="*/ 3191934 w 5808134"/>
                  <a:gd name="connsiteY43" fmla="*/ 2500080 h 3237768"/>
                  <a:gd name="connsiteX44" fmla="*/ 3217334 w 5808134"/>
                  <a:gd name="connsiteY44" fmla="*/ 2491614 h 3237768"/>
                  <a:gd name="connsiteX45" fmla="*/ 3259667 w 5808134"/>
                  <a:gd name="connsiteY45" fmla="*/ 2466214 h 3237768"/>
                  <a:gd name="connsiteX46" fmla="*/ 3302000 w 5808134"/>
                  <a:gd name="connsiteY46" fmla="*/ 2440814 h 3237768"/>
                  <a:gd name="connsiteX47" fmla="*/ 3378200 w 5808134"/>
                  <a:gd name="connsiteY47" fmla="*/ 2398480 h 3237768"/>
                  <a:gd name="connsiteX48" fmla="*/ 3429000 w 5808134"/>
                  <a:gd name="connsiteY48" fmla="*/ 2373080 h 3237768"/>
                  <a:gd name="connsiteX49" fmla="*/ 3445934 w 5808134"/>
                  <a:gd name="connsiteY49" fmla="*/ 2356147 h 3237768"/>
                  <a:gd name="connsiteX50" fmla="*/ 3471334 w 5808134"/>
                  <a:gd name="connsiteY50" fmla="*/ 2347680 h 3237768"/>
                  <a:gd name="connsiteX51" fmla="*/ 3488267 w 5808134"/>
                  <a:gd name="connsiteY51" fmla="*/ 2322280 h 3237768"/>
                  <a:gd name="connsiteX52" fmla="*/ 3522134 w 5808134"/>
                  <a:gd name="connsiteY52" fmla="*/ 2313814 h 3237768"/>
                  <a:gd name="connsiteX53" fmla="*/ 3572934 w 5808134"/>
                  <a:gd name="connsiteY53" fmla="*/ 2296880 h 3237768"/>
                  <a:gd name="connsiteX54" fmla="*/ 3598334 w 5808134"/>
                  <a:gd name="connsiteY54" fmla="*/ 2288414 h 3237768"/>
                  <a:gd name="connsiteX55" fmla="*/ 3623734 w 5808134"/>
                  <a:gd name="connsiteY55" fmla="*/ 2279947 h 3237768"/>
                  <a:gd name="connsiteX56" fmla="*/ 3649134 w 5808134"/>
                  <a:gd name="connsiteY56" fmla="*/ 2271480 h 3237768"/>
                  <a:gd name="connsiteX57" fmla="*/ 3674534 w 5808134"/>
                  <a:gd name="connsiteY57" fmla="*/ 2254547 h 3237768"/>
                  <a:gd name="connsiteX58" fmla="*/ 3725334 w 5808134"/>
                  <a:gd name="connsiteY58" fmla="*/ 2237614 h 3237768"/>
                  <a:gd name="connsiteX59" fmla="*/ 3750734 w 5808134"/>
                  <a:gd name="connsiteY59" fmla="*/ 2229147 h 3237768"/>
                  <a:gd name="connsiteX60" fmla="*/ 3784600 w 5808134"/>
                  <a:gd name="connsiteY60" fmla="*/ 2212214 h 3237768"/>
                  <a:gd name="connsiteX61" fmla="*/ 3911600 w 5808134"/>
                  <a:gd name="connsiteY61" fmla="*/ 2186814 h 3237768"/>
                  <a:gd name="connsiteX62" fmla="*/ 4013200 w 5808134"/>
                  <a:gd name="connsiteY62" fmla="*/ 2152947 h 3237768"/>
                  <a:gd name="connsiteX63" fmla="*/ 4038600 w 5808134"/>
                  <a:gd name="connsiteY63" fmla="*/ 2144480 h 3237768"/>
                  <a:gd name="connsiteX64" fmla="*/ 4064000 w 5808134"/>
                  <a:gd name="connsiteY64" fmla="*/ 2127547 h 3237768"/>
                  <a:gd name="connsiteX65" fmla="*/ 4114800 w 5808134"/>
                  <a:gd name="connsiteY65" fmla="*/ 2110614 h 3237768"/>
                  <a:gd name="connsiteX66" fmla="*/ 4140200 w 5808134"/>
                  <a:gd name="connsiteY66" fmla="*/ 2102147 h 3237768"/>
                  <a:gd name="connsiteX67" fmla="*/ 4165600 w 5808134"/>
                  <a:gd name="connsiteY67" fmla="*/ 2093680 h 3237768"/>
                  <a:gd name="connsiteX68" fmla="*/ 4182534 w 5808134"/>
                  <a:gd name="connsiteY68" fmla="*/ 2076747 h 3237768"/>
                  <a:gd name="connsiteX69" fmla="*/ 4216400 w 5808134"/>
                  <a:gd name="connsiteY69" fmla="*/ 2068280 h 3237768"/>
                  <a:gd name="connsiteX70" fmla="*/ 4241800 w 5808134"/>
                  <a:gd name="connsiteY70" fmla="*/ 2059814 h 3237768"/>
                  <a:gd name="connsiteX71" fmla="*/ 4267200 w 5808134"/>
                  <a:gd name="connsiteY71" fmla="*/ 2034414 h 3237768"/>
                  <a:gd name="connsiteX72" fmla="*/ 4326467 w 5808134"/>
                  <a:gd name="connsiteY72" fmla="*/ 2009014 h 3237768"/>
                  <a:gd name="connsiteX73" fmla="*/ 4343400 w 5808134"/>
                  <a:gd name="connsiteY73" fmla="*/ 1992080 h 3237768"/>
                  <a:gd name="connsiteX74" fmla="*/ 4368800 w 5808134"/>
                  <a:gd name="connsiteY74" fmla="*/ 1983614 h 3237768"/>
                  <a:gd name="connsiteX75" fmla="*/ 4385734 w 5808134"/>
                  <a:gd name="connsiteY75" fmla="*/ 1958214 h 3237768"/>
                  <a:gd name="connsiteX76" fmla="*/ 4411134 w 5808134"/>
                  <a:gd name="connsiteY76" fmla="*/ 1949747 h 3237768"/>
                  <a:gd name="connsiteX77" fmla="*/ 4436534 w 5808134"/>
                  <a:gd name="connsiteY77" fmla="*/ 1932814 h 3237768"/>
                  <a:gd name="connsiteX78" fmla="*/ 4461934 w 5808134"/>
                  <a:gd name="connsiteY78" fmla="*/ 1924347 h 3237768"/>
                  <a:gd name="connsiteX79" fmla="*/ 4512734 w 5808134"/>
                  <a:gd name="connsiteY79" fmla="*/ 1890480 h 3237768"/>
                  <a:gd name="connsiteX80" fmla="*/ 4538134 w 5808134"/>
                  <a:gd name="connsiteY80" fmla="*/ 1873547 h 3237768"/>
                  <a:gd name="connsiteX81" fmla="*/ 4614334 w 5808134"/>
                  <a:gd name="connsiteY81" fmla="*/ 1831214 h 3237768"/>
                  <a:gd name="connsiteX82" fmla="*/ 4656667 w 5808134"/>
                  <a:gd name="connsiteY82" fmla="*/ 1797347 h 3237768"/>
                  <a:gd name="connsiteX83" fmla="*/ 4699000 w 5808134"/>
                  <a:gd name="connsiteY83" fmla="*/ 1763480 h 3237768"/>
                  <a:gd name="connsiteX84" fmla="*/ 4766734 w 5808134"/>
                  <a:gd name="connsiteY84" fmla="*/ 1721147 h 3237768"/>
                  <a:gd name="connsiteX85" fmla="*/ 4826000 w 5808134"/>
                  <a:gd name="connsiteY85" fmla="*/ 1653414 h 3237768"/>
                  <a:gd name="connsiteX86" fmla="*/ 4842934 w 5808134"/>
                  <a:gd name="connsiteY86" fmla="*/ 1636480 h 3237768"/>
                  <a:gd name="connsiteX87" fmla="*/ 4876800 w 5808134"/>
                  <a:gd name="connsiteY87" fmla="*/ 1628014 h 3237768"/>
                  <a:gd name="connsiteX88" fmla="*/ 4927600 w 5808134"/>
                  <a:gd name="connsiteY88" fmla="*/ 1611080 h 3237768"/>
                  <a:gd name="connsiteX89" fmla="*/ 4995334 w 5808134"/>
                  <a:gd name="connsiteY89" fmla="*/ 1585680 h 3237768"/>
                  <a:gd name="connsiteX90" fmla="*/ 5029200 w 5808134"/>
                  <a:gd name="connsiteY90" fmla="*/ 1568747 h 3237768"/>
                  <a:gd name="connsiteX91" fmla="*/ 5063067 w 5808134"/>
                  <a:gd name="connsiteY91" fmla="*/ 1560280 h 3237768"/>
                  <a:gd name="connsiteX92" fmla="*/ 5088467 w 5808134"/>
                  <a:gd name="connsiteY92" fmla="*/ 1551814 h 3237768"/>
                  <a:gd name="connsiteX93" fmla="*/ 5147734 w 5808134"/>
                  <a:gd name="connsiteY93" fmla="*/ 1534880 h 3237768"/>
                  <a:gd name="connsiteX94" fmla="*/ 5173134 w 5808134"/>
                  <a:gd name="connsiteY94" fmla="*/ 1517947 h 3237768"/>
                  <a:gd name="connsiteX95" fmla="*/ 5223934 w 5808134"/>
                  <a:gd name="connsiteY95" fmla="*/ 1501014 h 3237768"/>
                  <a:gd name="connsiteX96" fmla="*/ 5266267 w 5808134"/>
                  <a:gd name="connsiteY96" fmla="*/ 1467147 h 3237768"/>
                  <a:gd name="connsiteX97" fmla="*/ 5291667 w 5808134"/>
                  <a:gd name="connsiteY97" fmla="*/ 1458680 h 3237768"/>
                  <a:gd name="connsiteX98" fmla="*/ 5300134 w 5808134"/>
                  <a:gd name="connsiteY98" fmla="*/ 1433280 h 3237768"/>
                  <a:gd name="connsiteX99" fmla="*/ 5325534 w 5808134"/>
                  <a:gd name="connsiteY99" fmla="*/ 1424814 h 3237768"/>
                  <a:gd name="connsiteX100" fmla="*/ 5342467 w 5808134"/>
                  <a:gd name="connsiteY100" fmla="*/ 1407880 h 3237768"/>
                  <a:gd name="connsiteX101" fmla="*/ 5367867 w 5808134"/>
                  <a:gd name="connsiteY101" fmla="*/ 1390947 h 3237768"/>
                  <a:gd name="connsiteX102" fmla="*/ 5401734 w 5808134"/>
                  <a:gd name="connsiteY102" fmla="*/ 1348614 h 3237768"/>
                  <a:gd name="connsiteX103" fmla="*/ 5452534 w 5808134"/>
                  <a:gd name="connsiteY103" fmla="*/ 1331680 h 3237768"/>
                  <a:gd name="connsiteX104" fmla="*/ 5494867 w 5808134"/>
                  <a:gd name="connsiteY104" fmla="*/ 1297814 h 3237768"/>
                  <a:gd name="connsiteX105" fmla="*/ 5554134 w 5808134"/>
                  <a:gd name="connsiteY105" fmla="*/ 1255480 h 3237768"/>
                  <a:gd name="connsiteX106" fmla="*/ 5596467 w 5808134"/>
                  <a:gd name="connsiteY106" fmla="*/ 1221614 h 3237768"/>
                  <a:gd name="connsiteX107" fmla="*/ 5621867 w 5808134"/>
                  <a:gd name="connsiteY107" fmla="*/ 1204680 h 3237768"/>
                  <a:gd name="connsiteX108" fmla="*/ 5672667 w 5808134"/>
                  <a:gd name="connsiteY108" fmla="*/ 1162347 h 3237768"/>
                  <a:gd name="connsiteX109" fmla="*/ 5715000 w 5808134"/>
                  <a:gd name="connsiteY109" fmla="*/ 1128480 h 3237768"/>
                  <a:gd name="connsiteX110" fmla="*/ 5731934 w 5808134"/>
                  <a:gd name="connsiteY110" fmla="*/ 1103080 h 3237768"/>
                  <a:gd name="connsiteX111" fmla="*/ 5782734 w 5808134"/>
                  <a:gd name="connsiteY111" fmla="*/ 1035347 h 3237768"/>
                  <a:gd name="connsiteX112" fmla="*/ 5791200 w 5808134"/>
                  <a:gd name="connsiteY112" fmla="*/ 984547 h 3237768"/>
                  <a:gd name="connsiteX113" fmla="*/ 5799667 w 5808134"/>
                  <a:gd name="connsiteY113" fmla="*/ 959147 h 3237768"/>
                  <a:gd name="connsiteX114" fmla="*/ 5808134 w 5808134"/>
                  <a:gd name="connsiteY114" fmla="*/ 925280 h 3237768"/>
                  <a:gd name="connsiteX115" fmla="*/ 5799667 w 5808134"/>
                  <a:gd name="connsiteY115" fmla="*/ 696680 h 3237768"/>
                  <a:gd name="connsiteX116" fmla="*/ 5791200 w 5808134"/>
                  <a:gd name="connsiteY116" fmla="*/ 637414 h 3237768"/>
                  <a:gd name="connsiteX117" fmla="*/ 5774267 w 5808134"/>
                  <a:gd name="connsiteY117" fmla="*/ 620480 h 3237768"/>
                  <a:gd name="connsiteX118" fmla="*/ 5748867 w 5808134"/>
                  <a:gd name="connsiteY118" fmla="*/ 561214 h 3237768"/>
                  <a:gd name="connsiteX119" fmla="*/ 5698067 w 5808134"/>
                  <a:gd name="connsiteY119" fmla="*/ 544280 h 3237768"/>
                  <a:gd name="connsiteX120" fmla="*/ 5672667 w 5808134"/>
                  <a:gd name="connsiteY120" fmla="*/ 527347 h 3237768"/>
                  <a:gd name="connsiteX121" fmla="*/ 5638800 w 5808134"/>
                  <a:gd name="connsiteY121" fmla="*/ 518880 h 3237768"/>
                  <a:gd name="connsiteX122" fmla="*/ 5520267 w 5808134"/>
                  <a:gd name="connsiteY122" fmla="*/ 501947 h 3237768"/>
                  <a:gd name="connsiteX123" fmla="*/ 5410200 w 5808134"/>
                  <a:gd name="connsiteY123" fmla="*/ 485014 h 3237768"/>
                  <a:gd name="connsiteX124" fmla="*/ 5325534 w 5808134"/>
                  <a:gd name="connsiteY124" fmla="*/ 459614 h 3237768"/>
                  <a:gd name="connsiteX125" fmla="*/ 5232400 w 5808134"/>
                  <a:gd name="connsiteY125" fmla="*/ 451147 h 3237768"/>
                  <a:gd name="connsiteX126" fmla="*/ 5147734 w 5808134"/>
                  <a:gd name="connsiteY126" fmla="*/ 442680 h 3237768"/>
                  <a:gd name="connsiteX127" fmla="*/ 4902200 w 5808134"/>
                  <a:gd name="connsiteY127" fmla="*/ 408814 h 3237768"/>
                  <a:gd name="connsiteX128" fmla="*/ 4690534 w 5808134"/>
                  <a:gd name="connsiteY128" fmla="*/ 400347 h 3237768"/>
                  <a:gd name="connsiteX129" fmla="*/ 4639734 w 5808134"/>
                  <a:gd name="connsiteY129" fmla="*/ 391880 h 3237768"/>
                  <a:gd name="connsiteX130" fmla="*/ 4555067 w 5808134"/>
                  <a:gd name="connsiteY130" fmla="*/ 374947 h 3237768"/>
                  <a:gd name="connsiteX131" fmla="*/ 4377267 w 5808134"/>
                  <a:gd name="connsiteY131" fmla="*/ 358014 h 3237768"/>
                  <a:gd name="connsiteX132" fmla="*/ 4267200 w 5808134"/>
                  <a:gd name="connsiteY132" fmla="*/ 332614 h 3237768"/>
                  <a:gd name="connsiteX133" fmla="*/ 4216400 w 5808134"/>
                  <a:gd name="connsiteY133" fmla="*/ 324147 h 3237768"/>
                  <a:gd name="connsiteX134" fmla="*/ 4089400 w 5808134"/>
                  <a:gd name="connsiteY134" fmla="*/ 315680 h 3237768"/>
                  <a:gd name="connsiteX135" fmla="*/ 3962400 w 5808134"/>
                  <a:gd name="connsiteY135" fmla="*/ 281814 h 3237768"/>
                  <a:gd name="connsiteX136" fmla="*/ 3818467 w 5808134"/>
                  <a:gd name="connsiteY136" fmla="*/ 239480 h 3237768"/>
                  <a:gd name="connsiteX137" fmla="*/ 3691467 w 5808134"/>
                  <a:gd name="connsiteY137" fmla="*/ 214080 h 3237768"/>
                  <a:gd name="connsiteX138" fmla="*/ 3666067 w 5808134"/>
                  <a:gd name="connsiteY138" fmla="*/ 205614 h 3237768"/>
                  <a:gd name="connsiteX139" fmla="*/ 3547534 w 5808134"/>
                  <a:gd name="connsiteY139" fmla="*/ 197147 h 3237768"/>
                  <a:gd name="connsiteX140" fmla="*/ 3488267 w 5808134"/>
                  <a:gd name="connsiteY140" fmla="*/ 188680 h 3237768"/>
                  <a:gd name="connsiteX141" fmla="*/ 3420534 w 5808134"/>
                  <a:gd name="connsiteY141" fmla="*/ 171747 h 3237768"/>
                  <a:gd name="connsiteX142" fmla="*/ 3335867 w 5808134"/>
                  <a:gd name="connsiteY142" fmla="*/ 163280 h 3237768"/>
                  <a:gd name="connsiteX143" fmla="*/ 3268134 w 5808134"/>
                  <a:gd name="connsiteY143" fmla="*/ 154814 h 3237768"/>
                  <a:gd name="connsiteX144" fmla="*/ 3039534 w 5808134"/>
                  <a:gd name="connsiteY144" fmla="*/ 137880 h 3237768"/>
                  <a:gd name="connsiteX145" fmla="*/ 3014134 w 5808134"/>
                  <a:gd name="connsiteY145" fmla="*/ 120947 h 3237768"/>
                  <a:gd name="connsiteX146" fmla="*/ 2819400 w 5808134"/>
                  <a:gd name="connsiteY146" fmla="*/ 104014 h 3237768"/>
                  <a:gd name="connsiteX147" fmla="*/ 2590800 w 5808134"/>
                  <a:gd name="connsiteY147" fmla="*/ 87080 h 3237768"/>
                  <a:gd name="connsiteX148" fmla="*/ 2548467 w 5808134"/>
                  <a:gd name="connsiteY148" fmla="*/ 78614 h 3237768"/>
                  <a:gd name="connsiteX149" fmla="*/ 2328334 w 5808134"/>
                  <a:gd name="connsiteY149" fmla="*/ 61680 h 3237768"/>
                  <a:gd name="connsiteX150" fmla="*/ 2065867 w 5808134"/>
                  <a:gd name="connsiteY150" fmla="*/ 36280 h 3237768"/>
                  <a:gd name="connsiteX151" fmla="*/ 1972734 w 5808134"/>
                  <a:gd name="connsiteY151" fmla="*/ 27814 h 3237768"/>
                  <a:gd name="connsiteX152" fmla="*/ 1693334 w 5808134"/>
                  <a:gd name="connsiteY152" fmla="*/ 10880 h 3237768"/>
                  <a:gd name="connsiteX153" fmla="*/ 719667 w 5808134"/>
                  <a:gd name="connsiteY153" fmla="*/ 27814 h 3237768"/>
                  <a:gd name="connsiteX154" fmla="*/ 677334 w 5808134"/>
                  <a:gd name="connsiteY154" fmla="*/ 36280 h 3237768"/>
                  <a:gd name="connsiteX155" fmla="*/ 567267 w 5808134"/>
                  <a:gd name="connsiteY155" fmla="*/ 53214 h 3237768"/>
                  <a:gd name="connsiteX156" fmla="*/ 516467 w 5808134"/>
                  <a:gd name="connsiteY156" fmla="*/ 70147 h 3237768"/>
                  <a:gd name="connsiteX157" fmla="*/ 414867 w 5808134"/>
                  <a:gd name="connsiteY157" fmla="*/ 112480 h 3237768"/>
                  <a:gd name="connsiteX158" fmla="*/ 381000 w 5808134"/>
                  <a:gd name="connsiteY158" fmla="*/ 120947 h 3237768"/>
                  <a:gd name="connsiteX159" fmla="*/ 237067 w 5808134"/>
                  <a:gd name="connsiteY159" fmla="*/ 197147 h 3237768"/>
                  <a:gd name="connsiteX160" fmla="*/ 203200 w 5808134"/>
                  <a:gd name="connsiteY160" fmla="*/ 214080 h 3237768"/>
                  <a:gd name="connsiteX161" fmla="*/ 169334 w 5808134"/>
                  <a:gd name="connsiteY161" fmla="*/ 256414 h 3237768"/>
                  <a:gd name="connsiteX162" fmla="*/ 152400 w 5808134"/>
                  <a:gd name="connsiteY162" fmla="*/ 281814 h 3237768"/>
                  <a:gd name="connsiteX163" fmla="*/ 127000 w 5808134"/>
                  <a:gd name="connsiteY163" fmla="*/ 307214 h 3237768"/>
                  <a:gd name="connsiteX164" fmla="*/ 110067 w 5808134"/>
                  <a:gd name="connsiteY164" fmla="*/ 332614 h 3237768"/>
                  <a:gd name="connsiteX165" fmla="*/ 59267 w 5808134"/>
                  <a:gd name="connsiteY165" fmla="*/ 417280 h 3237768"/>
                  <a:gd name="connsiteX166" fmla="*/ 25400 w 5808134"/>
                  <a:gd name="connsiteY166" fmla="*/ 485014 h 3237768"/>
                  <a:gd name="connsiteX167" fmla="*/ 16934 w 5808134"/>
                  <a:gd name="connsiteY167" fmla="*/ 544280 h 3237768"/>
                  <a:gd name="connsiteX168" fmla="*/ 0 w 5808134"/>
                  <a:gd name="connsiteY168" fmla="*/ 696680 h 3237768"/>
                  <a:gd name="connsiteX169" fmla="*/ 25400 w 5808134"/>
                  <a:gd name="connsiteY169" fmla="*/ 1077680 h 3237768"/>
                  <a:gd name="connsiteX170" fmla="*/ 84667 w 5808134"/>
                  <a:gd name="connsiteY170" fmla="*/ 1331680 h 3237768"/>
                  <a:gd name="connsiteX171" fmla="*/ 93134 w 5808134"/>
                  <a:gd name="connsiteY171" fmla="*/ 1382480 h 3237768"/>
                  <a:gd name="connsiteX172" fmla="*/ 127000 w 5808134"/>
                  <a:gd name="connsiteY172" fmla="*/ 1450214 h 3237768"/>
                  <a:gd name="connsiteX173" fmla="*/ 152400 w 5808134"/>
                  <a:gd name="connsiteY173" fmla="*/ 1526414 h 3237768"/>
                  <a:gd name="connsiteX174" fmla="*/ 169334 w 5808134"/>
                  <a:gd name="connsiteY174" fmla="*/ 1594147 h 3237768"/>
                  <a:gd name="connsiteX175" fmla="*/ 186267 w 5808134"/>
                  <a:gd name="connsiteY175" fmla="*/ 1628014 h 3237768"/>
                  <a:gd name="connsiteX176" fmla="*/ 211667 w 5808134"/>
                  <a:gd name="connsiteY176" fmla="*/ 1670347 h 3237768"/>
                  <a:gd name="connsiteX177" fmla="*/ 228600 w 5808134"/>
                  <a:gd name="connsiteY177" fmla="*/ 1712680 h 3237768"/>
                  <a:gd name="connsiteX178" fmla="*/ 245534 w 5808134"/>
                  <a:gd name="connsiteY178" fmla="*/ 1763480 h 3237768"/>
                  <a:gd name="connsiteX179" fmla="*/ 262467 w 5808134"/>
                  <a:gd name="connsiteY179" fmla="*/ 1814280 h 3237768"/>
                  <a:gd name="connsiteX180" fmla="*/ 279400 w 5808134"/>
                  <a:gd name="connsiteY180" fmla="*/ 1831214 h 3237768"/>
                  <a:gd name="connsiteX181" fmla="*/ 287867 w 5808134"/>
                  <a:gd name="connsiteY181" fmla="*/ 1856614 h 3237768"/>
                  <a:gd name="connsiteX182" fmla="*/ 296334 w 5808134"/>
                  <a:gd name="connsiteY182" fmla="*/ 1907414 h 3237768"/>
                  <a:gd name="connsiteX183" fmla="*/ 304800 w 5808134"/>
                  <a:gd name="connsiteY183" fmla="*/ 1949747 h 3237768"/>
                  <a:gd name="connsiteX184" fmla="*/ 296334 w 5808134"/>
                  <a:gd name="connsiteY184" fmla="*/ 2263014 h 3237768"/>
                  <a:gd name="connsiteX185" fmla="*/ 304800 w 5808134"/>
                  <a:gd name="connsiteY185" fmla="*/ 2804880 h 3237768"/>
                  <a:gd name="connsiteX186" fmla="*/ 321734 w 5808134"/>
                  <a:gd name="connsiteY186" fmla="*/ 2872614 h 3237768"/>
                  <a:gd name="connsiteX187" fmla="*/ 338667 w 5808134"/>
                  <a:gd name="connsiteY187" fmla="*/ 2991147 h 3237768"/>
                  <a:gd name="connsiteX188" fmla="*/ 347134 w 5808134"/>
                  <a:gd name="connsiteY188" fmla="*/ 3016547 h 3237768"/>
                  <a:gd name="connsiteX189" fmla="*/ 364067 w 5808134"/>
                  <a:gd name="connsiteY189" fmla="*/ 3084280 h 3237768"/>
                  <a:gd name="connsiteX190" fmla="*/ 381000 w 5808134"/>
                  <a:gd name="connsiteY190" fmla="*/ 3135080 h 3237768"/>
                  <a:gd name="connsiteX191" fmla="*/ 389467 w 5808134"/>
                  <a:gd name="connsiteY191" fmla="*/ 3236680 h 3237768"/>
                  <a:gd name="connsiteX192" fmla="*/ 567267 w 5808134"/>
                  <a:gd name="connsiteY192" fmla="*/ 3219747 h 3237768"/>
                  <a:gd name="connsiteX193" fmla="*/ 592667 w 5808134"/>
                  <a:gd name="connsiteY193" fmla="*/ 3219747 h 323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5808134" h="3237768">
                    <a:moveTo>
                      <a:pt x="592667" y="3219747"/>
                    </a:moveTo>
                    <a:lnTo>
                      <a:pt x="592667" y="3219747"/>
                    </a:lnTo>
                    <a:cubicBezTo>
                      <a:pt x="603769" y="3217280"/>
                      <a:pt x="700793" y="3198463"/>
                      <a:pt x="719667" y="3185880"/>
                    </a:cubicBezTo>
                    <a:cubicBezTo>
                      <a:pt x="728134" y="3180236"/>
                      <a:pt x="735714" y="3172955"/>
                      <a:pt x="745067" y="3168947"/>
                    </a:cubicBezTo>
                    <a:cubicBezTo>
                      <a:pt x="773597" y="3156720"/>
                      <a:pt x="847432" y="3154035"/>
                      <a:pt x="863600" y="3152014"/>
                    </a:cubicBezTo>
                    <a:cubicBezTo>
                      <a:pt x="880634" y="3149885"/>
                      <a:pt x="897467" y="3146369"/>
                      <a:pt x="914400" y="3143547"/>
                    </a:cubicBezTo>
                    <a:lnTo>
                      <a:pt x="1219200" y="3152014"/>
                    </a:lnTo>
                    <a:cubicBezTo>
                      <a:pt x="1264410" y="3153753"/>
                      <a:pt x="1309423" y="3160480"/>
                      <a:pt x="1354667" y="3160480"/>
                    </a:cubicBezTo>
                    <a:cubicBezTo>
                      <a:pt x="1453485" y="3160480"/>
                      <a:pt x="1552222" y="3154836"/>
                      <a:pt x="1651000" y="3152014"/>
                    </a:cubicBezTo>
                    <a:cubicBezTo>
                      <a:pt x="1676400" y="3149192"/>
                      <a:pt x="1701697" y="3145192"/>
                      <a:pt x="1727200" y="3143547"/>
                    </a:cubicBezTo>
                    <a:cubicBezTo>
                      <a:pt x="1789224" y="3139545"/>
                      <a:pt x="1851585" y="3140881"/>
                      <a:pt x="1913467" y="3135080"/>
                    </a:cubicBezTo>
                    <a:cubicBezTo>
                      <a:pt x="1970325" y="3129750"/>
                      <a:pt x="1998931" y="3117882"/>
                      <a:pt x="2048934" y="3101214"/>
                    </a:cubicBezTo>
                    <a:cubicBezTo>
                      <a:pt x="2057401" y="3098392"/>
                      <a:pt x="2066908" y="3097697"/>
                      <a:pt x="2074334" y="3092747"/>
                    </a:cubicBezTo>
                    <a:cubicBezTo>
                      <a:pt x="2082801" y="3087103"/>
                      <a:pt x="2090633" y="3080365"/>
                      <a:pt x="2099734" y="3075814"/>
                    </a:cubicBezTo>
                    <a:cubicBezTo>
                      <a:pt x="2107716" y="3071823"/>
                      <a:pt x="2116778" y="3070481"/>
                      <a:pt x="2125134" y="3067347"/>
                    </a:cubicBezTo>
                    <a:cubicBezTo>
                      <a:pt x="2139364" y="3062011"/>
                      <a:pt x="2153356" y="3056058"/>
                      <a:pt x="2167467" y="3050414"/>
                    </a:cubicBezTo>
                    <a:cubicBezTo>
                      <a:pt x="2173111" y="3044769"/>
                      <a:pt x="2177555" y="3037587"/>
                      <a:pt x="2184400" y="3033480"/>
                    </a:cubicBezTo>
                    <a:cubicBezTo>
                      <a:pt x="2192053" y="3028888"/>
                      <a:pt x="2201597" y="3028530"/>
                      <a:pt x="2209800" y="3025014"/>
                    </a:cubicBezTo>
                    <a:cubicBezTo>
                      <a:pt x="2221401" y="3020042"/>
                      <a:pt x="2232066" y="3013052"/>
                      <a:pt x="2243667" y="3008080"/>
                    </a:cubicBezTo>
                    <a:cubicBezTo>
                      <a:pt x="2251870" y="3004564"/>
                      <a:pt x="2260864" y="3003130"/>
                      <a:pt x="2269067" y="2999614"/>
                    </a:cubicBezTo>
                    <a:cubicBezTo>
                      <a:pt x="2342303" y="2968227"/>
                      <a:pt x="2268767" y="2994068"/>
                      <a:pt x="2328334" y="2974214"/>
                    </a:cubicBezTo>
                    <a:cubicBezTo>
                      <a:pt x="2336801" y="2968569"/>
                      <a:pt x="2344632" y="2961831"/>
                      <a:pt x="2353734" y="2957280"/>
                    </a:cubicBezTo>
                    <a:cubicBezTo>
                      <a:pt x="2361716" y="2953289"/>
                      <a:pt x="2371481" y="2953406"/>
                      <a:pt x="2379134" y="2948814"/>
                    </a:cubicBezTo>
                    <a:cubicBezTo>
                      <a:pt x="2385979" y="2944707"/>
                      <a:pt x="2389681" y="2936670"/>
                      <a:pt x="2396067" y="2931880"/>
                    </a:cubicBezTo>
                    <a:cubicBezTo>
                      <a:pt x="2412348" y="2919669"/>
                      <a:pt x="2432477" y="2912405"/>
                      <a:pt x="2446867" y="2898014"/>
                    </a:cubicBezTo>
                    <a:cubicBezTo>
                      <a:pt x="2452511" y="2892369"/>
                      <a:pt x="2456955" y="2885187"/>
                      <a:pt x="2463800" y="2881080"/>
                    </a:cubicBezTo>
                    <a:cubicBezTo>
                      <a:pt x="2471453" y="2876488"/>
                      <a:pt x="2480733" y="2875436"/>
                      <a:pt x="2489200" y="2872614"/>
                    </a:cubicBezTo>
                    <a:cubicBezTo>
                      <a:pt x="2561605" y="2800209"/>
                      <a:pt x="2443601" y="2913164"/>
                      <a:pt x="2531534" y="2847214"/>
                    </a:cubicBezTo>
                    <a:cubicBezTo>
                      <a:pt x="2607376" y="2790332"/>
                      <a:pt x="2539765" y="2813405"/>
                      <a:pt x="2607734" y="2796414"/>
                    </a:cubicBezTo>
                    <a:cubicBezTo>
                      <a:pt x="2624667" y="2785125"/>
                      <a:pt x="2647245" y="2779480"/>
                      <a:pt x="2658534" y="2762547"/>
                    </a:cubicBezTo>
                    <a:cubicBezTo>
                      <a:pt x="2664178" y="2754080"/>
                      <a:pt x="2667521" y="2743504"/>
                      <a:pt x="2675467" y="2737147"/>
                    </a:cubicBezTo>
                    <a:cubicBezTo>
                      <a:pt x="2680990" y="2732728"/>
                      <a:pt x="2732518" y="2720768"/>
                      <a:pt x="2734734" y="2720214"/>
                    </a:cubicBezTo>
                    <a:cubicBezTo>
                      <a:pt x="2754884" y="2706780"/>
                      <a:pt x="2782041" y="2688093"/>
                      <a:pt x="2802467" y="2677880"/>
                    </a:cubicBezTo>
                    <a:cubicBezTo>
                      <a:pt x="2810449" y="2673889"/>
                      <a:pt x="2819400" y="2672236"/>
                      <a:pt x="2827867" y="2669414"/>
                    </a:cubicBezTo>
                    <a:cubicBezTo>
                      <a:pt x="2836334" y="2663769"/>
                      <a:pt x="2844165" y="2657031"/>
                      <a:pt x="2853267" y="2652480"/>
                    </a:cubicBezTo>
                    <a:cubicBezTo>
                      <a:pt x="2873726" y="2642251"/>
                      <a:pt x="2890845" y="2643680"/>
                      <a:pt x="2912534" y="2635547"/>
                    </a:cubicBezTo>
                    <a:cubicBezTo>
                      <a:pt x="2924352" y="2631115"/>
                      <a:pt x="2935442" y="2624876"/>
                      <a:pt x="2946400" y="2618614"/>
                    </a:cubicBezTo>
                    <a:cubicBezTo>
                      <a:pt x="2955235" y="2613565"/>
                      <a:pt x="2962447" y="2605688"/>
                      <a:pt x="2971800" y="2601680"/>
                    </a:cubicBezTo>
                    <a:cubicBezTo>
                      <a:pt x="2982496" y="2597096"/>
                      <a:pt x="2994378" y="2596036"/>
                      <a:pt x="3005667" y="2593214"/>
                    </a:cubicBezTo>
                    <a:cubicBezTo>
                      <a:pt x="3014134" y="2587569"/>
                      <a:pt x="3021965" y="2580831"/>
                      <a:pt x="3031067" y="2576280"/>
                    </a:cubicBezTo>
                    <a:cubicBezTo>
                      <a:pt x="3039049" y="2572289"/>
                      <a:pt x="3049041" y="2572764"/>
                      <a:pt x="3056467" y="2567814"/>
                    </a:cubicBezTo>
                    <a:cubicBezTo>
                      <a:pt x="3066430" y="2561172"/>
                      <a:pt x="3071400" y="2548229"/>
                      <a:pt x="3081867" y="2542414"/>
                    </a:cubicBezTo>
                    <a:cubicBezTo>
                      <a:pt x="3098738" y="2533041"/>
                      <a:pt x="3144666" y="2522480"/>
                      <a:pt x="3166534" y="2517014"/>
                    </a:cubicBezTo>
                    <a:cubicBezTo>
                      <a:pt x="3175001" y="2511369"/>
                      <a:pt x="3182832" y="2504631"/>
                      <a:pt x="3191934" y="2500080"/>
                    </a:cubicBezTo>
                    <a:cubicBezTo>
                      <a:pt x="3199916" y="2496089"/>
                      <a:pt x="3209681" y="2496206"/>
                      <a:pt x="3217334" y="2491614"/>
                    </a:cubicBezTo>
                    <a:cubicBezTo>
                      <a:pt x="3275443" y="2456748"/>
                      <a:pt x="3187714" y="2490197"/>
                      <a:pt x="3259667" y="2466214"/>
                    </a:cubicBezTo>
                    <a:cubicBezTo>
                      <a:pt x="3297656" y="2428223"/>
                      <a:pt x="3252541" y="2468291"/>
                      <a:pt x="3302000" y="2440814"/>
                    </a:cubicBezTo>
                    <a:cubicBezTo>
                      <a:pt x="3389344" y="2392290"/>
                      <a:pt x="3320724" y="2417639"/>
                      <a:pt x="3378200" y="2398480"/>
                    </a:cubicBezTo>
                    <a:cubicBezTo>
                      <a:pt x="3417636" y="2359047"/>
                      <a:pt x="3366584" y="2404288"/>
                      <a:pt x="3429000" y="2373080"/>
                    </a:cubicBezTo>
                    <a:cubicBezTo>
                      <a:pt x="3436140" y="2369510"/>
                      <a:pt x="3439089" y="2360254"/>
                      <a:pt x="3445934" y="2356147"/>
                    </a:cubicBezTo>
                    <a:cubicBezTo>
                      <a:pt x="3453587" y="2351555"/>
                      <a:pt x="3462867" y="2350502"/>
                      <a:pt x="3471334" y="2347680"/>
                    </a:cubicBezTo>
                    <a:cubicBezTo>
                      <a:pt x="3476978" y="2339213"/>
                      <a:pt x="3479800" y="2327924"/>
                      <a:pt x="3488267" y="2322280"/>
                    </a:cubicBezTo>
                    <a:cubicBezTo>
                      <a:pt x="3497949" y="2315825"/>
                      <a:pt x="3510988" y="2317158"/>
                      <a:pt x="3522134" y="2313814"/>
                    </a:cubicBezTo>
                    <a:cubicBezTo>
                      <a:pt x="3539231" y="2308685"/>
                      <a:pt x="3556001" y="2302524"/>
                      <a:pt x="3572934" y="2296880"/>
                    </a:cubicBezTo>
                    <a:lnTo>
                      <a:pt x="3598334" y="2288414"/>
                    </a:lnTo>
                    <a:lnTo>
                      <a:pt x="3623734" y="2279947"/>
                    </a:lnTo>
                    <a:cubicBezTo>
                      <a:pt x="3632201" y="2277125"/>
                      <a:pt x="3641708" y="2276430"/>
                      <a:pt x="3649134" y="2271480"/>
                    </a:cubicBezTo>
                    <a:cubicBezTo>
                      <a:pt x="3657601" y="2265836"/>
                      <a:pt x="3665235" y="2258680"/>
                      <a:pt x="3674534" y="2254547"/>
                    </a:cubicBezTo>
                    <a:cubicBezTo>
                      <a:pt x="3690845" y="2247298"/>
                      <a:pt x="3708401" y="2243258"/>
                      <a:pt x="3725334" y="2237614"/>
                    </a:cubicBezTo>
                    <a:cubicBezTo>
                      <a:pt x="3733801" y="2234792"/>
                      <a:pt x="3742752" y="2233138"/>
                      <a:pt x="3750734" y="2229147"/>
                    </a:cubicBezTo>
                    <a:cubicBezTo>
                      <a:pt x="3762023" y="2223503"/>
                      <a:pt x="3772627" y="2216205"/>
                      <a:pt x="3784600" y="2212214"/>
                    </a:cubicBezTo>
                    <a:cubicBezTo>
                      <a:pt x="3833595" y="2195882"/>
                      <a:pt x="3861964" y="2193904"/>
                      <a:pt x="3911600" y="2186814"/>
                    </a:cubicBezTo>
                    <a:lnTo>
                      <a:pt x="4013200" y="2152947"/>
                    </a:lnTo>
                    <a:cubicBezTo>
                      <a:pt x="4021667" y="2150125"/>
                      <a:pt x="4031174" y="2149430"/>
                      <a:pt x="4038600" y="2144480"/>
                    </a:cubicBezTo>
                    <a:cubicBezTo>
                      <a:pt x="4047067" y="2138836"/>
                      <a:pt x="4054701" y="2131680"/>
                      <a:pt x="4064000" y="2127547"/>
                    </a:cubicBezTo>
                    <a:cubicBezTo>
                      <a:pt x="4080311" y="2120298"/>
                      <a:pt x="4097867" y="2116258"/>
                      <a:pt x="4114800" y="2110614"/>
                    </a:cubicBezTo>
                    <a:lnTo>
                      <a:pt x="4140200" y="2102147"/>
                    </a:lnTo>
                    <a:lnTo>
                      <a:pt x="4165600" y="2093680"/>
                    </a:lnTo>
                    <a:cubicBezTo>
                      <a:pt x="4171245" y="2088036"/>
                      <a:pt x="4175394" y="2080317"/>
                      <a:pt x="4182534" y="2076747"/>
                    </a:cubicBezTo>
                    <a:cubicBezTo>
                      <a:pt x="4192942" y="2071543"/>
                      <a:pt x="4205212" y="2071477"/>
                      <a:pt x="4216400" y="2068280"/>
                    </a:cubicBezTo>
                    <a:cubicBezTo>
                      <a:pt x="4224981" y="2065828"/>
                      <a:pt x="4233333" y="2062636"/>
                      <a:pt x="4241800" y="2059814"/>
                    </a:cubicBezTo>
                    <a:cubicBezTo>
                      <a:pt x="4250267" y="2051347"/>
                      <a:pt x="4257457" y="2041374"/>
                      <a:pt x="4267200" y="2034414"/>
                    </a:cubicBezTo>
                    <a:cubicBezTo>
                      <a:pt x="4285512" y="2021334"/>
                      <a:pt x="4305736" y="2015924"/>
                      <a:pt x="4326467" y="2009014"/>
                    </a:cubicBezTo>
                    <a:cubicBezTo>
                      <a:pt x="4332111" y="2003369"/>
                      <a:pt x="4336555" y="1996187"/>
                      <a:pt x="4343400" y="1992080"/>
                    </a:cubicBezTo>
                    <a:cubicBezTo>
                      <a:pt x="4351053" y="1987488"/>
                      <a:pt x="4361831" y="1989189"/>
                      <a:pt x="4368800" y="1983614"/>
                    </a:cubicBezTo>
                    <a:cubicBezTo>
                      <a:pt x="4376746" y="1977257"/>
                      <a:pt x="4377788" y="1964571"/>
                      <a:pt x="4385734" y="1958214"/>
                    </a:cubicBezTo>
                    <a:cubicBezTo>
                      <a:pt x="4392703" y="1952639"/>
                      <a:pt x="4403152" y="1953738"/>
                      <a:pt x="4411134" y="1949747"/>
                    </a:cubicBezTo>
                    <a:cubicBezTo>
                      <a:pt x="4420235" y="1945196"/>
                      <a:pt x="4427433" y="1937365"/>
                      <a:pt x="4436534" y="1932814"/>
                    </a:cubicBezTo>
                    <a:cubicBezTo>
                      <a:pt x="4444516" y="1928823"/>
                      <a:pt x="4454132" y="1928681"/>
                      <a:pt x="4461934" y="1924347"/>
                    </a:cubicBezTo>
                    <a:cubicBezTo>
                      <a:pt x="4479724" y="1914463"/>
                      <a:pt x="4495801" y="1901769"/>
                      <a:pt x="4512734" y="1890480"/>
                    </a:cubicBezTo>
                    <a:cubicBezTo>
                      <a:pt x="4521201" y="1884836"/>
                      <a:pt x="4528481" y="1876765"/>
                      <a:pt x="4538134" y="1873547"/>
                    </a:cubicBezTo>
                    <a:cubicBezTo>
                      <a:pt x="4570072" y="1862901"/>
                      <a:pt x="4585225" y="1860324"/>
                      <a:pt x="4614334" y="1831214"/>
                    </a:cubicBezTo>
                    <a:cubicBezTo>
                      <a:pt x="4638462" y="1807085"/>
                      <a:pt x="4624625" y="1818708"/>
                      <a:pt x="4656667" y="1797347"/>
                    </a:cubicBezTo>
                    <a:cubicBezTo>
                      <a:pt x="4694536" y="1740542"/>
                      <a:pt x="4649926" y="1796196"/>
                      <a:pt x="4699000" y="1763480"/>
                    </a:cubicBezTo>
                    <a:cubicBezTo>
                      <a:pt x="4780326" y="1709262"/>
                      <a:pt x="4655936" y="1765464"/>
                      <a:pt x="4766734" y="1721147"/>
                    </a:cubicBezTo>
                    <a:cubicBezTo>
                      <a:pt x="4822372" y="1637689"/>
                      <a:pt x="4775603" y="1693731"/>
                      <a:pt x="4826000" y="1653414"/>
                    </a:cubicBezTo>
                    <a:cubicBezTo>
                      <a:pt x="4832234" y="1648427"/>
                      <a:pt x="4835794" y="1640050"/>
                      <a:pt x="4842934" y="1636480"/>
                    </a:cubicBezTo>
                    <a:cubicBezTo>
                      <a:pt x="4853342" y="1631276"/>
                      <a:pt x="4865655" y="1631358"/>
                      <a:pt x="4876800" y="1628014"/>
                    </a:cubicBezTo>
                    <a:cubicBezTo>
                      <a:pt x="4893897" y="1622885"/>
                      <a:pt x="4910887" y="1617347"/>
                      <a:pt x="4927600" y="1611080"/>
                    </a:cubicBezTo>
                    <a:cubicBezTo>
                      <a:pt x="4950178" y="1602613"/>
                      <a:pt x="4973076" y="1594954"/>
                      <a:pt x="4995334" y="1585680"/>
                    </a:cubicBezTo>
                    <a:cubicBezTo>
                      <a:pt x="5006984" y="1580826"/>
                      <a:pt x="5017382" y="1573179"/>
                      <a:pt x="5029200" y="1568747"/>
                    </a:cubicBezTo>
                    <a:cubicBezTo>
                      <a:pt x="5040096" y="1564661"/>
                      <a:pt x="5051878" y="1563477"/>
                      <a:pt x="5063067" y="1560280"/>
                    </a:cubicBezTo>
                    <a:cubicBezTo>
                      <a:pt x="5071648" y="1557828"/>
                      <a:pt x="5079886" y="1554266"/>
                      <a:pt x="5088467" y="1551814"/>
                    </a:cubicBezTo>
                    <a:cubicBezTo>
                      <a:pt x="5101127" y="1548197"/>
                      <a:pt x="5134200" y="1541647"/>
                      <a:pt x="5147734" y="1534880"/>
                    </a:cubicBezTo>
                    <a:cubicBezTo>
                      <a:pt x="5156835" y="1530329"/>
                      <a:pt x="5163835" y="1522080"/>
                      <a:pt x="5173134" y="1517947"/>
                    </a:cubicBezTo>
                    <a:cubicBezTo>
                      <a:pt x="5189445" y="1510698"/>
                      <a:pt x="5223934" y="1501014"/>
                      <a:pt x="5223934" y="1501014"/>
                    </a:cubicBezTo>
                    <a:cubicBezTo>
                      <a:pt x="5239685" y="1485262"/>
                      <a:pt x="5244904" y="1477829"/>
                      <a:pt x="5266267" y="1467147"/>
                    </a:cubicBezTo>
                    <a:cubicBezTo>
                      <a:pt x="5274249" y="1463156"/>
                      <a:pt x="5283200" y="1461502"/>
                      <a:pt x="5291667" y="1458680"/>
                    </a:cubicBezTo>
                    <a:cubicBezTo>
                      <a:pt x="5294489" y="1450213"/>
                      <a:pt x="5293823" y="1439591"/>
                      <a:pt x="5300134" y="1433280"/>
                    </a:cubicBezTo>
                    <a:cubicBezTo>
                      <a:pt x="5306445" y="1426969"/>
                      <a:pt x="5317881" y="1429406"/>
                      <a:pt x="5325534" y="1424814"/>
                    </a:cubicBezTo>
                    <a:cubicBezTo>
                      <a:pt x="5332379" y="1420707"/>
                      <a:pt x="5336234" y="1412867"/>
                      <a:pt x="5342467" y="1407880"/>
                    </a:cubicBezTo>
                    <a:cubicBezTo>
                      <a:pt x="5350413" y="1401523"/>
                      <a:pt x="5359400" y="1396591"/>
                      <a:pt x="5367867" y="1390947"/>
                    </a:cubicBezTo>
                    <a:cubicBezTo>
                      <a:pt x="5373851" y="1381971"/>
                      <a:pt x="5389667" y="1354647"/>
                      <a:pt x="5401734" y="1348614"/>
                    </a:cubicBezTo>
                    <a:cubicBezTo>
                      <a:pt x="5417699" y="1340632"/>
                      <a:pt x="5452534" y="1331680"/>
                      <a:pt x="5452534" y="1331680"/>
                    </a:cubicBezTo>
                    <a:cubicBezTo>
                      <a:pt x="5493795" y="1269787"/>
                      <a:pt x="5442818" y="1334991"/>
                      <a:pt x="5494867" y="1297814"/>
                    </a:cubicBezTo>
                    <a:cubicBezTo>
                      <a:pt x="5565181" y="1247591"/>
                      <a:pt x="5496742" y="1274611"/>
                      <a:pt x="5554134" y="1255480"/>
                    </a:cubicBezTo>
                    <a:cubicBezTo>
                      <a:pt x="5568245" y="1244191"/>
                      <a:pt x="5582010" y="1232457"/>
                      <a:pt x="5596467" y="1221614"/>
                    </a:cubicBezTo>
                    <a:cubicBezTo>
                      <a:pt x="5604608" y="1215509"/>
                      <a:pt x="5614050" y="1211194"/>
                      <a:pt x="5621867" y="1204680"/>
                    </a:cubicBezTo>
                    <a:cubicBezTo>
                      <a:pt x="5687050" y="1150360"/>
                      <a:pt x="5609610" y="1204384"/>
                      <a:pt x="5672667" y="1162347"/>
                    </a:cubicBezTo>
                    <a:cubicBezTo>
                      <a:pt x="5721193" y="1089557"/>
                      <a:pt x="5656580" y="1175216"/>
                      <a:pt x="5715000" y="1128480"/>
                    </a:cubicBezTo>
                    <a:cubicBezTo>
                      <a:pt x="5722946" y="1122123"/>
                      <a:pt x="5725829" y="1111221"/>
                      <a:pt x="5731934" y="1103080"/>
                    </a:cubicBezTo>
                    <a:cubicBezTo>
                      <a:pt x="5792269" y="1022633"/>
                      <a:pt x="5744450" y="1092770"/>
                      <a:pt x="5782734" y="1035347"/>
                    </a:cubicBezTo>
                    <a:cubicBezTo>
                      <a:pt x="5785556" y="1018414"/>
                      <a:pt x="5787476" y="1001305"/>
                      <a:pt x="5791200" y="984547"/>
                    </a:cubicBezTo>
                    <a:cubicBezTo>
                      <a:pt x="5793136" y="975835"/>
                      <a:pt x="5797215" y="967728"/>
                      <a:pt x="5799667" y="959147"/>
                    </a:cubicBezTo>
                    <a:cubicBezTo>
                      <a:pt x="5802864" y="947958"/>
                      <a:pt x="5805312" y="936569"/>
                      <a:pt x="5808134" y="925280"/>
                    </a:cubicBezTo>
                    <a:cubicBezTo>
                      <a:pt x="5805312" y="849080"/>
                      <a:pt x="5804145" y="772801"/>
                      <a:pt x="5799667" y="696680"/>
                    </a:cubicBezTo>
                    <a:cubicBezTo>
                      <a:pt x="5798495" y="676759"/>
                      <a:pt x="5797511" y="656346"/>
                      <a:pt x="5791200" y="637414"/>
                    </a:cubicBezTo>
                    <a:cubicBezTo>
                      <a:pt x="5788676" y="629841"/>
                      <a:pt x="5779911" y="626125"/>
                      <a:pt x="5774267" y="620480"/>
                    </a:cubicBezTo>
                    <a:cubicBezTo>
                      <a:pt x="5770266" y="604478"/>
                      <a:pt x="5766190" y="572041"/>
                      <a:pt x="5748867" y="561214"/>
                    </a:cubicBezTo>
                    <a:cubicBezTo>
                      <a:pt x="5733731" y="551754"/>
                      <a:pt x="5712919" y="554181"/>
                      <a:pt x="5698067" y="544280"/>
                    </a:cubicBezTo>
                    <a:cubicBezTo>
                      <a:pt x="5689600" y="538636"/>
                      <a:pt x="5682020" y="531355"/>
                      <a:pt x="5672667" y="527347"/>
                    </a:cubicBezTo>
                    <a:cubicBezTo>
                      <a:pt x="5661971" y="522763"/>
                      <a:pt x="5650278" y="520793"/>
                      <a:pt x="5638800" y="518880"/>
                    </a:cubicBezTo>
                    <a:cubicBezTo>
                      <a:pt x="5599431" y="512318"/>
                      <a:pt x="5559636" y="508509"/>
                      <a:pt x="5520267" y="501947"/>
                    </a:cubicBezTo>
                    <a:cubicBezTo>
                      <a:pt x="5449782" y="490199"/>
                      <a:pt x="5486461" y="495908"/>
                      <a:pt x="5410200" y="485014"/>
                    </a:cubicBezTo>
                    <a:cubicBezTo>
                      <a:pt x="5394152" y="479664"/>
                      <a:pt x="5346865" y="462458"/>
                      <a:pt x="5325534" y="459614"/>
                    </a:cubicBezTo>
                    <a:cubicBezTo>
                      <a:pt x="5294635" y="455494"/>
                      <a:pt x="5263432" y="454103"/>
                      <a:pt x="5232400" y="451147"/>
                    </a:cubicBezTo>
                    <a:lnTo>
                      <a:pt x="5147734" y="442680"/>
                    </a:lnTo>
                    <a:cubicBezTo>
                      <a:pt x="5066035" y="433069"/>
                      <a:pt x="4984423" y="412103"/>
                      <a:pt x="4902200" y="408814"/>
                    </a:cubicBezTo>
                    <a:lnTo>
                      <a:pt x="4690534" y="400347"/>
                    </a:lnTo>
                    <a:cubicBezTo>
                      <a:pt x="4673601" y="397525"/>
                      <a:pt x="4656607" y="395044"/>
                      <a:pt x="4639734" y="391880"/>
                    </a:cubicBezTo>
                    <a:cubicBezTo>
                      <a:pt x="4611446" y="386576"/>
                      <a:pt x="4583612" y="378630"/>
                      <a:pt x="4555067" y="374947"/>
                    </a:cubicBezTo>
                    <a:cubicBezTo>
                      <a:pt x="4496022" y="367328"/>
                      <a:pt x="4377267" y="358014"/>
                      <a:pt x="4377267" y="358014"/>
                    </a:cubicBezTo>
                    <a:cubicBezTo>
                      <a:pt x="4327045" y="341273"/>
                      <a:pt x="4352615" y="348629"/>
                      <a:pt x="4267200" y="332614"/>
                    </a:cubicBezTo>
                    <a:cubicBezTo>
                      <a:pt x="4250327" y="329450"/>
                      <a:pt x="4233490" y="325775"/>
                      <a:pt x="4216400" y="324147"/>
                    </a:cubicBezTo>
                    <a:cubicBezTo>
                      <a:pt x="4174164" y="320124"/>
                      <a:pt x="4131733" y="318502"/>
                      <a:pt x="4089400" y="315680"/>
                    </a:cubicBezTo>
                    <a:cubicBezTo>
                      <a:pt x="4015796" y="278878"/>
                      <a:pt x="4096741" y="315399"/>
                      <a:pt x="3962400" y="281814"/>
                    </a:cubicBezTo>
                    <a:cubicBezTo>
                      <a:pt x="3913883" y="269685"/>
                      <a:pt x="3866984" y="251608"/>
                      <a:pt x="3818467" y="239480"/>
                    </a:cubicBezTo>
                    <a:cubicBezTo>
                      <a:pt x="3718912" y="214593"/>
                      <a:pt x="3891162" y="256872"/>
                      <a:pt x="3691467" y="214080"/>
                    </a:cubicBezTo>
                    <a:cubicBezTo>
                      <a:pt x="3682741" y="212210"/>
                      <a:pt x="3674930" y="206657"/>
                      <a:pt x="3666067" y="205614"/>
                    </a:cubicBezTo>
                    <a:cubicBezTo>
                      <a:pt x="3626727" y="200986"/>
                      <a:pt x="3586967" y="200903"/>
                      <a:pt x="3547534" y="197147"/>
                    </a:cubicBezTo>
                    <a:cubicBezTo>
                      <a:pt x="3527668" y="195255"/>
                      <a:pt x="3508023" y="191502"/>
                      <a:pt x="3488267" y="188680"/>
                    </a:cubicBezTo>
                    <a:cubicBezTo>
                      <a:pt x="3459778" y="179184"/>
                      <a:pt x="3454586" y="176288"/>
                      <a:pt x="3420534" y="171747"/>
                    </a:cubicBezTo>
                    <a:cubicBezTo>
                      <a:pt x="3392420" y="167998"/>
                      <a:pt x="3364057" y="166412"/>
                      <a:pt x="3335867" y="163280"/>
                    </a:cubicBezTo>
                    <a:cubicBezTo>
                      <a:pt x="3313253" y="160767"/>
                      <a:pt x="3290804" y="156757"/>
                      <a:pt x="3268134" y="154814"/>
                    </a:cubicBezTo>
                    <a:cubicBezTo>
                      <a:pt x="3192004" y="148289"/>
                      <a:pt x="3039534" y="137880"/>
                      <a:pt x="3039534" y="137880"/>
                    </a:cubicBezTo>
                    <a:cubicBezTo>
                      <a:pt x="3031067" y="132236"/>
                      <a:pt x="3024191" y="122494"/>
                      <a:pt x="3014134" y="120947"/>
                    </a:cubicBezTo>
                    <a:cubicBezTo>
                      <a:pt x="2949735" y="111040"/>
                      <a:pt x="2819400" y="104014"/>
                      <a:pt x="2819400" y="104014"/>
                    </a:cubicBezTo>
                    <a:cubicBezTo>
                      <a:pt x="2716718" y="78342"/>
                      <a:pt x="2829452" y="104126"/>
                      <a:pt x="2590800" y="87080"/>
                    </a:cubicBezTo>
                    <a:cubicBezTo>
                      <a:pt x="2576446" y="86055"/>
                      <a:pt x="2562746" y="80399"/>
                      <a:pt x="2548467" y="78614"/>
                    </a:cubicBezTo>
                    <a:cubicBezTo>
                      <a:pt x="2492195" y="71580"/>
                      <a:pt x="2378758" y="65042"/>
                      <a:pt x="2328334" y="61680"/>
                    </a:cubicBezTo>
                    <a:cubicBezTo>
                      <a:pt x="2215625" y="16598"/>
                      <a:pt x="2311792" y="49573"/>
                      <a:pt x="2065867" y="36280"/>
                    </a:cubicBezTo>
                    <a:cubicBezTo>
                      <a:pt x="2034740" y="34597"/>
                      <a:pt x="2003807" y="30300"/>
                      <a:pt x="1972734" y="27814"/>
                    </a:cubicBezTo>
                    <a:cubicBezTo>
                      <a:pt x="1854520" y="18357"/>
                      <a:pt x="1820721" y="17585"/>
                      <a:pt x="1693334" y="10880"/>
                    </a:cubicBezTo>
                    <a:cubicBezTo>
                      <a:pt x="1592793" y="11811"/>
                      <a:pt x="1026093" y="-23256"/>
                      <a:pt x="719667" y="27814"/>
                    </a:cubicBezTo>
                    <a:cubicBezTo>
                      <a:pt x="705472" y="30180"/>
                      <a:pt x="691529" y="33914"/>
                      <a:pt x="677334" y="36280"/>
                    </a:cubicBezTo>
                    <a:cubicBezTo>
                      <a:pt x="661219" y="38966"/>
                      <a:pt x="586012" y="48528"/>
                      <a:pt x="567267" y="53214"/>
                    </a:cubicBezTo>
                    <a:cubicBezTo>
                      <a:pt x="549951" y="57543"/>
                      <a:pt x="533103" y="63678"/>
                      <a:pt x="516467" y="70147"/>
                    </a:cubicBezTo>
                    <a:cubicBezTo>
                      <a:pt x="482273" y="83445"/>
                      <a:pt x="450460" y="103581"/>
                      <a:pt x="414867" y="112480"/>
                    </a:cubicBezTo>
                    <a:cubicBezTo>
                      <a:pt x="403578" y="115302"/>
                      <a:pt x="391506" y="115944"/>
                      <a:pt x="381000" y="120947"/>
                    </a:cubicBezTo>
                    <a:cubicBezTo>
                      <a:pt x="331987" y="144287"/>
                      <a:pt x="285156" y="171958"/>
                      <a:pt x="237067" y="197147"/>
                    </a:cubicBezTo>
                    <a:cubicBezTo>
                      <a:pt x="225887" y="203003"/>
                      <a:pt x="203200" y="214080"/>
                      <a:pt x="203200" y="214080"/>
                    </a:cubicBezTo>
                    <a:cubicBezTo>
                      <a:pt x="191911" y="228191"/>
                      <a:pt x="180177" y="241957"/>
                      <a:pt x="169334" y="256414"/>
                    </a:cubicBezTo>
                    <a:cubicBezTo>
                      <a:pt x="163229" y="264555"/>
                      <a:pt x="158914" y="273997"/>
                      <a:pt x="152400" y="281814"/>
                    </a:cubicBezTo>
                    <a:cubicBezTo>
                      <a:pt x="144735" y="291012"/>
                      <a:pt x="134665" y="298016"/>
                      <a:pt x="127000" y="307214"/>
                    </a:cubicBezTo>
                    <a:cubicBezTo>
                      <a:pt x="120486" y="315031"/>
                      <a:pt x="115400" y="323948"/>
                      <a:pt x="110067" y="332614"/>
                    </a:cubicBezTo>
                    <a:cubicBezTo>
                      <a:pt x="92818" y="360644"/>
                      <a:pt x="69675" y="386057"/>
                      <a:pt x="59267" y="417280"/>
                    </a:cubicBezTo>
                    <a:cubicBezTo>
                      <a:pt x="39810" y="475653"/>
                      <a:pt x="54955" y="455459"/>
                      <a:pt x="25400" y="485014"/>
                    </a:cubicBezTo>
                    <a:cubicBezTo>
                      <a:pt x="22578" y="504769"/>
                      <a:pt x="19312" y="524466"/>
                      <a:pt x="16934" y="544280"/>
                    </a:cubicBezTo>
                    <a:cubicBezTo>
                      <a:pt x="10844" y="595029"/>
                      <a:pt x="0" y="696680"/>
                      <a:pt x="0" y="696680"/>
                    </a:cubicBezTo>
                    <a:cubicBezTo>
                      <a:pt x="2394" y="740971"/>
                      <a:pt x="7395" y="969647"/>
                      <a:pt x="25400" y="1077680"/>
                    </a:cubicBezTo>
                    <a:cubicBezTo>
                      <a:pt x="60373" y="1287524"/>
                      <a:pt x="36389" y="1138572"/>
                      <a:pt x="84667" y="1331680"/>
                    </a:cubicBezTo>
                    <a:cubicBezTo>
                      <a:pt x="88831" y="1348334"/>
                      <a:pt x="88617" y="1365918"/>
                      <a:pt x="93134" y="1382480"/>
                    </a:cubicBezTo>
                    <a:cubicBezTo>
                      <a:pt x="102694" y="1417533"/>
                      <a:pt x="109103" y="1423368"/>
                      <a:pt x="127000" y="1450214"/>
                    </a:cubicBezTo>
                    <a:cubicBezTo>
                      <a:pt x="151265" y="1571531"/>
                      <a:pt x="117347" y="1421256"/>
                      <a:pt x="152400" y="1526414"/>
                    </a:cubicBezTo>
                    <a:cubicBezTo>
                      <a:pt x="159760" y="1548492"/>
                      <a:pt x="158926" y="1573331"/>
                      <a:pt x="169334" y="1594147"/>
                    </a:cubicBezTo>
                    <a:cubicBezTo>
                      <a:pt x="174978" y="1605436"/>
                      <a:pt x="180138" y="1616981"/>
                      <a:pt x="186267" y="1628014"/>
                    </a:cubicBezTo>
                    <a:cubicBezTo>
                      <a:pt x="194259" y="1642399"/>
                      <a:pt x="204308" y="1655628"/>
                      <a:pt x="211667" y="1670347"/>
                    </a:cubicBezTo>
                    <a:cubicBezTo>
                      <a:pt x="218464" y="1683940"/>
                      <a:pt x="223406" y="1698397"/>
                      <a:pt x="228600" y="1712680"/>
                    </a:cubicBezTo>
                    <a:cubicBezTo>
                      <a:pt x="234700" y="1729455"/>
                      <a:pt x="239889" y="1746547"/>
                      <a:pt x="245534" y="1763480"/>
                    </a:cubicBezTo>
                    <a:cubicBezTo>
                      <a:pt x="251178" y="1780413"/>
                      <a:pt x="249846" y="1801658"/>
                      <a:pt x="262467" y="1814280"/>
                    </a:cubicBezTo>
                    <a:lnTo>
                      <a:pt x="279400" y="1831214"/>
                    </a:lnTo>
                    <a:cubicBezTo>
                      <a:pt x="282222" y="1839681"/>
                      <a:pt x="285931" y="1847902"/>
                      <a:pt x="287867" y="1856614"/>
                    </a:cubicBezTo>
                    <a:cubicBezTo>
                      <a:pt x="291591" y="1873372"/>
                      <a:pt x="293263" y="1890524"/>
                      <a:pt x="296334" y="1907414"/>
                    </a:cubicBezTo>
                    <a:cubicBezTo>
                      <a:pt x="298908" y="1921572"/>
                      <a:pt x="301978" y="1935636"/>
                      <a:pt x="304800" y="1949747"/>
                    </a:cubicBezTo>
                    <a:cubicBezTo>
                      <a:pt x="301978" y="2054169"/>
                      <a:pt x="296334" y="2158554"/>
                      <a:pt x="296334" y="2263014"/>
                    </a:cubicBezTo>
                    <a:cubicBezTo>
                      <a:pt x="296334" y="2443658"/>
                      <a:pt x="297280" y="2624393"/>
                      <a:pt x="304800" y="2804880"/>
                    </a:cubicBezTo>
                    <a:cubicBezTo>
                      <a:pt x="305769" y="2828133"/>
                      <a:pt x="321734" y="2872614"/>
                      <a:pt x="321734" y="2872614"/>
                    </a:cubicBezTo>
                    <a:cubicBezTo>
                      <a:pt x="327003" y="2920035"/>
                      <a:pt x="327883" y="2948013"/>
                      <a:pt x="338667" y="2991147"/>
                    </a:cubicBezTo>
                    <a:cubicBezTo>
                      <a:pt x="340832" y="2999805"/>
                      <a:pt x="344786" y="3007937"/>
                      <a:pt x="347134" y="3016547"/>
                    </a:cubicBezTo>
                    <a:cubicBezTo>
                      <a:pt x="353257" y="3038999"/>
                      <a:pt x="356708" y="3062202"/>
                      <a:pt x="364067" y="3084280"/>
                    </a:cubicBezTo>
                    <a:lnTo>
                      <a:pt x="381000" y="3135080"/>
                    </a:lnTo>
                    <a:cubicBezTo>
                      <a:pt x="383822" y="3168947"/>
                      <a:pt x="360056" y="3219653"/>
                      <a:pt x="389467" y="3236680"/>
                    </a:cubicBezTo>
                    <a:cubicBezTo>
                      <a:pt x="391044" y="3237593"/>
                      <a:pt x="521619" y="3242572"/>
                      <a:pt x="567267" y="3219747"/>
                    </a:cubicBezTo>
                    <a:cubicBezTo>
                      <a:pt x="570837" y="3217962"/>
                      <a:pt x="588434" y="3219747"/>
                      <a:pt x="592667" y="32197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5037667" y="5452533"/>
              <a:ext cx="3454400" cy="639592"/>
            </a:xfrm>
            <a:custGeom>
              <a:avLst/>
              <a:gdLst>
                <a:gd name="connsiteX0" fmla="*/ 101600 w 3454400"/>
                <a:gd name="connsiteY0" fmla="*/ 0 h 1143000"/>
                <a:gd name="connsiteX1" fmla="*/ 3310466 w 3454400"/>
                <a:gd name="connsiteY1" fmla="*/ 59267 h 1143000"/>
                <a:gd name="connsiteX2" fmla="*/ 3454400 w 3454400"/>
                <a:gd name="connsiteY2" fmla="*/ 939800 h 1143000"/>
                <a:gd name="connsiteX3" fmla="*/ 1185333 w 3454400"/>
                <a:gd name="connsiteY3" fmla="*/ 1143000 h 1143000"/>
                <a:gd name="connsiteX4" fmla="*/ 0 w 3454400"/>
                <a:gd name="connsiteY4" fmla="*/ 982134 h 1143000"/>
                <a:gd name="connsiteX5" fmla="*/ 101600 w 3454400"/>
                <a:gd name="connsiteY5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4400" h="1143000">
                  <a:moveTo>
                    <a:pt x="101600" y="0"/>
                  </a:moveTo>
                  <a:lnTo>
                    <a:pt x="3310466" y="59267"/>
                  </a:lnTo>
                  <a:lnTo>
                    <a:pt x="3454400" y="939800"/>
                  </a:lnTo>
                  <a:lnTo>
                    <a:pt x="1185333" y="1143000"/>
                  </a:lnTo>
                  <a:lnTo>
                    <a:pt x="0" y="982134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806" y="365125"/>
            <a:ext cx="10839994" cy="1325563"/>
          </a:xfrm>
        </p:spPr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06" y="1323156"/>
            <a:ext cx="11250376" cy="2201440"/>
          </a:xfrm>
        </p:spPr>
        <p:txBody>
          <a:bodyPr>
            <a:normAutofit fontScale="55000" lnSpcReduction="20000"/>
          </a:bodyPr>
          <a:lstStyle/>
          <a:p>
            <a:r>
              <a:rPr lang="nb-NO" dirty="0" smtClean="0"/>
              <a:t>«En bølge av is som stormer frem (noen meter per døgn)» før lengre stillstand.</a:t>
            </a:r>
          </a:p>
          <a:p>
            <a:r>
              <a:rPr lang="nb-NO" dirty="0"/>
              <a:t>Skjer bare hos enkelte breer, såkalte </a:t>
            </a:r>
            <a:r>
              <a:rPr lang="nb-NO" dirty="0" err="1"/>
              <a:t>surgebreer</a:t>
            </a:r>
            <a:r>
              <a:rPr lang="nb-NO" dirty="0"/>
              <a:t>, </a:t>
            </a:r>
            <a:r>
              <a:rPr lang="nb-NO" dirty="0" smtClean="0"/>
              <a:t>vanlig på bl.a. Svalbard.</a:t>
            </a:r>
          </a:p>
          <a:p>
            <a:r>
              <a:rPr lang="nb-NO" dirty="0" smtClean="0"/>
              <a:t>Avhenger av:</a:t>
            </a:r>
          </a:p>
          <a:p>
            <a:pPr lvl="1"/>
            <a:r>
              <a:rPr lang="nb-NO" dirty="0" smtClean="0"/>
              <a:t>Høy helling</a:t>
            </a:r>
          </a:p>
          <a:p>
            <a:pPr lvl="1"/>
            <a:r>
              <a:rPr lang="nb-NO" dirty="0" smtClean="0"/>
              <a:t>Klima med mye snøfall slik at breen periodisk akkumulerer raskt </a:t>
            </a:r>
          </a:p>
          <a:p>
            <a:pPr lvl="1"/>
            <a:r>
              <a:rPr lang="nb-NO" dirty="0" smtClean="0"/>
              <a:t>At bunnen i utgangspunktet fastfrosset</a:t>
            </a:r>
          </a:p>
          <a:p>
            <a:r>
              <a:rPr lang="nb-NO" dirty="0" smtClean="0"/>
              <a:t>Ved mye akkumulasjon og helling kan breen «kollapse» og mye bre flyttes på kort tid:</a:t>
            </a:r>
          </a:p>
          <a:p>
            <a:pPr lvl="1"/>
            <a:r>
              <a:rPr lang="nb-NO" dirty="0" smtClean="0"/>
              <a:t>Kan skyldes høy helling</a:t>
            </a:r>
          </a:p>
          <a:p>
            <a:pPr lvl="1"/>
            <a:r>
              <a:rPr lang="nb-NO" dirty="0" smtClean="0"/>
              <a:t>Økt trykk gir senket trykksmeltepunkt og kan gi smeltevann som senker friksjonen ved bresålen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173308" y="1027906"/>
            <a:ext cx="3590874" cy="4107116"/>
            <a:chOff x="6533803" y="74815"/>
            <a:chExt cx="2989079" cy="4644231"/>
          </a:xfrm>
        </p:grpSpPr>
        <p:grpSp>
          <p:nvGrpSpPr>
            <p:cNvPr id="10" name="Group 9"/>
            <p:cNvGrpSpPr/>
            <p:nvPr/>
          </p:nvGrpSpPr>
          <p:grpSpPr>
            <a:xfrm>
              <a:off x="6533803" y="74815"/>
              <a:ext cx="2989079" cy="4644231"/>
              <a:chOff x="6533803" y="74815"/>
              <a:chExt cx="2989079" cy="4644231"/>
            </a:xfrm>
          </p:grpSpPr>
          <p:pic>
            <p:nvPicPr>
              <p:cNvPr id="2052" name="Picture 4" descr="Glacial processes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21" t="8393"/>
              <a:stretch/>
            </p:blipFill>
            <p:spPr bwMode="auto">
              <a:xfrm>
                <a:off x="6533803" y="91440"/>
                <a:ext cx="2989079" cy="4627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7368256" y="74815"/>
                <a:ext cx="1626115" cy="532345"/>
              </a:xfrm>
              <a:custGeom>
                <a:avLst/>
                <a:gdLst>
                  <a:gd name="connsiteX0" fmla="*/ 63322 w 1626115"/>
                  <a:gd name="connsiteY0" fmla="*/ 83127 h 532345"/>
                  <a:gd name="connsiteX1" fmla="*/ 63322 w 1626115"/>
                  <a:gd name="connsiteY1" fmla="*/ 83127 h 532345"/>
                  <a:gd name="connsiteX2" fmla="*/ 13446 w 1626115"/>
                  <a:gd name="connsiteY2" fmla="*/ 224443 h 532345"/>
                  <a:gd name="connsiteX3" fmla="*/ 30071 w 1626115"/>
                  <a:gd name="connsiteY3" fmla="*/ 241069 h 532345"/>
                  <a:gd name="connsiteX4" fmla="*/ 71635 w 1626115"/>
                  <a:gd name="connsiteY4" fmla="*/ 307570 h 532345"/>
                  <a:gd name="connsiteX5" fmla="*/ 88260 w 1626115"/>
                  <a:gd name="connsiteY5" fmla="*/ 324196 h 532345"/>
                  <a:gd name="connsiteX6" fmla="*/ 96573 w 1626115"/>
                  <a:gd name="connsiteY6" fmla="*/ 349134 h 532345"/>
                  <a:gd name="connsiteX7" fmla="*/ 146449 w 1626115"/>
                  <a:gd name="connsiteY7" fmla="*/ 365760 h 532345"/>
                  <a:gd name="connsiteX8" fmla="*/ 212951 w 1626115"/>
                  <a:gd name="connsiteY8" fmla="*/ 382385 h 532345"/>
                  <a:gd name="connsiteX9" fmla="*/ 262828 w 1626115"/>
                  <a:gd name="connsiteY9" fmla="*/ 399010 h 532345"/>
                  <a:gd name="connsiteX10" fmla="*/ 296079 w 1626115"/>
                  <a:gd name="connsiteY10" fmla="*/ 407323 h 532345"/>
                  <a:gd name="connsiteX11" fmla="*/ 379206 w 1626115"/>
                  <a:gd name="connsiteY11" fmla="*/ 432261 h 532345"/>
                  <a:gd name="connsiteX12" fmla="*/ 528835 w 1626115"/>
                  <a:gd name="connsiteY12" fmla="*/ 448887 h 532345"/>
                  <a:gd name="connsiteX13" fmla="*/ 570399 w 1626115"/>
                  <a:gd name="connsiteY13" fmla="*/ 457200 h 532345"/>
                  <a:gd name="connsiteX14" fmla="*/ 636900 w 1626115"/>
                  <a:gd name="connsiteY14" fmla="*/ 465512 h 532345"/>
                  <a:gd name="connsiteX15" fmla="*/ 736653 w 1626115"/>
                  <a:gd name="connsiteY15" fmla="*/ 482138 h 532345"/>
                  <a:gd name="connsiteX16" fmla="*/ 828093 w 1626115"/>
                  <a:gd name="connsiteY16" fmla="*/ 498763 h 532345"/>
                  <a:gd name="connsiteX17" fmla="*/ 1010973 w 1626115"/>
                  <a:gd name="connsiteY17" fmla="*/ 507076 h 532345"/>
                  <a:gd name="connsiteX18" fmla="*/ 1052537 w 1626115"/>
                  <a:gd name="connsiteY18" fmla="*/ 523701 h 532345"/>
                  <a:gd name="connsiteX19" fmla="*/ 1376733 w 1626115"/>
                  <a:gd name="connsiteY19" fmla="*/ 515389 h 532345"/>
                  <a:gd name="connsiteX20" fmla="*/ 1468173 w 1626115"/>
                  <a:gd name="connsiteY20" fmla="*/ 498763 h 532345"/>
                  <a:gd name="connsiteX21" fmla="*/ 1518049 w 1626115"/>
                  <a:gd name="connsiteY21" fmla="*/ 482138 h 532345"/>
                  <a:gd name="connsiteX22" fmla="*/ 1559613 w 1626115"/>
                  <a:gd name="connsiteY22" fmla="*/ 448887 h 532345"/>
                  <a:gd name="connsiteX23" fmla="*/ 1584551 w 1626115"/>
                  <a:gd name="connsiteY23" fmla="*/ 440574 h 532345"/>
                  <a:gd name="connsiteX24" fmla="*/ 1617802 w 1626115"/>
                  <a:gd name="connsiteY24" fmla="*/ 374072 h 532345"/>
                  <a:gd name="connsiteX25" fmla="*/ 1626115 w 1626115"/>
                  <a:gd name="connsiteY25" fmla="*/ 349134 h 532345"/>
                  <a:gd name="connsiteX26" fmla="*/ 1617802 w 1626115"/>
                  <a:gd name="connsiteY26" fmla="*/ 157941 h 532345"/>
                  <a:gd name="connsiteX27" fmla="*/ 1592864 w 1626115"/>
                  <a:gd name="connsiteY27" fmla="*/ 141316 h 532345"/>
                  <a:gd name="connsiteX28" fmla="*/ 1526362 w 1626115"/>
                  <a:gd name="connsiteY28" fmla="*/ 124690 h 532345"/>
                  <a:gd name="connsiteX29" fmla="*/ 1476486 w 1626115"/>
                  <a:gd name="connsiteY29" fmla="*/ 108065 h 532345"/>
                  <a:gd name="connsiteX30" fmla="*/ 1451548 w 1626115"/>
                  <a:gd name="connsiteY30" fmla="*/ 99752 h 532345"/>
                  <a:gd name="connsiteX31" fmla="*/ 1434922 w 1626115"/>
                  <a:gd name="connsiteY31" fmla="*/ 83127 h 532345"/>
                  <a:gd name="connsiteX32" fmla="*/ 1318544 w 1626115"/>
                  <a:gd name="connsiteY32" fmla="*/ 66501 h 532345"/>
                  <a:gd name="connsiteX33" fmla="*/ 1243729 w 1626115"/>
                  <a:gd name="connsiteY33" fmla="*/ 49876 h 532345"/>
                  <a:gd name="connsiteX34" fmla="*/ 1218791 w 1626115"/>
                  <a:gd name="connsiteY34" fmla="*/ 41563 h 532345"/>
                  <a:gd name="connsiteX35" fmla="*/ 1085788 w 1626115"/>
                  <a:gd name="connsiteY35" fmla="*/ 33250 h 532345"/>
                  <a:gd name="connsiteX36" fmla="*/ 902908 w 1626115"/>
                  <a:gd name="connsiteY36" fmla="*/ 16625 h 532345"/>
                  <a:gd name="connsiteX37" fmla="*/ 570399 w 1626115"/>
                  <a:gd name="connsiteY37" fmla="*/ 0 h 532345"/>
                  <a:gd name="connsiteX38" fmla="*/ 271140 w 1626115"/>
                  <a:gd name="connsiteY38" fmla="*/ 24938 h 532345"/>
                  <a:gd name="connsiteX39" fmla="*/ 221264 w 1626115"/>
                  <a:gd name="connsiteY39" fmla="*/ 41563 h 532345"/>
                  <a:gd name="connsiteX40" fmla="*/ 113199 w 1626115"/>
                  <a:gd name="connsiteY40" fmla="*/ 58189 h 532345"/>
                  <a:gd name="connsiteX41" fmla="*/ 63322 w 1626115"/>
                  <a:gd name="connsiteY41" fmla="*/ 83127 h 53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626115" h="532345">
                    <a:moveTo>
                      <a:pt x="63322" y="83127"/>
                    </a:moveTo>
                    <a:lnTo>
                      <a:pt x="63322" y="83127"/>
                    </a:lnTo>
                    <a:cubicBezTo>
                      <a:pt x="-6714" y="143157"/>
                      <a:pt x="-10827" y="119259"/>
                      <a:pt x="13446" y="224443"/>
                    </a:cubicBezTo>
                    <a:cubicBezTo>
                      <a:pt x="15208" y="232080"/>
                      <a:pt x="24529" y="235527"/>
                      <a:pt x="30071" y="241069"/>
                    </a:cubicBezTo>
                    <a:cubicBezTo>
                      <a:pt x="54059" y="313030"/>
                      <a:pt x="29720" y="274037"/>
                      <a:pt x="71635" y="307570"/>
                    </a:cubicBezTo>
                    <a:cubicBezTo>
                      <a:pt x="77755" y="312466"/>
                      <a:pt x="82718" y="318654"/>
                      <a:pt x="88260" y="324196"/>
                    </a:cubicBezTo>
                    <a:cubicBezTo>
                      <a:pt x="91031" y="332509"/>
                      <a:pt x="89443" y="344041"/>
                      <a:pt x="96573" y="349134"/>
                    </a:cubicBezTo>
                    <a:cubicBezTo>
                      <a:pt x="110833" y="359320"/>
                      <a:pt x="129448" y="361510"/>
                      <a:pt x="146449" y="365760"/>
                    </a:cubicBezTo>
                    <a:cubicBezTo>
                      <a:pt x="168616" y="371302"/>
                      <a:pt x="191274" y="375160"/>
                      <a:pt x="212951" y="382385"/>
                    </a:cubicBezTo>
                    <a:cubicBezTo>
                      <a:pt x="229577" y="387927"/>
                      <a:pt x="245826" y="394759"/>
                      <a:pt x="262828" y="399010"/>
                    </a:cubicBezTo>
                    <a:cubicBezTo>
                      <a:pt x="273912" y="401781"/>
                      <a:pt x="285136" y="404040"/>
                      <a:pt x="296079" y="407323"/>
                    </a:cubicBezTo>
                    <a:cubicBezTo>
                      <a:pt x="323810" y="415643"/>
                      <a:pt x="350456" y="427469"/>
                      <a:pt x="379206" y="432261"/>
                    </a:cubicBezTo>
                    <a:cubicBezTo>
                      <a:pt x="440209" y="442428"/>
                      <a:pt x="464777" y="440346"/>
                      <a:pt x="528835" y="448887"/>
                    </a:cubicBezTo>
                    <a:cubicBezTo>
                      <a:pt x="542840" y="450754"/>
                      <a:pt x="556434" y="455052"/>
                      <a:pt x="570399" y="457200"/>
                    </a:cubicBezTo>
                    <a:cubicBezTo>
                      <a:pt x="592479" y="460597"/>
                      <a:pt x="614808" y="462198"/>
                      <a:pt x="636900" y="465512"/>
                    </a:cubicBezTo>
                    <a:cubicBezTo>
                      <a:pt x="670237" y="470512"/>
                      <a:pt x="703442" y="476362"/>
                      <a:pt x="736653" y="482138"/>
                    </a:cubicBezTo>
                    <a:cubicBezTo>
                      <a:pt x="767175" y="487446"/>
                      <a:pt x="797145" y="497356"/>
                      <a:pt x="828093" y="498763"/>
                    </a:cubicBezTo>
                    <a:lnTo>
                      <a:pt x="1010973" y="507076"/>
                    </a:lnTo>
                    <a:cubicBezTo>
                      <a:pt x="1024828" y="512618"/>
                      <a:pt x="1037752" y="521685"/>
                      <a:pt x="1052537" y="523701"/>
                    </a:cubicBezTo>
                    <a:cubicBezTo>
                      <a:pt x="1178688" y="540903"/>
                      <a:pt x="1245799" y="529418"/>
                      <a:pt x="1376733" y="515389"/>
                    </a:cubicBezTo>
                    <a:cubicBezTo>
                      <a:pt x="1387170" y="514271"/>
                      <a:pt x="1454826" y="502403"/>
                      <a:pt x="1468173" y="498763"/>
                    </a:cubicBezTo>
                    <a:cubicBezTo>
                      <a:pt x="1485080" y="494152"/>
                      <a:pt x="1518049" y="482138"/>
                      <a:pt x="1518049" y="482138"/>
                    </a:cubicBezTo>
                    <a:cubicBezTo>
                      <a:pt x="1533513" y="466674"/>
                      <a:pt x="1538639" y="459374"/>
                      <a:pt x="1559613" y="448887"/>
                    </a:cubicBezTo>
                    <a:cubicBezTo>
                      <a:pt x="1567450" y="444968"/>
                      <a:pt x="1576238" y="443345"/>
                      <a:pt x="1584551" y="440574"/>
                    </a:cubicBezTo>
                    <a:cubicBezTo>
                      <a:pt x="1613570" y="411557"/>
                      <a:pt x="1598698" y="431385"/>
                      <a:pt x="1617802" y="374072"/>
                    </a:cubicBezTo>
                    <a:lnTo>
                      <a:pt x="1626115" y="349134"/>
                    </a:lnTo>
                    <a:cubicBezTo>
                      <a:pt x="1623344" y="285403"/>
                      <a:pt x="1627880" y="220931"/>
                      <a:pt x="1617802" y="157941"/>
                    </a:cubicBezTo>
                    <a:cubicBezTo>
                      <a:pt x="1616224" y="148076"/>
                      <a:pt x="1601800" y="145784"/>
                      <a:pt x="1592864" y="141316"/>
                    </a:cubicBezTo>
                    <a:cubicBezTo>
                      <a:pt x="1572684" y="131226"/>
                      <a:pt x="1547232" y="130382"/>
                      <a:pt x="1526362" y="124690"/>
                    </a:cubicBezTo>
                    <a:cubicBezTo>
                      <a:pt x="1509455" y="120079"/>
                      <a:pt x="1493111" y="113607"/>
                      <a:pt x="1476486" y="108065"/>
                    </a:cubicBezTo>
                    <a:lnTo>
                      <a:pt x="1451548" y="99752"/>
                    </a:lnTo>
                    <a:cubicBezTo>
                      <a:pt x="1446006" y="94210"/>
                      <a:pt x="1441642" y="87159"/>
                      <a:pt x="1434922" y="83127"/>
                    </a:cubicBezTo>
                    <a:cubicBezTo>
                      <a:pt x="1409219" y="67705"/>
                      <a:pt x="1319968" y="66630"/>
                      <a:pt x="1318544" y="66501"/>
                    </a:cubicBezTo>
                    <a:cubicBezTo>
                      <a:pt x="1289967" y="60786"/>
                      <a:pt x="1271127" y="57704"/>
                      <a:pt x="1243729" y="49876"/>
                    </a:cubicBezTo>
                    <a:cubicBezTo>
                      <a:pt x="1235304" y="47469"/>
                      <a:pt x="1227505" y="42480"/>
                      <a:pt x="1218791" y="41563"/>
                    </a:cubicBezTo>
                    <a:cubicBezTo>
                      <a:pt x="1174614" y="36913"/>
                      <a:pt x="1130122" y="36021"/>
                      <a:pt x="1085788" y="33250"/>
                    </a:cubicBezTo>
                    <a:cubicBezTo>
                      <a:pt x="998187" y="18651"/>
                      <a:pt x="1036677" y="23314"/>
                      <a:pt x="902908" y="16625"/>
                    </a:cubicBezTo>
                    <a:cubicBezTo>
                      <a:pt x="496331" y="-3705"/>
                      <a:pt x="878408" y="19249"/>
                      <a:pt x="570399" y="0"/>
                    </a:cubicBezTo>
                    <a:cubicBezTo>
                      <a:pt x="315359" y="18217"/>
                      <a:pt x="414825" y="6977"/>
                      <a:pt x="271140" y="24938"/>
                    </a:cubicBezTo>
                    <a:cubicBezTo>
                      <a:pt x="254515" y="30480"/>
                      <a:pt x="238448" y="38126"/>
                      <a:pt x="221264" y="41563"/>
                    </a:cubicBezTo>
                    <a:cubicBezTo>
                      <a:pt x="157794" y="54257"/>
                      <a:pt x="193720" y="48123"/>
                      <a:pt x="113199" y="58189"/>
                    </a:cubicBezTo>
                    <a:cubicBezTo>
                      <a:pt x="80374" y="69129"/>
                      <a:pt x="71635" y="78971"/>
                      <a:pt x="63322" y="83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11" name="Freeform 10"/>
            <p:cNvSpPr/>
            <p:nvPr/>
          </p:nvSpPr>
          <p:spPr>
            <a:xfrm>
              <a:off x="8013469" y="2635135"/>
              <a:ext cx="684325" cy="307570"/>
            </a:xfrm>
            <a:custGeom>
              <a:avLst/>
              <a:gdLst>
                <a:gd name="connsiteX0" fmla="*/ 74815 w 684325"/>
                <a:gd name="connsiteY0" fmla="*/ 0 h 307570"/>
                <a:gd name="connsiteX1" fmla="*/ 74815 w 684325"/>
                <a:gd name="connsiteY1" fmla="*/ 0 h 307570"/>
                <a:gd name="connsiteX2" fmla="*/ 33251 w 684325"/>
                <a:gd name="connsiteY2" fmla="*/ 66501 h 307570"/>
                <a:gd name="connsiteX3" fmla="*/ 0 w 684325"/>
                <a:gd name="connsiteY3" fmla="*/ 99752 h 307570"/>
                <a:gd name="connsiteX4" fmla="*/ 24938 w 684325"/>
                <a:gd name="connsiteY4" fmla="*/ 199505 h 307570"/>
                <a:gd name="connsiteX5" fmla="*/ 74815 w 684325"/>
                <a:gd name="connsiteY5" fmla="*/ 216130 h 307570"/>
                <a:gd name="connsiteX6" fmla="*/ 124691 w 684325"/>
                <a:gd name="connsiteY6" fmla="*/ 232756 h 307570"/>
                <a:gd name="connsiteX7" fmla="*/ 149629 w 684325"/>
                <a:gd name="connsiteY7" fmla="*/ 241069 h 307570"/>
                <a:gd name="connsiteX8" fmla="*/ 257695 w 684325"/>
                <a:gd name="connsiteY8" fmla="*/ 257694 h 307570"/>
                <a:gd name="connsiteX9" fmla="*/ 307571 w 684325"/>
                <a:gd name="connsiteY9" fmla="*/ 274320 h 307570"/>
                <a:gd name="connsiteX10" fmla="*/ 349135 w 684325"/>
                <a:gd name="connsiteY10" fmla="*/ 290945 h 307570"/>
                <a:gd name="connsiteX11" fmla="*/ 382386 w 684325"/>
                <a:gd name="connsiteY11" fmla="*/ 299258 h 307570"/>
                <a:gd name="connsiteX12" fmla="*/ 407324 w 684325"/>
                <a:gd name="connsiteY12" fmla="*/ 307570 h 307570"/>
                <a:gd name="connsiteX13" fmla="*/ 490451 w 684325"/>
                <a:gd name="connsiteY13" fmla="*/ 282632 h 307570"/>
                <a:gd name="connsiteX14" fmla="*/ 515389 w 684325"/>
                <a:gd name="connsiteY14" fmla="*/ 274320 h 307570"/>
                <a:gd name="connsiteX15" fmla="*/ 540327 w 684325"/>
                <a:gd name="connsiteY15" fmla="*/ 257694 h 307570"/>
                <a:gd name="connsiteX16" fmla="*/ 590204 w 684325"/>
                <a:gd name="connsiteY16" fmla="*/ 241069 h 307570"/>
                <a:gd name="connsiteX17" fmla="*/ 615142 w 684325"/>
                <a:gd name="connsiteY17" fmla="*/ 232756 h 307570"/>
                <a:gd name="connsiteX18" fmla="*/ 673331 w 684325"/>
                <a:gd name="connsiteY18" fmla="*/ 216130 h 307570"/>
                <a:gd name="connsiteX19" fmla="*/ 673331 w 684325"/>
                <a:gd name="connsiteY19" fmla="*/ 133003 h 307570"/>
                <a:gd name="connsiteX20" fmla="*/ 648393 w 684325"/>
                <a:gd name="connsiteY20" fmla="*/ 116378 h 307570"/>
                <a:gd name="connsiteX21" fmla="*/ 640080 w 684325"/>
                <a:gd name="connsiteY21" fmla="*/ 91440 h 307570"/>
                <a:gd name="connsiteX22" fmla="*/ 581891 w 684325"/>
                <a:gd name="connsiteY22" fmla="*/ 49876 h 307570"/>
                <a:gd name="connsiteX23" fmla="*/ 548640 w 684325"/>
                <a:gd name="connsiteY23" fmla="*/ 41563 h 307570"/>
                <a:gd name="connsiteX24" fmla="*/ 498764 w 684325"/>
                <a:gd name="connsiteY24" fmla="*/ 24938 h 307570"/>
                <a:gd name="connsiteX25" fmla="*/ 74815 w 684325"/>
                <a:gd name="connsiteY25" fmla="*/ 0 h 30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84325" h="307570">
                  <a:moveTo>
                    <a:pt x="74815" y="0"/>
                  </a:moveTo>
                  <a:lnTo>
                    <a:pt x="74815" y="0"/>
                  </a:lnTo>
                  <a:cubicBezTo>
                    <a:pt x="60960" y="22167"/>
                    <a:pt x="50618" y="46963"/>
                    <a:pt x="33251" y="66501"/>
                  </a:cubicBezTo>
                  <a:cubicBezTo>
                    <a:pt x="-14039" y="119702"/>
                    <a:pt x="25124" y="24384"/>
                    <a:pt x="0" y="99752"/>
                  </a:cubicBezTo>
                  <a:cubicBezTo>
                    <a:pt x="1401" y="112361"/>
                    <a:pt x="-2414" y="182410"/>
                    <a:pt x="24938" y="199505"/>
                  </a:cubicBezTo>
                  <a:cubicBezTo>
                    <a:pt x="39799" y="208793"/>
                    <a:pt x="58189" y="210588"/>
                    <a:pt x="74815" y="216130"/>
                  </a:cubicBezTo>
                  <a:lnTo>
                    <a:pt x="124691" y="232756"/>
                  </a:lnTo>
                  <a:cubicBezTo>
                    <a:pt x="133004" y="235527"/>
                    <a:pt x="141037" y="239351"/>
                    <a:pt x="149629" y="241069"/>
                  </a:cubicBezTo>
                  <a:cubicBezTo>
                    <a:pt x="213099" y="253762"/>
                    <a:pt x="177173" y="247628"/>
                    <a:pt x="257695" y="257694"/>
                  </a:cubicBezTo>
                  <a:cubicBezTo>
                    <a:pt x="274320" y="263236"/>
                    <a:pt x="291101" y="268331"/>
                    <a:pt x="307571" y="274320"/>
                  </a:cubicBezTo>
                  <a:cubicBezTo>
                    <a:pt x="321594" y="279419"/>
                    <a:pt x="334979" y="286226"/>
                    <a:pt x="349135" y="290945"/>
                  </a:cubicBezTo>
                  <a:cubicBezTo>
                    <a:pt x="359974" y="294558"/>
                    <a:pt x="371401" y="296119"/>
                    <a:pt x="382386" y="299258"/>
                  </a:cubicBezTo>
                  <a:cubicBezTo>
                    <a:pt x="390811" y="301665"/>
                    <a:pt x="399011" y="304799"/>
                    <a:pt x="407324" y="307570"/>
                  </a:cubicBezTo>
                  <a:cubicBezTo>
                    <a:pt x="457583" y="295006"/>
                    <a:pt x="429727" y="302873"/>
                    <a:pt x="490451" y="282632"/>
                  </a:cubicBezTo>
                  <a:lnTo>
                    <a:pt x="515389" y="274320"/>
                  </a:lnTo>
                  <a:cubicBezTo>
                    <a:pt x="523702" y="268778"/>
                    <a:pt x="531197" y="261752"/>
                    <a:pt x="540327" y="257694"/>
                  </a:cubicBezTo>
                  <a:cubicBezTo>
                    <a:pt x="556341" y="250576"/>
                    <a:pt x="573578" y="246611"/>
                    <a:pt x="590204" y="241069"/>
                  </a:cubicBezTo>
                  <a:cubicBezTo>
                    <a:pt x="598517" y="238298"/>
                    <a:pt x="606641" y="234881"/>
                    <a:pt x="615142" y="232756"/>
                  </a:cubicBezTo>
                  <a:cubicBezTo>
                    <a:pt x="656894" y="222318"/>
                    <a:pt x="637555" y="228056"/>
                    <a:pt x="673331" y="216130"/>
                  </a:cubicBezTo>
                  <a:cubicBezTo>
                    <a:pt x="683975" y="184199"/>
                    <a:pt x="691526" y="173940"/>
                    <a:pt x="673331" y="133003"/>
                  </a:cubicBezTo>
                  <a:cubicBezTo>
                    <a:pt x="669273" y="123874"/>
                    <a:pt x="656706" y="121920"/>
                    <a:pt x="648393" y="116378"/>
                  </a:cubicBezTo>
                  <a:cubicBezTo>
                    <a:pt x="645622" y="108065"/>
                    <a:pt x="645173" y="98570"/>
                    <a:pt x="640080" y="91440"/>
                  </a:cubicBezTo>
                  <a:cubicBezTo>
                    <a:pt x="617837" y="60300"/>
                    <a:pt x="612082" y="58502"/>
                    <a:pt x="581891" y="49876"/>
                  </a:cubicBezTo>
                  <a:cubicBezTo>
                    <a:pt x="570906" y="46737"/>
                    <a:pt x="559583" y="44846"/>
                    <a:pt x="548640" y="41563"/>
                  </a:cubicBezTo>
                  <a:cubicBezTo>
                    <a:pt x="531854" y="36527"/>
                    <a:pt x="498764" y="24938"/>
                    <a:pt x="498764" y="24938"/>
                  </a:cubicBezTo>
                  <a:cubicBezTo>
                    <a:pt x="180135" y="34894"/>
                    <a:pt x="145473" y="4156"/>
                    <a:pt x="748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9934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KOMPETANSEMÅL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observere, beskrive og navngi landskapsformer dannet av isbreer og vurdere hvilke prosesser som kan føre til disse formene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forklare klimatiske grunntrekk og værforhold ved å bruke teoriene om strålingsbalanse, vannets kretsløp og strømninger i atmosfæren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815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KHUMBU ICEFALL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8" descr="Bilderesultat for khumbu icefa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12011"/>
          <a:stretch/>
        </p:blipFill>
        <p:spPr bwMode="auto">
          <a:xfrm>
            <a:off x="7628709" y="3549054"/>
            <a:ext cx="4624251" cy="330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ilderesultat for khumbu icefa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r="24822" b="1098"/>
          <a:stretch/>
        </p:blipFill>
        <p:spPr bwMode="auto">
          <a:xfrm>
            <a:off x="7985760" y="-17637"/>
            <a:ext cx="4206240" cy="361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2.wp.com/www.alanarnette.com/blog/wp-content/uploads/2017/03/everestsouthroute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760" cy="690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ISSTRØMMER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49091" cy="4351338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Kun innlandsis (polare breer</a:t>
            </a:r>
            <a:r>
              <a:rPr lang="nb-NO" dirty="0" smtClean="0"/>
              <a:t>)</a:t>
            </a:r>
          </a:p>
          <a:p>
            <a:r>
              <a:rPr lang="nb-NO" dirty="0" smtClean="0"/>
              <a:t>Isstrømmer frakter med seg enorme masser is og </a:t>
            </a:r>
            <a:r>
              <a:rPr lang="nb-NO" dirty="0" err="1" smtClean="0"/>
              <a:t>løsmasse</a:t>
            </a:r>
            <a:r>
              <a:rPr lang="nb-NO" dirty="0" smtClean="0"/>
              <a:t> til havet hvert år med en fart på opptil 1m per døgn.</a:t>
            </a:r>
          </a:p>
          <a:p>
            <a:r>
              <a:rPr lang="nb-NO" dirty="0"/>
              <a:t>Følger gjerne dalfører i underlaget:</a:t>
            </a:r>
          </a:p>
          <a:p>
            <a:pPr lvl="1"/>
            <a:r>
              <a:rPr lang="nb-NO" dirty="0"/>
              <a:t>Her er bretykkelsen størst </a:t>
            </a:r>
            <a:r>
              <a:rPr lang="nb-NO" dirty="0">
                <a:sym typeface="Wingdings" panose="05000000000000000000" pitchFamily="2" charset="2"/>
              </a:rPr>
              <a:t> høyest trykk  mulig </a:t>
            </a:r>
            <a:r>
              <a:rPr lang="nb-NO" dirty="0" smtClean="0">
                <a:sym typeface="Wingdings" panose="05000000000000000000" pitchFamily="2" charset="2"/>
              </a:rPr>
              <a:t>smelting</a:t>
            </a:r>
            <a:endParaRPr lang="nb-NO" dirty="0" smtClean="0"/>
          </a:p>
          <a:p>
            <a:r>
              <a:rPr lang="nb-NO" dirty="0" smtClean="0"/>
              <a:t>Isstrømmene</a:t>
            </a:r>
            <a:r>
              <a:rPr lang="nb-NO" u="sng" dirty="0" smtClean="0"/>
              <a:t> glir </a:t>
            </a:r>
            <a:r>
              <a:rPr lang="nb-NO" dirty="0" smtClean="0"/>
              <a:t>over underlaget i motsetning til </a:t>
            </a:r>
            <a:r>
              <a:rPr lang="nb-NO" dirty="0" err="1" smtClean="0"/>
              <a:t>surgene</a:t>
            </a:r>
            <a:r>
              <a:rPr lang="nb-NO" dirty="0" smtClean="0"/>
              <a:t>.</a:t>
            </a:r>
          </a:p>
          <a:p>
            <a:r>
              <a:rPr lang="nb-NO" dirty="0" smtClean="0"/>
              <a:t>Gir mye erosjon!</a:t>
            </a:r>
          </a:p>
          <a:p>
            <a:endParaRPr lang="nb-NO" dirty="0"/>
          </a:p>
        </p:txBody>
      </p:sp>
      <p:pic>
        <p:nvPicPr>
          <p:cNvPr id="9218" name="Picture 2" descr="Bilderesultat for ice stre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" b="3293"/>
          <a:stretch/>
        </p:blipFill>
        <p:spPr bwMode="auto">
          <a:xfrm>
            <a:off x="6131846" y="1825625"/>
            <a:ext cx="6060154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9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BASAL GLIDNING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772400" y="5212080"/>
            <a:ext cx="3192087" cy="1479665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6802581" y="365125"/>
            <a:ext cx="5145483" cy="6426980"/>
            <a:chOff x="6802581" y="365125"/>
            <a:chExt cx="5145483" cy="6426980"/>
          </a:xfrm>
        </p:grpSpPr>
        <p:grpSp>
          <p:nvGrpSpPr>
            <p:cNvPr id="5" name="Group 4"/>
            <p:cNvGrpSpPr/>
            <p:nvPr/>
          </p:nvGrpSpPr>
          <p:grpSpPr>
            <a:xfrm>
              <a:off x="6802581" y="365125"/>
              <a:ext cx="5145483" cy="6426980"/>
              <a:chOff x="6096000" y="490451"/>
              <a:chExt cx="5145483" cy="7182803"/>
            </a:xfrm>
          </p:grpSpPr>
          <p:pic>
            <p:nvPicPr>
              <p:cNvPr id="4098" name="Picture 2" descr="Picture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38" r="50890"/>
              <a:stretch/>
            </p:blipFill>
            <p:spPr bwMode="auto">
              <a:xfrm>
                <a:off x="6096000" y="580304"/>
                <a:ext cx="5145483" cy="7092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Freeform 3"/>
              <p:cNvSpPr/>
              <p:nvPr/>
            </p:nvSpPr>
            <p:spPr>
              <a:xfrm>
                <a:off x="7938655" y="490451"/>
                <a:ext cx="2560320" cy="689956"/>
              </a:xfrm>
              <a:custGeom>
                <a:avLst/>
                <a:gdLst>
                  <a:gd name="connsiteX0" fmla="*/ 0 w 2560320"/>
                  <a:gd name="connsiteY0" fmla="*/ 116378 h 689956"/>
                  <a:gd name="connsiteX1" fmla="*/ 0 w 2560320"/>
                  <a:gd name="connsiteY1" fmla="*/ 116378 h 689956"/>
                  <a:gd name="connsiteX2" fmla="*/ 24938 w 2560320"/>
                  <a:gd name="connsiteY2" fmla="*/ 224444 h 689956"/>
                  <a:gd name="connsiteX3" fmla="*/ 33250 w 2560320"/>
                  <a:gd name="connsiteY3" fmla="*/ 266007 h 689956"/>
                  <a:gd name="connsiteX4" fmla="*/ 41563 w 2560320"/>
                  <a:gd name="connsiteY4" fmla="*/ 299258 h 689956"/>
                  <a:gd name="connsiteX5" fmla="*/ 58189 w 2560320"/>
                  <a:gd name="connsiteY5" fmla="*/ 374073 h 689956"/>
                  <a:gd name="connsiteX6" fmla="*/ 66501 w 2560320"/>
                  <a:gd name="connsiteY6" fmla="*/ 399011 h 689956"/>
                  <a:gd name="connsiteX7" fmla="*/ 74814 w 2560320"/>
                  <a:gd name="connsiteY7" fmla="*/ 440574 h 689956"/>
                  <a:gd name="connsiteX8" fmla="*/ 124690 w 2560320"/>
                  <a:gd name="connsiteY8" fmla="*/ 457200 h 689956"/>
                  <a:gd name="connsiteX9" fmla="*/ 174567 w 2560320"/>
                  <a:gd name="connsiteY9" fmla="*/ 482138 h 689956"/>
                  <a:gd name="connsiteX10" fmla="*/ 191192 w 2560320"/>
                  <a:gd name="connsiteY10" fmla="*/ 498764 h 689956"/>
                  <a:gd name="connsiteX11" fmla="*/ 216130 w 2560320"/>
                  <a:gd name="connsiteY11" fmla="*/ 507076 h 689956"/>
                  <a:gd name="connsiteX12" fmla="*/ 482138 w 2560320"/>
                  <a:gd name="connsiteY12" fmla="*/ 515389 h 689956"/>
                  <a:gd name="connsiteX13" fmla="*/ 623454 w 2560320"/>
                  <a:gd name="connsiteY13" fmla="*/ 556953 h 689956"/>
                  <a:gd name="connsiteX14" fmla="*/ 864523 w 2560320"/>
                  <a:gd name="connsiteY14" fmla="*/ 573578 h 689956"/>
                  <a:gd name="connsiteX15" fmla="*/ 997527 w 2560320"/>
                  <a:gd name="connsiteY15" fmla="*/ 590204 h 689956"/>
                  <a:gd name="connsiteX16" fmla="*/ 1072341 w 2560320"/>
                  <a:gd name="connsiteY16" fmla="*/ 598516 h 689956"/>
                  <a:gd name="connsiteX17" fmla="*/ 1138843 w 2560320"/>
                  <a:gd name="connsiteY17" fmla="*/ 606829 h 689956"/>
                  <a:gd name="connsiteX18" fmla="*/ 1221970 w 2560320"/>
                  <a:gd name="connsiteY18" fmla="*/ 615142 h 689956"/>
                  <a:gd name="connsiteX19" fmla="*/ 1288472 w 2560320"/>
                  <a:gd name="connsiteY19" fmla="*/ 631767 h 689956"/>
                  <a:gd name="connsiteX20" fmla="*/ 1429789 w 2560320"/>
                  <a:gd name="connsiteY20" fmla="*/ 648393 h 689956"/>
                  <a:gd name="connsiteX21" fmla="*/ 1571105 w 2560320"/>
                  <a:gd name="connsiteY21" fmla="*/ 665018 h 689956"/>
                  <a:gd name="connsiteX22" fmla="*/ 1679170 w 2560320"/>
                  <a:gd name="connsiteY22" fmla="*/ 673331 h 689956"/>
                  <a:gd name="connsiteX23" fmla="*/ 1828800 w 2560320"/>
                  <a:gd name="connsiteY23" fmla="*/ 689956 h 689956"/>
                  <a:gd name="connsiteX24" fmla="*/ 2410690 w 2560320"/>
                  <a:gd name="connsiteY24" fmla="*/ 681644 h 689956"/>
                  <a:gd name="connsiteX25" fmla="*/ 2427316 w 2560320"/>
                  <a:gd name="connsiteY25" fmla="*/ 665018 h 689956"/>
                  <a:gd name="connsiteX26" fmla="*/ 2460567 w 2560320"/>
                  <a:gd name="connsiteY26" fmla="*/ 615142 h 689956"/>
                  <a:gd name="connsiteX27" fmla="*/ 2510443 w 2560320"/>
                  <a:gd name="connsiteY27" fmla="*/ 507076 h 689956"/>
                  <a:gd name="connsiteX28" fmla="*/ 2543694 w 2560320"/>
                  <a:gd name="connsiteY28" fmla="*/ 457200 h 689956"/>
                  <a:gd name="connsiteX29" fmla="*/ 2560320 w 2560320"/>
                  <a:gd name="connsiteY29" fmla="*/ 407324 h 689956"/>
                  <a:gd name="connsiteX30" fmla="*/ 2552007 w 2560320"/>
                  <a:gd name="connsiteY30" fmla="*/ 241069 h 689956"/>
                  <a:gd name="connsiteX31" fmla="*/ 2535381 w 2560320"/>
                  <a:gd name="connsiteY31" fmla="*/ 216131 h 689956"/>
                  <a:gd name="connsiteX32" fmla="*/ 2527069 w 2560320"/>
                  <a:gd name="connsiteY32" fmla="*/ 166254 h 689956"/>
                  <a:gd name="connsiteX33" fmla="*/ 2518756 w 2560320"/>
                  <a:gd name="connsiteY33" fmla="*/ 141316 h 689956"/>
                  <a:gd name="connsiteX34" fmla="*/ 2493818 w 2560320"/>
                  <a:gd name="connsiteY34" fmla="*/ 133004 h 689956"/>
                  <a:gd name="connsiteX35" fmla="*/ 2419003 w 2560320"/>
                  <a:gd name="connsiteY35" fmla="*/ 141316 h 689956"/>
                  <a:gd name="connsiteX36" fmla="*/ 2394065 w 2560320"/>
                  <a:gd name="connsiteY36" fmla="*/ 149629 h 689956"/>
                  <a:gd name="connsiteX37" fmla="*/ 2003367 w 2560320"/>
                  <a:gd name="connsiteY37" fmla="*/ 133004 h 689956"/>
                  <a:gd name="connsiteX38" fmla="*/ 1812174 w 2560320"/>
                  <a:gd name="connsiteY38" fmla="*/ 108065 h 689956"/>
                  <a:gd name="connsiteX39" fmla="*/ 1612669 w 2560320"/>
                  <a:gd name="connsiteY39" fmla="*/ 99753 h 689956"/>
                  <a:gd name="connsiteX40" fmla="*/ 1438101 w 2560320"/>
                  <a:gd name="connsiteY40" fmla="*/ 91440 h 689956"/>
                  <a:gd name="connsiteX41" fmla="*/ 1130530 w 2560320"/>
                  <a:gd name="connsiteY41" fmla="*/ 83127 h 689956"/>
                  <a:gd name="connsiteX42" fmla="*/ 1005840 w 2560320"/>
                  <a:gd name="connsiteY42" fmla="*/ 58189 h 689956"/>
                  <a:gd name="connsiteX43" fmla="*/ 947650 w 2560320"/>
                  <a:gd name="connsiteY43" fmla="*/ 49876 h 689956"/>
                  <a:gd name="connsiteX44" fmla="*/ 822960 w 2560320"/>
                  <a:gd name="connsiteY44" fmla="*/ 33251 h 689956"/>
                  <a:gd name="connsiteX45" fmla="*/ 773083 w 2560320"/>
                  <a:gd name="connsiteY45" fmla="*/ 24938 h 689956"/>
                  <a:gd name="connsiteX46" fmla="*/ 739832 w 2560320"/>
                  <a:gd name="connsiteY46" fmla="*/ 16625 h 689956"/>
                  <a:gd name="connsiteX47" fmla="*/ 615141 w 2560320"/>
                  <a:gd name="connsiteY47" fmla="*/ 8313 h 689956"/>
                  <a:gd name="connsiteX48" fmla="*/ 515389 w 2560320"/>
                  <a:gd name="connsiteY48" fmla="*/ 0 h 689956"/>
                  <a:gd name="connsiteX49" fmla="*/ 407323 w 2560320"/>
                  <a:gd name="connsiteY49" fmla="*/ 8313 h 689956"/>
                  <a:gd name="connsiteX50" fmla="*/ 357447 w 2560320"/>
                  <a:gd name="connsiteY50" fmla="*/ 16625 h 689956"/>
                  <a:gd name="connsiteX51" fmla="*/ 332509 w 2560320"/>
                  <a:gd name="connsiteY51" fmla="*/ 24938 h 689956"/>
                  <a:gd name="connsiteX52" fmla="*/ 249381 w 2560320"/>
                  <a:gd name="connsiteY52" fmla="*/ 33251 h 689956"/>
                  <a:gd name="connsiteX53" fmla="*/ 207818 w 2560320"/>
                  <a:gd name="connsiteY53" fmla="*/ 41564 h 689956"/>
                  <a:gd name="connsiteX54" fmla="*/ 116378 w 2560320"/>
                  <a:gd name="connsiteY54" fmla="*/ 58189 h 689956"/>
                  <a:gd name="connsiteX55" fmla="*/ 91440 w 2560320"/>
                  <a:gd name="connsiteY55" fmla="*/ 66502 h 689956"/>
                  <a:gd name="connsiteX56" fmla="*/ 49876 w 2560320"/>
                  <a:gd name="connsiteY56" fmla="*/ 74814 h 689956"/>
                  <a:gd name="connsiteX57" fmla="*/ 0 w 2560320"/>
                  <a:gd name="connsiteY57" fmla="*/ 116378 h 689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560320" h="689956">
                    <a:moveTo>
                      <a:pt x="0" y="116378"/>
                    </a:moveTo>
                    <a:lnTo>
                      <a:pt x="0" y="116378"/>
                    </a:lnTo>
                    <a:cubicBezTo>
                      <a:pt x="8313" y="152400"/>
                      <a:pt x="16919" y="188356"/>
                      <a:pt x="24938" y="224444"/>
                    </a:cubicBezTo>
                    <a:cubicBezTo>
                      <a:pt x="28003" y="238236"/>
                      <a:pt x="30185" y="252215"/>
                      <a:pt x="33250" y="266007"/>
                    </a:cubicBezTo>
                    <a:cubicBezTo>
                      <a:pt x="35728" y="277160"/>
                      <a:pt x="38994" y="288126"/>
                      <a:pt x="41563" y="299258"/>
                    </a:cubicBezTo>
                    <a:cubicBezTo>
                      <a:pt x="47308" y="324150"/>
                      <a:pt x="51993" y="349289"/>
                      <a:pt x="58189" y="374073"/>
                    </a:cubicBezTo>
                    <a:cubicBezTo>
                      <a:pt x="60314" y="382574"/>
                      <a:pt x="64376" y="390510"/>
                      <a:pt x="66501" y="399011"/>
                    </a:cubicBezTo>
                    <a:cubicBezTo>
                      <a:pt x="69928" y="412718"/>
                      <a:pt x="64823" y="430583"/>
                      <a:pt x="74814" y="440574"/>
                    </a:cubicBezTo>
                    <a:cubicBezTo>
                      <a:pt x="87206" y="452966"/>
                      <a:pt x="108065" y="451658"/>
                      <a:pt x="124690" y="457200"/>
                    </a:cubicBezTo>
                    <a:cubicBezTo>
                      <a:pt x="151029" y="465980"/>
                      <a:pt x="151547" y="463722"/>
                      <a:pt x="174567" y="482138"/>
                    </a:cubicBezTo>
                    <a:cubicBezTo>
                      <a:pt x="180687" y="487034"/>
                      <a:pt x="184472" y="494732"/>
                      <a:pt x="191192" y="498764"/>
                    </a:cubicBezTo>
                    <a:cubicBezTo>
                      <a:pt x="198706" y="503272"/>
                      <a:pt x="207817" y="504305"/>
                      <a:pt x="216130" y="507076"/>
                    </a:cubicBezTo>
                    <a:cubicBezTo>
                      <a:pt x="312826" y="474848"/>
                      <a:pt x="275145" y="483890"/>
                      <a:pt x="482138" y="515389"/>
                    </a:cubicBezTo>
                    <a:cubicBezTo>
                      <a:pt x="530680" y="522776"/>
                      <a:pt x="574597" y="552068"/>
                      <a:pt x="623454" y="556953"/>
                    </a:cubicBezTo>
                    <a:cubicBezTo>
                      <a:pt x="759040" y="570510"/>
                      <a:pt x="678772" y="563801"/>
                      <a:pt x="864523" y="573578"/>
                    </a:cubicBezTo>
                    <a:lnTo>
                      <a:pt x="997527" y="590204"/>
                    </a:lnTo>
                    <a:lnTo>
                      <a:pt x="1072341" y="598516"/>
                    </a:lnTo>
                    <a:lnTo>
                      <a:pt x="1138843" y="606829"/>
                    </a:lnTo>
                    <a:cubicBezTo>
                      <a:pt x="1166520" y="609904"/>
                      <a:pt x="1194261" y="612371"/>
                      <a:pt x="1221970" y="615142"/>
                    </a:cubicBezTo>
                    <a:cubicBezTo>
                      <a:pt x="1244137" y="620684"/>
                      <a:pt x="1266014" y="627556"/>
                      <a:pt x="1288472" y="631767"/>
                    </a:cubicBezTo>
                    <a:cubicBezTo>
                      <a:pt x="1306176" y="635087"/>
                      <a:pt x="1415545" y="646717"/>
                      <a:pt x="1429789" y="648393"/>
                    </a:cubicBezTo>
                    <a:cubicBezTo>
                      <a:pt x="1481030" y="654421"/>
                      <a:pt x="1519193" y="660299"/>
                      <a:pt x="1571105" y="665018"/>
                    </a:cubicBezTo>
                    <a:cubicBezTo>
                      <a:pt x="1607085" y="668289"/>
                      <a:pt x="1643210" y="669851"/>
                      <a:pt x="1679170" y="673331"/>
                    </a:cubicBezTo>
                    <a:cubicBezTo>
                      <a:pt x="1729120" y="678165"/>
                      <a:pt x="1828800" y="689956"/>
                      <a:pt x="1828800" y="689956"/>
                    </a:cubicBezTo>
                    <a:cubicBezTo>
                      <a:pt x="2022763" y="687185"/>
                      <a:pt x="2216875" y="689720"/>
                      <a:pt x="2410690" y="681644"/>
                    </a:cubicBezTo>
                    <a:cubicBezTo>
                      <a:pt x="2418521" y="681318"/>
                      <a:pt x="2422969" y="671539"/>
                      <a:pt x="2427316" y="665018"/>
                    </a:cubicBezTo>
                    <a:cubicBezTo>
                      <a:pt x="2467575" y="604630"/>
                      <a:pt x="2422448" y="653259"/>
                      <a:pt x="2460567" y="615142"/>
                    </a:cubicBezTo>
                    <a:cubicBezTo>
                      <a:pt x="2481265" y="553045"/>
                      <a:pt x="2472310" y="569041"/>
                      <a:pt x="2510443" y="507076"/>
                    </a:cubicBezTo>
                    <a:cubicBezTo>
                      <a:pt x="2520915" y="490059"/>
                      <a:pt x="2537375" y="476156"/>
                      <a:pt x="2543694" y="457200"/>
                    </a:cubicBezTo>
                    <a:lnTo>
                      <a:pt x="2560320" y="407324"/>
                    </a:lnTo>
                    <a:cubicBezTo>
                      <a:pt x="2557549" y="351906"/>
                      <a:pt x="2559184" y="296090"/>
                      <a:pt x="2552007" y="241069"/>
                    </a:cubicBezTo>
                    <a:cubicBezTo>
                      <a:pt x="2550715" y="231162"/>
                      <a:pt x="2538540" y="225609"/>
                      <a:pt x="2535381" y="216131"/>
                    </a:cubicBezTo>
                    <a:cubicBezTo>
                      <a:pt x="2530051" y="200141"/>
                      <a:pt x="2530725" y="182708"/>
                      <a:pt x="2527069" y="166254"/>
                    </a:cubicBezTo>
                    <a:cubicBezTo>
                      <a:pt x="2525168" y="157700"/>
                      <a:pt x="2524952" y="147512"/>
                      <a:pt x="2518756" y="141316"/>
                    </a:cubicBezTo>
                    <a:cubicBezTo>
                      <a:pt x="2512560" y="135120"/>
                      <a:pt x="2502131" y="135775"/>
                      <a:pt x="2493818" y="133004"/>
                    </a:cubicBezTo>
                    <a:cubicBezTo>
                      <a:pt x="2468880" y="135775"/>
                      <a:pt x="2443753" y="137191"/>
                      <a:pt x="2419003" y="141316"/>
                    </a:cubicBezTo>
                    <a:cubicBezTo>
                      <a:pt x="2410360" y="142756"/>
                      <a:pt x="2402826" y="149804"/>
                      <a:pt x="2394065" y="149629"/>
                    </a:cubicBezTo>
                    <a:cubicBezTo>
                      <a:pt x="2263741" y="147023"/>
                      <a:pt x="2003367" y="133004"/>
                      <a:pt x="2003367" y="133004"/>
                    </a:cubicBezTo>
                    <a:cubicBezTo>
                      <a:pt x="1939636" y="124691"/>
                      <a:pt x="1876389" y="110740"/>
                      <a:pt x="1812174" y="108065"/>
                    </a:cubicBezTo>
                    <a:lnTo>
                      <a:pt x="1612669" y="99753"/>
                    </a:lnTo>
                    <a:lnTo>
                      <a:pt x="1438101" y="91440"/>
                    </a:lnTo>
                    <a:lnTo>
                      <a:pt x="1130530" y="83127"/>
                    </a:lnTo>
                    <a:cubicBezTo>
                      <a:pt x="1088967" y="74814"/>
                      <a:pt x="1047800" y="64183"/>
                      <a:pt x="1005840" y="58189"/>
                    </a:cubicBezTo>
                    <a:lnTo>
                      <a:pt x="947650" y="49876"/>
                    </a:lnTo>
                    <a:cubicBezTo>
                      <a:pt x="875810" y="40298"/>
                      <a:pt x="890894" y="43703"/>
                      <a:pt x="822960" y="33251"/>
                    </a:cubicBezTo>
                    <a:cubicBezTo>
                      <a:pt x="806301" y="30688"/>
                      <a:pt x="789611" y="28244"/>
                      <a:pt x="773083" y="24938"/>
                    </a:cubicBezTo>
                    <a:cubicBezTo>
                      <a:pt x="761880" y="22697"/>
                      <a:pt x="751194" y="17821"/>
                      <a:pt x="739832" y="16625"/>
                    </a:cubicBezTo>
                    <a:cubicBezTo>
                      <a:pt x="698405" y="12264"/>
                      <a:pt x="656683" y="11390"/>
                      <a:pt x="615141" y="8313"/>
                    </a:cubicBezTo>
                    <a:lnTo>
                      <a:pt x="515389" y="0"/>
                    </a:lnTo>
                    <a:cubicBezTo>
                      <a:pt x="479367" y="2771"/>
                      <a:pt x="443253" y="4531"/>
                      <a:pt x="407323" y="8313"/>
                    </a:cubicBezTo>
                    <a:cubicBezTo>
                      <a:pt x="390561" y="10077"/>
                      <a:pt x="373900" y="12969"/>
                      <a:pt x="357447" y="16625"/>
                    </a:cubicBezTo>
                    <a:cubicBezTo>
                      <a:pt x="348893" y="18526"/>
                      <a:pt x="341169" y="23606"/>
                      <a:pt x="332509" y="24938"/>
                    </a:cubicBezTo>
                    <a:cubicBezTo>
                      <a:pt x="304985" y="29173"/>
                      <a:pt x="277090" y="30480"/>
                      <a:pt x="249381" y="33251"/>
                    </a:cubicBezTo>
                    <a:lnTo>
                      <a:pt x="207818" y="41564"/>
                    </a:lnTo>
                    <a:cubicBezTo>
                      <a:pt x="180625" y="46508"/>
                      <a:pt x="143771" y="51340"/>
                      <a:pt x="116378" y="58189"/>
                    </a:cubicBezTo>
                    <a:cubicBezTo>
                      <a:pt x="107877" y="60314"/>
                      <a:pt x="99941" y="64377"/>
                      <a:pt x="91440" y="66502"/>
                    </a:cubicBezTo>
                    <a:cubicBezTo>
                      <a:pt x="77733" y="69929"/>
                      <a:pt x="63731" y="72043"/>
                      <a:pt x="49876" y="74814"/>
                    </a:cubicBezTo>
                    <a:cubicBezTo>
                      <a:pt x="4393" y="120297"/>
                      <a:pt x="8313" y="109451"/>
                      <a:pt x="0" y="11637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559636" y="3906982"/>
              <a:ext cx="1645920" cy="4239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927811" y="6141926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Vann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76011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Det kan oppstå vann under breen </a:t>
            </a:r>
            <a:r>
              <a:rPr lang="nb-NO" dirty="0" smtClean="0">
                <a:sym typeface="Wingdings" panose="05000000000000000000" pitchFamily="2" charset="2"/>
              </a:rPr>
              <a:t> breen «flyter» oppå og vil da gli nedover med gravitasjonen.</a:t>
            </a: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dirty="0" smtClean="0">
                <a:sym typeface="Wingdings" panose="05000000000000000000" pitchFamily="2" charset="2"/>
              </a:rPr>
              <a:t>Subpolare og tempererte breer</a:t>
            </a:r>
            <a:endParaRPr lang="nb-NO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772400" y="5212080"/>
            <a:ext cx="3192087" cy="147966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0"/>
          </p:cNvCxnSpPr>
          <p:nvPr/>
        </p:nvCxnSpPr>
        <p:spPr>
          <a:xfrm flipV="1">
            <a:off x="7256587" y="5361710"/>
            <a:ext cx="856635" cy="7802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802581" y="365125"/>
            <a:ext cx="5145483" cy="6426980"/>
            <a:chOff x="6802581" y="365125"/>
            <a:chExt cx="5145483" cy="6426980"/>
          </a:xfrm>
        </p:grpSpPr>
        <p:grpSp>
          <p:nvGrpSpPr>
            <p:cNvPr id="11" name="Group 10"/>
            <p:cNvGrpSpPr/>
            <p:nvPr/>
          </p:nvGrpSpPr>
          <p:grpSpPr>
            <a:xfrm>
              <a:off x="6802581" y="365125"/>
              <a:ext cx="5145483" cy="6426980"/>
              <a:chOff x="6096000" y="490451"/>
              <a:chExt cx="5145483" cy="7182803"/>
            </a:xfrm>
          </p:grpSpPr>
          <p:pic>
            <p:nvPicPr>
              <p:cNvPr id="13" name="Picture 2" descr="Picture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38" r="50890"/>
              <a:stretch/>
            </p:blipFill>
            <p:spPr bwMode="auto">
              <a:xfrm>
                <a:off x="6096000" y="580304"/>
                <a:ext cx="5145483" cy="7092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Freeform 13"/>
              <p:cNvSpPr/>
              <p:nvPr/>
            </p:nvSpPr>
            <p:spPr>
              <a:xfrm>
                <a:off x="7938655" y="490451"/>
                <a:ext cx="2560320" cy="689956"/>
              </a:xfrm>
              <a:custGeom>
                <a:avLst/>
                <a:gdLst>
                  <a:gd name="connsiteX0" fmla="*/ 0 w 2560320"/>
                  <a:gd name="connsiteY0" fmla="*/ 116378 h 689956"/>
                  <a:gd name="connsiteX1" fmla="*/ 0 w 2560320"/>
                  <a:gd name="connsiteY1" fmla="*/ 116378 h 689956"/>
                  <a:gd name="connsiteX2" fmla="*/ 24938 w 2560320"/>
                  <a:gd name="connsiteY2" fmla="*/ 224444 h 689956"/>
                  <a:gd name="connsiteX3" fmla="*/ 33250 w 2560320"/>
                  <a:gd name="connsiteY3" fmla="*/ 266007 h 689956"/>
                  <a:gd name="connsiteX4" fmla="*/ 41563 w 2560320"/>
                  <a:gd name="connsiteY4" fmla="*/ 299258 h 689956"/>
                  <a:gd name="connsiteX5" fmla="*/ 58189 w 2560320"/>
                  <a:gd name="connsiteY5" fmla="*/ 374073 h 689956"/>
                  <a:gd name="connsiteX6" fmla="*/ 66501 w 2560320"/>
                  <a:gd name="connsiteY6" fmla="*/ 399011 h 689956"/>
                  <a:gd name="connsiteX7" fmla="*/ 74814 w 2560320"/>
                  <a:gd name="connsiteY7" fmla="*/ 440574 h 689956"/>
                  <a:gd name="connsiteX8" fmla="*/ 124690 w 2560320"/>
                  <a:gd name="connsiteY8" fmla="*/ 457200 h 689956"/>
                  <a:gd name="connsiteX9" fmla="*/ 174567 w 2560320"/>
                  <a:gd name="connsiteY9" fmla="*/ 482138 h 689956"/>
                  <a:gd name="connsiteX10" fmla="*/ 191192 w 2560320"/>
                  <a:gd name="connsiteY10" fmla="*/ 498764 h 689956"/>
                  <a:gd name="connsiteX11" fmla="*/ 216130 w 2560320"/>
                  <a:gd name="connsiteY11" fmla="*/ 507076 h 689956"/>
                  <a:gd name="connsiteX12" fmla="*/ 482138 w 2560320"/>
                  <a:gd name="connsiteY12" fmla="*/ 515389 h 689956"/>
                  <a:gd name="connsiteX13" fmla="*/ 623454 w 2560320"/>
                  <a:gd name="connsiteY13" fmla="*/ 556953 h 689956"/>
                  <a:gd name="connsiteX14" fmla="*/ 864523 w 2560320"/>
                  <a:gd name="connsiteY14" fmla="*/ 573578 h 689956"/>
                  <a:gd name="connsiteX15" fmla="*/ 997527 w 2560320"/>
                  <a:gd name="connsiteY15" fmla="*/ 590204 h 689956"/>
                  <a:gd name="connsiteX16" fmla="*/ 1072341 w 2560320"/>
                  <a:gd name="connsiteY16" fmla="*/ 598516 h 689956"/>
                  <a:gd name="connsiteX17" fmla="*/ 1138843 w 2560320"/>
                  <a:gd name="connsiteY17" fmla="*/ 606829 h 689956"/>
                  <a:gd name="connsiteX18" fmla="*/ 1221970 w 2560320"/>
                  <a:gd name="connsiteY18" fmla="*/ 615142 h 689956"/>
                  <a:gd name="connsiteX19" fmla="*/ 1288472 w 2560320"/>
                  <a:gd name="connsiteY19" fmla="*/ 631767 h 689956"/>
                  <a:gd name="connsiteX20" fmla="*/ 1429789 w 2560320"/>
                  <a:gd name="connsiteY20" fmla="*/ 648393 h 689956"/>
                  <a:gd name="connsiteX21" fmla="*/ 1571105 w 2560320"/>
                  <a:gd name="connsiteY21" fmla="*/ 665018 h 689956"/>
                  <a:gd name="connsiteX22" fmla="*/ 1679170 w 2560320"/>
                  <a:gd name="connsiteY22" fmla="*/ 673331 h 689956"/>
                  <a:gd name="connsiteX23" fmla="*/ 1828800 w 2560320"/>
                  <a:gd name="connsiteY23" fmla="*/ 689956 h 689956"/>
                  <a:gd name="connsiteX24" fmla="*/ 2410690 w 2560320"/>
                  <a:gd name="connsiteY24" fmla="*/ 681644 h 689956"/>
                  <a:gd name="connsiteX25" fmla="*/ 2427316 w 2560320"/>
                  <a:gd name="connsiteY25" fmla="*/ 665018 h 689956"/>
                  <a:gd name="connsiteX26" fmla="*/ 2460567 w 2560320"/>
                  <a:gd name="connsiteY26" fmla="*/ 615142 h 689956"/>
                  <a:gd name="connsiteX27" fmla="*/ 2510443 w 2560320"/>
                  <a:gd name="connsiteY27" fmla="*/ 507076 h 689956"/>
                  <a:gd name="connsiteX28" fmla="*/ 2543694 w 2560320"/>
                  <a:gd name="connsiteY28" fmla="*/ 457200 h 689956"/>
                  <a:gd name="connsiteX29" fmla="*/ 2560320 w 2560320"/>
                  <a:gd name="connsiteY29" fmla="*/ 407324 h 689956"/>
                  <a:gd name="connsiteX30" fmla="*/ 2552007 w 2560320"/>
                  <a:gd name="connsiteY30" fmla="*/ 241069 h 689956"/>
                  <a:gd name="connsiteX31" fmla="*/ 2535381 w 2560320"/>
                  <a:gd name="connsiteY31" fmla="*/ 216131 h 689956"/>
                  <a:gd name="connsiteX32" fmla="*/ 2527069 w 2560320"/>
                  <a:gd name="connsiteY32" fmla="*/ 166254 h 689956"/>
                  <a:gd name="connsiteX33" fmla="*/ 2518756 w 2560320"/>
                  <a:gd name="connsiteY33" fmla="*/ 141316 h 689956"/>
                  <a:gd name="connsiteX34" fmla="*/ 2493818 w 2560320"/>
                  <a:gd name="connsiteY34" fmla="*/ 133004 h 689956"/>
                  <a:gd name="connsiteX35" fmla="*/ 2419003 w 2560320"/>
                  <a:gd name="connsiteY35" fmla="*/ 141316 h 689956"/>
                  <a:gd name="connsiteX36" fmla="*/ 2394065 w 2560320"/>
                  <a:gd name="connsiteY36" fmla="*/ 149629 h 689956"/>
                  <a:gd name="connsiteX37" fmla="*/ 2003367 w 2560320"/>
                  <a:gd name="connsiteY37" fmla="*/ 133004 h 689956"/>
                  <a:gd name="connsiteX38" fmla="*/ 1812174 w 2560320"/>
                  <a:gd name="connsiteY38" fmla="*/ 108065 h 689956"/>
                  <a:gd name="connsiteX39" fmla="*/ 1612669 w 2560320"/>
                  <a:gd name="connsiteY39" fmla="*/ 99753 h 689956"/>
                  <a:gd name="connsiteX40" fmla="*/ 1438101 w 2560320"/>
                  <a:gd name="connsiteY40" fmla="*/ 91440 h 689956"/>
                  <a:gd name="connsiteX41" fmla="*/ 1130530 w 2560320"/>
                  <a:gd name="connsiteY41" fmla="*/ 83127 h 689956"/>
                  <a:gd name="connsiteX42" fmla="*/ 1005840 w 2560320"/>
                  <a:gd name="connsiteY42" fmla="*/ 58189 h 689956"/>
                  <a:gd name="connsiteX43" fmla="*/ 947650 w 2560320"/>
                  <a:gd name="connsiteY43" fmla="*/ 49876 h 689956"/>
                  <a:gd name="connsiteX44" fmla="*/ 822960 w 2560320"/>
                  <a:gd name="connsiteY44" fmla="*/ 33251 h 689956"/>
                  <a:gd name="connsiteX45" fmla="*/ 773083 w 2560320"/>
                  <a:gd name="connsiteY45" fmla="*/ 24938 h 689956"/>
                  <a:gd name="connsiteX46" fmla="*/ 739832 w 2560320"/>
                  <a:gd name="connsiteY46" fmla="*/ 16625 h 689956"/>
                  <a:gd name="connsiteX47" fmla="*/ 615141 w 2560320"/>
                  <a:gd name="connsiteY47" fmla="*/ 8313 h 689956"/>
                  <a:gd name="connsiteX48" fmla="*/ 515389 w 2560320"/>
                  <a:gd name="connsiteY48" fmla="*/ 0 h 689956"/>
                  <a:gd name="connsiteX49" fmla="*/ 407323 w 2560320"/>
                  <a:gd name="connsiteY49" fmla="*/ 8313 h 689956"/>
                  <a:gd name="connsiteX50" fmla="*/ 357447 w 2560320"/>
                  <a:gd name="connsiteY50" fmla="*/ 16625 h 689956"/>
                  <a:gd name="connsiteX51" fmla="*/ 332509 w 2560320"/>
                  <a:gd name="connsiteY51" fmla="*/ 24938 h 689956"/>
                  <a:gd name="connsiteX52" fmla="*/ 249381 w 2560320"/>
                  <a:gd name="connsiteY52" fmla="*/ 33251 h 689956"/>
                  <a:gd name="connsiteX53" fmla="*/ 207818 w 2560320"/>
                  <a:gd name="connsiteY53" fmla="*/ 41564 h 689956"/>
                  <a:gd name="connsiteX54" fmla="*/ 116378 w 2560320"/>
                  <a:gd name="connsiteY54" fmla="*/ 58189 h 689956"/>
                  <a:gd name="connsiteX55" fmla="*/ 91440 w 2560320"/>
                  <a:gd name="connsiteY55" fmla="*/ 66502 h 689956"/>
                  <a:gd name="connsiteX56" fmla="*/ 49876 w 2560320"/>
                  <a:gd name="connsiteY56" fmla="*/ 74814 h 689956"/>
                  <a:gd name="connsiteX57" fmla="*/ 0 w 2560320"/>
                  <a:gd name="connsiteY57" fmla="*/ 116378 h 689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560320" h="689956">
                    <a:moveTo>
                      <a:pt x="0" y="116378"/>
                    </a:moveTo>
                    <a:lnTo>
                      <a:pt x="0" y="116378"/>
                    </a:lnTo>
                    <a:cubicBezTo>
                      <a:pt x="8313" y="152400"/>
                      <a:pt x="16919" y="188356"/>
                      <a:pt x="24938" y="224444"/>
                    </a:cubicBezTo>
                    <a:cubicBezTo>
                      <a:pt x="28003" y="238236"/>
                      <a:pt x="30185" y="252215"/>
                      <a:pt x="33250" y="266007"/>
                    </a:cubicBezTo>
                    <a:cubicBezTo>
                      <a:pt x="35728" y="277160"/>
                      <a:pt x="38994" y="288126"/>
                      <a:pt x="41563" y="299258"/>
                    </a:cubicBezTo>
                    <a:cubicBezTo>
                      <a:pt x="47308" y="324150"/>
                      <a:pt x="51993" y="349289"/>
                      <a:pt x="58189" y="374073"/>
                    </a:cubicBezTo>
                    <a:cubicBezTo>
                      <a:pt x="60314" y="382574"/>
                      <a:pt x="64376" y="390510"/>
                      <a:pt x="66501" y="399011"/>
                    </a:cubicBezTo>
                    <a:cubicBezTo>
                      <a:pt x="69928" y="412718"/>
                      <a:pt x="64823" y="430583"/>
                      <a:pt x="74814" y="440574"/>
                    </a:cubicBezTo>
                    <a:cubicBezTo>
                      <a:pt x="87206" y="452966"/>
                      <a:pt x="108065" y="451658"/>
                      <a:pt x="124690" y="457200"/>
                    </a:cubicBezTo>
                    <a:cubicBezTo>
                      <a:pt x="151029" y="465980"/>
                      <a:pt x="151547" y="463722"/>
                      <a:pt x="174567" y="482138"/>
                    </a:cubicBezTo>
                    <a:cubicBezTo>
                      <a:pt x="180687" y="487034"/>
                      <a:pt x="184472" y="494732"/>
                      <a:pt x="191192" y="498764"/>
                    </a:cubicBezTo>
                    <a:cubicBezTo>
                      <a:pt x="198706" y="503272"/>
                      <a:pt x="207817" y="504305"/>
                      <a:pt x="216130" y="507076"/>
                    </a:cubicBezTo>
                    <a:cubicBezTo>
                      <a:pt x="312826" y="474848"/>
                      <a:pt x="275145" y="483890"/>
                      <a:pt x="482138" y="515389"/>
                    </a:cubicBezTo>
                    <a:cubicBezTo>
                      <a:pt x="530680" y="522776"/>
                      <a:pt x="574597" y="552068"/>
                      <a:pt x="623454" y="556953"/>
                    </a:cubicBezTo>
                    <a:cubicBezTo>
                      <a:pt x="759040" y="570510"/>
                      <a:pt x="678772" y="563801"/>
                      <a:pt x="864523" y="573578"/>
                    </a:cubicBezTo>
                    <a:lnTo>
                      <a:pt x="997527" y="590204"/>
                    </a:lnTo>
                    <a:lnTo>
                      <a:pt x="1072341" y="598516"/>
                    </a:lnTo>
                    <a:lnTo>
                      <a:pt x="1138843" y="606829"/>
                    </a:lnTo>
                    <a:cubicBezTo>
                      <a:pt x="1166520" y="609904"/>
                      <a:pt x="1194261" y="612371"/>
                      <a:pt x="1221970" y="615142"/>
                    </a:cubicBezTo>
                    <a:cubicBezTo>
                      <a:pt x="1244137" y="620684"/>
                      <a:pt x="1266014" y="627556"/>
                      <a:pt x="1288472" y="631767"/>
                    </a:cubicBezTo>
                    <a:cubicBezTo>
                      <a:pt x="1306176" y="635087"/>
                      <a:pt x="1415545" y="646717"/>
                      <a:pt x="1429789" y="648393"/>
                    </a:cubicBezTo>
                    <a:cubicBezTo>
                      <a:pt x="1481030" y="654421"/>
                      <a:pt x="1519193" y="660299"/>
                      <a:pt x="1571105" y="665018"/>
                    </a:cubicBezTo>
                    <a:cubicBezTo>
                      <a:pt x="1607085" y="668289"/>
                      <a:pt x="1643210" y="669851"/>
                      <a:pt x="1679170" y="673331"/>
                    </a:cubicBezTo>
                    <a:cubicBezTo>
                      <a:pt x="1729120" y="678165"/>
                      <a:pt x="1828800" y="689956"/>
                      <a:pt x="1828800" y="689956"/>
                    </a:cubicBezTo>
                    <a:cubicBezTo>
                      <a:pt x="2022763" y="687185"/>
                      <a:pt x="2216875" y="689720"/>
                      <a:pt x="2410690" y="681644"/>
                    </a:cubicBezTo>
                    <a:cubicBezTo>
                      <a:pt x="2418521" y="681318"/>
                      <a:pt x="2422969" y="671539"/>
                      <a:pt x="2427316" y="665018"/>
                    </a:cubicBezTo>
                    <a:cubicBezTo>
                      <a:pt x="2467575" y="604630"/>
                      <a:pt x="2422448" y="653259"/>
                      <a:pt x="2460567" y="615142"/>
                    </a:cubicBezTo>
                    <a:cubicBezTo>
                      <a:pt x="2481265" y="553045"/>
                      <a:pt x="2472310" y="569041"/>
                      <a:pt x="2510443" y="507076"/>
                    </a:cubicBezTo>
                    <a:cubicBezTo>
                      <a:pt x="2520915" y="490059"/>
                      <a:pt x="2537375" y="476156"/>
                      <a:pt x="2543694" y="457200"/>
                    </a:cubicBezTo>
                    <a:lnTo>
                      <a:pt x="2560320" y="407324"/>
                    </a:lnTo>
                    <a:cubicBezTo>
                      <a:pt x="2557549" y="351906"/>
                      <a:pt x="2559184" y="296090"/>
                      <a:pt x="2552007" y="241069"/>
                    </a:cubicBezTo>
                    <a:cubicBezTo>
                      <a:pt x="2550715" y="231162"/>
                      <a:pt x="2538540" y="225609"/>
                      <a:pt x="2535381" y="216131"/>
                    </a:cubicBezTo>
                    <a:cubicBezTo>
                      <a:pt x="2530051" y="200141"/>
                      <a:pt x="2530725" y="182708"/>
                      <a:pt x="2527069" y="166254"/>
                    </a:cubicBezTo>
                    <a:cubicBezTo>
                      <a:pt x="2525168" y="157700"/>
                      <a:pt x="2524952" y="147512"/>
                      <a:pt x="2518756" y="141316"/>
                    </a:cubicBezTo>
                    <a:cubicBezTo>
                      <a:pt x="2512560" y="135120"/>
                      <a:pt x="2502131" y="135775"/>
                      <a:pt x="2493818" y="133004"/>
                    </a:cubicBezTo>
                    <a:cubicBezTo>
                      <a:pt x="2468880" y="135775"/>
                      <a:pt x="2443753" y="137191"/>
                      <a:pt x="2419003" y="141316"/>
                    </a:cubicBezTo>
                    <a:cubicBezTo>
                      <a:pt x="2410360" y="142756"/>
                      <a:pt x="2402826" y="149804"/>
                      <a:pt x="2394065" y="149629"/>
                    </a:cubicBezTo>
                    <a:cubicBezTo>
                      <a:pt x="2263741" y="147023"/>
                      <a:pt x="2003367" y="133004"/>
                      <a:pt x="2003367" y="133004"/>
                    </a:cubicBezTo>
                    <a:cubicBezTo>
                      <a:pt x="1939636" y="124691"/>
                      <a:pt x="1876389" y="110740"/>
                      <a:pt x="1812174" y="108065"/>
                    </a:cubicBezTo>
                    <a:lnTo>
                      <a:pt x="1612669" y="99753"/>
                    </a:lnTo>
                    <a:lnTo>
                      <a:pt x="1438101" y="91440"/>
                    </a:lnTo>
                    <a:lnTo>
                      <a:pt x="1130530" y="83127"/>
                    </a:lnTo>
                    <a:cubicBezTo>
                      <a:pt x="1088967" y="74814"/>
                      <a:pt x="1047800" y="64183"/>
                      <a:pt x="1005840" y="58189"/>
                    </a:cubicBezTo>
                    <a:lnTo>
                      <a:pt x="947650" y="49876"/>
                    </a:lnTo>
                    <a:cubicBezTo>
                      <a:pt x="875810" y="40298"/>
                      <a:pt x="890894" y="43703"/>
                      <a:pt x="822960" y="33251"/>
                    </a:cubicBezTo>
                    <a:cubicBezTo>
                      <a:pt x="806301" y="30688"/>
                      <a:pt x="789611" y="28244"/>
                      <a:pt x="773083" y="24938"/>
                    </a:cubicBezTo>
                    <a:cubicBezTo>
                      <a:pt x="761880" y="22697"/>
                      <a:pt x="751194" y="17821"/>
                      <a:pt x="739832" y="16625"/>
                    </a:cubicBezTo>
                    <a:cubicBezTo>
                      <a:pt x="698405" y="12264"/>
                      <a:pt x="656683" y="11390"/>
                      <a:pt x="615141" y="8313"/>
                    </a:cubicBezTo>
                    <a:lnTo>
                      <a:pt x="515389" y="0"/>
                    </a:lnTo>
                    <a:cubicBezTo>
                      <a:pt x="479367" y="2771"/>
                      <a:pt x="443253" y="4531"/>
                      <a:pt x="407323" y="8313"/>
                    </a:cubicBezTo>
                    <a:cubicBezTo>
                      <a:pt x="390561" y="10077"/>
                      <a:pt x="373900" y="12969"/>
                      <a:pt x="357447" y="16625"/>
                    </a:cubicBezTo>
                    <a:cubicBezTo>
                      <a:pt x="348893" y="18526"/>
                      <a:pt x="341169" y="23606"/>
                      <a:pt x="332509" y="24938"/>
                    </a:cubicBezTo>
                    <a:cubicBezTo>
                      <a:pt x="304985" y="29173"/>
                      <a:pt x="277090" y="30480"/>
                      <a:pt x="249381" y="33251"/>
                    </a:cubicBezTo>
                    <a:lnTo>
                      <a:pt x="207818" y="41564"/>
                    </a:lnTo>
                    <a:cubicBezTo>
                      <a:pt x="180625" y="46508"/>
                      <a:pt x="143771" y="51340"/>
                      <a:pt x="116378" y="58189"/>
                    </a:cubicBezTo>
                    <a:cubicBezTo>
                      <a:pt x="107877" y="60314"/>
                      <a:pt x="99941" y="64377"/>
                      <a:pt x="91440" y="66502"/>
                    </a:cubicBezTo>
                    <a:cubicBezTo>
                      <a:pt x="77733" y="69929"/>
                      <a:pt x="63731" y="72043"/>
                      <a:pt x="49876" y="74814"/>
                    </a:cubicBezTo>
                    <a:cubicBezTo>
                      <a:pt x="4393" y="120297"/>
                      <a:pt x="8313" y="109451"/>
                      <a:pt x="0" y="11637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9559636" y="3906982"/>
              <a:ext cx="1645920" cy="4239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5" name="Oval 14"/>
          <p:cNvSpPr/>
          <p:nvPr/>
        </p:nvSpPr>
        <p:spPr>
          <a:xfrm>
            <a:off x="7897091" y="5203767"/>
            <a:ext cx="257694" cy="21613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Oval 15"/>
          <p:cNvSpPr/>
          <p:nvPr/>
        </p:nvSpPr>
        <p:spPr>
          <a:xfrm>
            <a:off x="8039051" y="5245634"/>
            <a:ext cx="412865" cy="36853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Oval 16"/>
          <p:cNvSpPr/>
          <p:nvPr/>
        </p:nvSpPr>
        <p:spPr>
          <a:xfrm>
            <a:off x="8387542" y="5462110"/>
            <a:ext cx="257694" cy="21613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Oval 17"/>
          <p:cNvSpPr/>
          <p:nvPr/>
        </p:nvSpPr>
        <p:spPr>
          <a:xfrm>
            <a:off x="8620201" y="5589038"/>
            <a:ext cx="180206" cy="16960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Oval 18"/>
          <p:cNvSpPr/>
          <p:nvPr/>
        </p:nvSpPr>
        <p:spPr>
          <a:xfrm>
            <a:off x="8772005" y="5589269"/>
            <a:ext cx="443443" cy="33874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Oval 19"/>
          <p:cNvSpPr/>
          <p:nvPr/>
        </p:nvSpPr>
        <p:spPr>
          <a:xfrm>
            <a:off x="7741919" y="5137568"/>
            <a:ext cx="257694" cy="21613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Oval 20"/>
          <p:cNvSpPr/>
          <p:nvPr/>
        </p:nvSpPr>
        <p:spPr>
          <a:xfrm>
            <a:off x="9126039" y="5797860"/>
            <a:ext cx="257694" cy="21613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Oval 21"/>
          <p:cNvSpPr/>
          <p:nvPr/>
        </p:nvSpPr>
        <p:spPr>
          <a:xfrm>
            <a:off x="9342217" y="5890988"/>
            <a:ext cx="257694" cy="21613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Oval 22"/>
          <p:cNvSpPr/>
          <p:nvPr/>
        </p:nvSpPr>
        <p:spPr>
          <a:xfrm>
            <a:off x="9552018" y="5928010"/>
            <a:ext cx="348440" cy="2838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Oval 23"/>
          <p:cNvSpPr/>
          <p:nvPr/>
        </p:nvSpPr>
        <p:spPr>
          <a:xfrm>
            <a:off x="9802736" y="6140841"/>
            <a:ext cx="257694" cy="21613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Oval 24"/>
          <p:cNvSpPr/>
          <p:nvPr/>
        </p:nvSpPr>
        <p:spPr>
          <a:xfrm>
            <a:off x="9981412" y="6257361"/>
            <a:ext cx="209992" cy="17065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Oval 25"/>
          <p:cNvSpPr/>
          <p:nvPr/>
        </p:nvSpPr>
        <p:spPr>
          <a:xfrm>
            <a:off x="10182301" y="6304222"/>
            <a:ext cx="257694" cy="21613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Oval 26"/>
          <p:cNvSpPr/>
          <p:nvPr/>
        </p:nvSpPr>
        <p:spPr>
          <a:xfrm>
            <a:off x="10392293" y="6412289"/>
            <a:ext cx="339438" cy="22474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Oval 27"/>
          <p:cNvSpPr/>
          <p:nvPr/>
        </p:nvSpPr>
        <p:spPr>
          <a:xfrm>
            <a:off x="10674926" y="6528969"/>
            <a:ext cx="257694" cy="21613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extBox 28"/>
          <p:cNvSpPr txBox="1"/>
          <p:nvPr/>
        </p:nvSpPr>
        <p:spPr>
          <a:xfrm>
            <a:off x="6498423" y="6176963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Løsmasser</a:t>
            </a:r>
            <a:endParaRPr lang="nb-NO" dirty="0"/>
          </a:p>
        </p:txBody>
      </p:sp>
      <p:cxnSp>
        <p:nvCxnSpPr>
          <p:cNvPr id="30" name="Straight Arrow Connector 29"/>
          <p:cNvCxnSpPr>
            <a:stCxn id="29" idx="0"/>
          </p:cNvCxnSpPr>
          <p:nvPr/>
        </p:nvCxnSpPr>
        <p:spPr>
          <a:xfrm flipV="1">
            <a:off x="7080474" y="5462110"/>
            <a:ext cx="1220036" cy="714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29356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Dersom det er større, gjerne grov </a:t>
            </a:r>
            <a:r>
              <a:rPr lang="nb-NO" dirty="0" err="1" smtClean="0"/>
              <a:t>løsmasse</a:t>
            </a:r>
            <a:r>
              <a:rPr lang="nb-NO" dirty="0" smtClean="0"/>
              <a:t> under breen kan breen «rulle» nedover disse.</a:t>
            </a:r>
          </a:p>
          <a:p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Oftest i subpolare og tempererte breer fordi disse har mest erosjon.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24324" cy="1325563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GLIDNING OVER UNDERLIGGENDE LØSMASSER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433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are the depositional features of glaciers? - Quor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90" y="1003300"/>
            <a:ext cx="8231186" cy="54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LANDSKAPSFORMASJONER ERODERT UT AV ISBREER</a:t>
            </a:r>
            <a:endParaRPr lang="nb-NO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b-NO" dirty="0" err="1" smtClean="0"/>
              <a:t>Rundsva</a:t>
            </a:r>
            <a:endParaRPr lang="nb-NO" dirty="0" smtClean="0"/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U-daler</a:t>
            </a:r>
          </a:p>
          <a:p>
            <a:pPr lvl="1"/>
            <a:r>
              <a:rPr lang="nb-NO" dirty="0" smtClean="0"/>
              <a:t>Hengende daler</a:t>
            </a:r>
          </a:p>
          <a:p>
            <a:pPr lvl="1"/>
            <a:r>
              <a:rPr lang="nb-NO" dirty="0" smtClean="0"/>
              <a:t>Fjorder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err="1" smtClean="0"/>
              <a:t>Bredemte</a:t>
            </a:r>
            <a:r>
              <a:rPr lang="nb-NO" dirty="0" smtClean="0"/>
              <a:t> sjøer</a:t>
            </a:r>
          </a:p>
          <a:p>
            <a:pPr lvl="1"/>
            <a:r>
              <a:rPr lang="nb-NO" dirty="0" smtClean="0"/>
              <a:t>Hogg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Alpint terreng</a:t>
            </a:r>
          </a:p>
          <a:p>
            <a:pPr lvl="1"/>
            <a:r>
              <a:rPr lang="nb-NO" dirty="0" smtClean="0"/>
              <a:t>Nunataker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402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LANDSKAPSFORMASJON:</a:t>
            </a:r>
            <a:b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RUNDSVA</a:t>
            </a: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83926" cy="4749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den ene siden er avrundet, glatt og med mulige skuringsstriper ved at breen har «skuret» og på baksiden er kantet fordi det her har skjedd </a:t>
            </a:r>
            <a:r>
              <a:rPr lang="nb-NO" dirty="0" err="1" smtClean="0"/>
              <a:t>frostsprenging</a:t>
            </a:r>
            <a:r>
              <a:rPr lang="nb-NO" dirty="0" smtClean="0"/>
              <a:t> («plukking»).</a:t>
            </a:r>
          </a:p>
          <a:p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69" y="-69669"/>
            <a:ext cx="5654828" cy="685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LANDSKAPSFORMASJON:</a:t>
            </a:r>
            <a:b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U-DALER OG V-DALER</a:t>
            </a: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36425" cy="4351338"/>
          </a:xfrm>
        </p:spPr>
        <p:txBody>
          <a:bodyPr/>
          <a:lstStyle/>
          <a:p>
            <a:pPr marL="0" indent="0" algn="r">
              <a:buNone/>
            </a:pPr>
            <a:r>
              <a:rPr lang="nb-NO" dirty="0"/>
              <a:t>V-dal: Formet av elv</a:t>
            </a:r>
          </a:p>
          <a:p>
            <a:pPr marL="0" indent="0" algn="r">
              <a:buNone/>
            </a:pPr>
            <a:endParaRPr lang="nb-NO" dirty="0"/>
          </a:p>
          <a:p>
            <a:pPr marL="0" indent="0" algn="r">
              <a:buNone/>
            </a:pPr>
            <a:endParaRPr lang="nb-NO" dirty="0" smtClean="0"/>
          </a:p>
          <a:p>
            <a:pPr marL="0" indent="0" algn="r">
              <a:buNone/>
            </a:pPr>
            <a:endParaRPr lang="nb-NO" dirty="0"/>
          </a:p>
          <a:p>
            <a:pPr marL="0" indent="0" algn="r">
              <a:buNone/>
            </a:pPr>
            <a:endParaRPr lang="nb-NO" dirty="0" smtClean="0"/>
          </a:p>
          <a:p>
            <a:pPr marL="0" indent="0" algn="r">
              <a:buNone/>
            </a:pPr>
            <a:r>
              <a:rPr lang="nb-NO" dirty="0" smtClean="0"/>
              <a:t>U-dal: Formet av isbre </a:t>
            </a:r>
            <a:br>
              <a:rPr lang="nb-NO" dirty="0" smtClean="0"/>
            </a:br>
            <a:endParaRPr lang="nb-NO" dirty="0" smtClean="0"/>
          </a:p>
          <a:p>
            <a:pPr marL="0" indent="0" algn="r">
              <a:buNone/>
            </a:pPr>
            <a:endParaRPr lang="nb-NO" dirty="0"/>
          </a:p>
          <a:p>
            <a:pPr marL="0" indent="0" algn="r">
              <a:buNone/>
            </a:pPr>
            <a:endParaRPr lang="nb-NO" dirty="0" smtClean="0"/>
          </a:p>
          <a:p>
            <a:pPr marL="0" indent="0" algn="r">
              <a:buNone/>
            </a:pPr>
            <a:endParaRPr lang="nb-NO" dirty="0" smtClean="0"/>
          </a:p>
          <a:p>
            <a:pPr marL="0" indent="0" algn="r">
              <a:buNone/>
            </a:pPr>
            <a:endParaRPr lang="nb-NO" dirty="0" smtClean="0"/>
          </a:p>
          <a:p>
            <a:pPr marL="0" indent="0" algn="r">
              <a:buNone/>
            </a:pPr>
            <a:endParaRPr lang="nb-NO" dirty="0"/>
          </a:p>
        </p:txBody>
      </p:sp>
      <p:pic>
        <p:nvPicPr>
          <p:cNvPr id="11270" name="Picture 6" descr="Bilderesultat for v-d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3"/>
          <a:stretch/>
        </p:blipFill>
        <p:spPr bwMode="auto">
          <a:xfrm>
            <a:off x="6939138" y="0"/>
            <a:ext cx="5252862" cy="30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96" y="2963751"/>
            <a:ext cx="5252864" cy="386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Utvikling av et dalføre med elv og isbre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 descr="Fig 12_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 bwMode="auto">
          <a:xfrm>
            <a:off x="51042" y="2395783"/>
            <a:ext cx="3755414" cy="30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ig 12_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8" b="33280"/>
          <a:stretch/>
        </p:blipFill>
        <p:spPr bwMode="auto">
          <a:xfrm>
            <a:off x="4010387" y="2221517"/>
            <a:ext cx="3952672" cy="325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077042" y="2169359"/>
            <a:ext cx="4114958" cy="3229955"/>
            <a:chOff x="7879081" y="3564583"/>
            <a:chExt cx="3546565" cy="2747317"/>
          </a:xfrm>
        </p:grpSpPr>
        <p:pic>
          <p:nvPicPr>
            <p:cNvPr id="6" name="Picture 1" descr="Fig 12_7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955"/>
            <a:stretch/>
          </p:blipFill>
          <p:spPr bwMode="auto">
            <a:xfrm>
              <a:off x="8033658" y="3564583"/>
              <a:ext cx="3391988" cy="274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879081" y="5486400"/>
              <a:ext cx="309154" cy="243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 smtClean="0">
                  <a:solidFill>
                    <a:schemeClr val="tx1"/>
                  </a:solidFill>
                </a:rPr>
                <a:t>c)</a:t>
              </a:r>
              <a:endParaRPr lang="nb-NO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6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SLIK DANNES EN FJORD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https://www.nrk.no/video/55953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329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92772" cy="1325563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LANDSKAPSFORMASJON: </a:t>
            </a:r>
            <a:b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BREDEMTE SJØER OG HOGG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15381"/>
            <a:ext cx="6503126" cy="3837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 err="1" smtClean="0"/>
              <a:t>Bredemte</a:t>
            </a:r>
            <a:r>
              <a:rPr lang="nb-NO" b="1" dirty="0" smtClean="0"/>
              <a:t> sjøer: </a:t>
            </a:r>
            <a:r>
              <a:rPr lang="nb-NO" dirty="0" smtClean="0"/>
              <a:t>En isbre fungerer som en demning danner smeltevannsjøer. De fleste forsvant med at demningen til slutt brast.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 smtClean="0"/>
              <a:t>Hogg/gjel:</a:t>
            </a:r>
            <a:r>
              <a:rPr lang="nb-NO" dirty="0" smtClean="0"/>
              <a:t> Jutulhogget kombinerer Rendalen og Østerdalen og er dannet ved at oppdemmet smeltevann tvang seg gjennom åssidene og gravde en vei mellom dalførene.</a:t>
            </a:r>
            <a:endParaRPr lang="nb-NO" dirty="0"/>
          </a:p>
        </p:txBody>
      </p:sp>
      <p:pic>
        <p:nvPicPr>
          <p:cNvPr id="15364" name="Picture 4" descr="Bilderesultat for jutulhog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972" y="3812653"/>
            <a:ext cx="4961027" cy="305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rsk Geologisk Forening - &quot;Landet blir til - Norges geologi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3899" r="2597" b="11022"/>
          <a:stretch/>
        </p:blipFill>
        <p:spPr bwMode="auto">
          <a:xfrm>
            <a:off x="7230972" y="-1"/>
            <a:ext cx="4961027" cy="381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1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sbrebevegel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182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60959"/>
            <a:ext cx="12192000" cy="1454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223" y="0"/>
            <a:ext cx="10822577" cy="707982"/>
          </a:xfrm>
        </p:spPr>
        <p:txBody>
          <a:bodyPr/>
          <a:lstStyle/>
          <a:p>
            <a:pPr algn="ctr"/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 ER EN ISBRE?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7" y="600892"/>
            <a:ext cx="11181805" cy="5576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u="sng" dirty="0" smtClean="0"/>
              <a:t>Stor</a:t>
            </a:r>
            <a:r>
              <a:rPr lang="nb-NO" sz="2400" dirty="0" smtClean="0"/>
              <a:t>, </a:t>
            </a:r>
            <a:r>
              <a:rPr lang="nb-NO" sz="2400" u="sng" dirty="0" smtClean="0"/>
              <a:t>langvarig</a:t>
            </a:r>
            <a:r>
              <a:rPr lang="nb-NO" sz="2400" dirty="0" smtClean="0"/>
              <a:t> masse av </a:t>
            </a:r>
            <a:r>
              <a:rPr lang="nb-NO" sz="2400" u="sng" dirty="0" smtClean="0"/>
              <a:t>is</a:t>
            </a:r>
            <a:r>
              <a:rPr lang="nb-NO" sz="2400" dirty="0" smtClean="0"/>
              <a:t> dannet på </a:t>
            </a:r>
            <a:r>
              <a:rPr lang="nb-NO" sz="2400" u="sng" dirty="0" smtClean="0"/>
              <a:t>landjorden</a:t>
            </a:r>
            <a:r>
              <a:rPr lang="nb-NO" sz="2400" dirty="0" smtClean="0"/>
              <a:t> og i </a:t>
            </a:r>
            <a:r>
              <a:rPr lang="nb-NO" sz="2400" u="sng" dirty="0" smtClean="0"/>
              <a:t>bevegelse</a:t>
            </a:r>
            <a:r>
              <a:rPr lang="nb-NO" sz="2400" dirty="0" smtClean="0"/>
              <a:t> på grunn av </a:t>
            </a:r>
            <a:r>
              <a:rPr lang="nb-NO" sz="2400" u="sng" dirty="0" smtClean="0"/>
              <a:t>gravitasjon</a:t>
            </a:r>
            <a:r>
              <a:rPr lang="nb-NO" sz="2400" dirty="0" smtClean="0"/>
              <a:t>.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73707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LANDSKAPSFORMASJON: ALPINT TERRENG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upload.wikimedia.org/wikipedia/commons/5/55/Hurrungane%2C_19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316400"/>
            <a:ext cx="8189259" cy="53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84659" y="1559859"/>
            <a:ext cx="2661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Landskap delvis formet av </a:t>
            </a:r>
            <a:br>
              <a:rPr lang="nb-NO" dirty="0" smtClean="0"/>
            </a:br>
            <a:r>
              <a:rPr lang="nb-NO" dirty="0" smtClean="0"/>
              <a:t>botnbreer og dalbreer</a:t>
            </a:r>
          </a:p>
          <a:p>
            <a:endParaRPr lang="nb-NO" dirty="0"/>
          </a:p>
          <a:p>
            <a:r>
              <a:rPr lang="nb-NO" dirty="0" err="1" smtClean="0"/>
              <a:t>Hurungane</a:t>
            </a:r>
            <a:r>
              <a:rPr lang="nb-NO" dirty="0" smtClean="0"/>
              <a:t> i Jotunheimen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81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84112" y="1308847"/>
            <a:ext cx="2369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Matterhorn (4478moh)</a:t>
            </a:r>
          </a:p>
          <a:p>
            <a:r>
              <a:rPr lang="nb-NO" dirty="0" smtClean="0"/>
              <a:t>i Sveits/Italia</a:t>
            </a:r>
          </a:p>
          <a:p>
            <a:endParaRPr lang="nb-NO" dirty="0"/>
          </a:p>
          <a:p>
            <a:r>
              <a:rPr lang="nb-NO" dirty="0" smtClean="0">
                <a:hlinkClick r:id="rId2"/>
              </a:rPr>
              <a:t>På Google Earth</a:t>
            </a:r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08847"/>
            <a:ext cx="7620000" cy="5549153"/>
          </a:xfrm>
          <a:prstGeom prst="rect">
            <a:avLst/>
          </a:prstGeom>
        </p:spPr>
      </p:pic>
      <p:pic>
        <p:nvPicPr>
          <p:cNvPr id="3076" name="Picture 4" descr="Bilderesultat for matterhorn toblero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1" t="5618"/>
          <a:stretch/>
        </p:blipFill>
        <p:spPr bwMode="auto">
          <a:xfrm>
            <a:off x="2725270" y="1308847"/>
            <a:ext cx="2277036" cy="2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LANDSKAPSFORMASJON: ALPINT TERRENG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61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LANDSKAPSFORMASJON: ALPINT TERRENG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8318" y="1801394"/>
            <a:ext cx="353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Tinder dannes av minst 3 botnbreer</a:t>
            </a:r>
            <a:endParaRPr lang="nb-NO" dirty="0"/>
          </a:p>
        </p:txBody>
      </p:sp>
      <p:pic>
        <p:nvPicPr>
          <p:cNvPr id="2050" name="Picture 2" descr="Antarctica 'dome building' could have been built by ancient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t="10352" b="3677"/>
          <a:stretch/>
        </p:blipFill>
        <p:spPr bwMode="auto">
          <a:xfrm>
            <a:off x="571494" y="2274005"/>
            <a:ext cx="5253968" cy="34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otunheimens flotteste tinder du bør bestige – Tinderangel.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93" y="2274005"/>
            <a:ext cx="5140338" cy="34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6933" y="1797680"/>
            <a:ext cx="288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Egger dannes av 2 botnbreer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360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NUNATAKER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663575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Tinder og egger som stikker over platåbreer/innlandsis</a:t>
            </a:r>
            <a:endParaRPr lang="nb-NO" dirty="0"/>
          </a:p>
        </p:txBody>
      </p:sp>
      <p:pic>
        <p:nvPicPr>
          <p:cNvPr id="10242" name="Picture 2" descr="Michael Martin: &quot;Planet Wüst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7593"/>
            <a:ext cx="12192000" cy="455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5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AVSETNINGER FRA ISBREER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dirty="0" smtClean="0"/>
              <a:t>Morener: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dirty="0" smtClean="0"/>
              <a:t>Endemorene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dirty="0" smtClean="0"/>
              <a:t>Bunnmorene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dirty="0" smtClean="0"/>
              <a:t>Sidemorene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dirty="0" smtClean="0"/>
              <a:t>Midtmorene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Randavsetning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err="1" smtClean="0"/>
              <a:t>Sedimentvifte</a:t>
            </a:r>
            <a:endParaRPr lang="nb-NO" dirty="0" smtClean="0"/>
          </a:p>
          <a:p>
            <a:pPr marL="514350" indent="-514350">
              <a:buFont typeface="+mj-lt"/>
              <a:buAutoNum type="arabicPeriod"/>
            </a:pPr>
            <a:r>
              <a:rPr lang="nb-NO" dirty="0" err="1" smtClean="0"/>
              <a:t>Drumlin</a:t>
            </a:r>
            <a:endParaRPr lang="nb-NO" dirty="0" smtClean="0"/>
          </a:p>
          <a:p>
            <a:pPr marL="514350" indent="-514350">
              <a:buFont typeface="+mj-lt"/>
              <a:buAutoNum type="arabicPeriod"/>
            </a:pPr>
            <a:r>
              <a:rPr lang="nb-NO" dirty="0" err="1" smtClean="0"/>
              <a:t>Dødisgrop</a:t>
            </a:r>
            <a:endParaRPr lang="nb-NO" dirty="0" smtClean="0"/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Esker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728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AVSETNINGER FRA ISBREER 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25302"/>
            <a:ext cx="5391764" cy="963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 smtClean="0"/>
              <a:t>Glasiale avsetninger: </a:t>
            </a:r>
            <a:r>
              <a:rPr lang="nb-NO" dirty="0" smtClean="0"/>
              <a:t>Avsetninger direkte fra isbreer. Usortert.</a:t>
            </a:r>
          </a:p>
        </p:txBody>
      </p:sp>
      <p:pic>
        <p:nvPicPr>
          <p:cNvPr id="3074" name="Picture 2" descr="Mora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46" y="3497088"/>
            <a:ext cx="5181196" cy="315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lastic Dike in a Kame-Esker Compl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64" y="3523477"/>
            <a:ext cx="5741903" cy="313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294179" y="2125302"/>
            <a:ext cx="5677687" cy="16140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b="1" dirty="0" smtClean="0"/>
              <a:t>Glasifluviale avsetninger: </a:t>
            </a:r>
            <a:r>
              <a:rPr lang="nb-NO" dirty="0" smtClean="0"/>
              <a:t>Glasiale avsetninger transportert med smeltevannet fra breen. Ofte sortert og modnet.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74396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2658"/>
            <a:ext cx="5876036" cy="19462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 smtClean="0"/>
              <a:t>Morener er all </a:t>
            </a:r>
            <a:r>
              <a:rPr lang="nb-NO" dirty="0" err="1" smtClean="0"/>
              <a:t>løsmassen</a:t>
            </a:r>
            <a:r>
              <a:rPr lang="nb-NO" dirty="0" smtClean="0"/>
              <a:t> erodert fra en bre.</a:t>
            </a:r>
          </a:p>
          <a:p>
            <a:pPr marL="0" indent="0">
              <a:buNone/>
            </a:pP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>Usortert</a:t>
            </a:r>
            <a:br>
              <a:rPr lang="nb-NO" dirty="0" smtClean="0"/>
            </a:b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Typer: Endemorene, bunnmorene, sidemorene og midtmorene.</a:t>
            </a:r>
          </a:p>
        </p:txBody>
      </p:sp>
      <p:pic>
        <p:nvPicPr>
          <p:cNvPr id="4100" name="Picture 4" descr="Bilderesultat for bunnmore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33738" r="4251"/>
          <a:stretch/>
        </p:blipFill>
        <p:spPr bwMode="auto">
          <a:xfrm>
            <a:off x="0" y="3615157"/>
            <a:ext cx="4356847" cy="32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lderesultat for endemor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10" y="3615157"/>
            <a:ext cx="4323790" cy="32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ilderesultat for sidemore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t="8294" r="656" b="23214"/>
          <a:stretch/>
        </p:blipFill>
        <p:spPr bwMode="auto">
          <a:xfrm>
            <a:off x="7862278" y="-9202"/>
            <a:ext cx="4323790" cy="362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ilderesultat for sidemore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r="17105" b="18663"/>
          <a:stretch/>
        </p:blipFill>
        <p:spPr bwMode="auto">
          <a:xfrm>
            <a:off x="3854824" y="3615157"/>
            <a:ext cx="4007454" cy="32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68596" y="5539626"/>
            <a:ext cx="1524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Endemorene</a:t>
            </a:r>
            <a:endParaRPr lang="nb-NO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7916" y="2572482"/>
            <a:ext cx="150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Midtmorene</a:t>
            </a:r>
            <a:endParaRPr lang="nb-NO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1405" y="5915475"/>
            <a:ext cx="1442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Sidemorene</a:t>
            </a:r>
            <a:endParaRPr lang="nb-NO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3724" y="5273293"/>
            <a:ext cx="1545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Bunnmorene</a:t>
            </a:r>
            <a:endParaRPr lang="nb-NO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AVSETNING: MORENE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85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AVSETNING: RANDAVSETNING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175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 smtClean="0"/>
              <a:t>Generell betegnelse for </a:t>
            </a:r>
            <a:r>
              <a:rPr lang="nb-NO" dirty="0" err="1" smtClean="0"/>
              <a:t>løsmasse</a:t>
            </a:r>
            <a:r>
              <a:rPr lang="nb-NO" dirty="0" smtClean="0"/>
              <a:t> </a:t>
            </a:r>
            <a:r>
              <a:rPr lang="nb-NO" dirty="0"/>
              <a:t>avsatt foran brefronten, kan både være glasifluvialt materiale (</a:t>
            </a:r>
            <a:r>
              <a:rPr lang="nb-NO" dirty="0" smtClean="0"/>
              <a:t>sortert, mindre partikler) eller endemorenen (usortert). Isranddeltaer er randavsetninger i havet.</a:t>
            </a:r>
            <a:endParaRPr lang="nb-NO" dirty="0"/>
          </a:p>
          <a:p>
            <a:endParaRPr lang="nb-NO" dirty="0"/>
          </a:p>
        </p:txBody>
      </p:sp>
      <p:pic>
        <p:nvPicPr>
          <p:cNvPr id="4" name="Picture 4" descr="Bilderesultat for randavsetn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2195"/>
            <a:ext cx="12192001" cy="405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37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AVSETNING: SEDIMENTVIFTE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438383"/>
            <a:ext cx="7470058" cy="28048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 err="1"/>
              <a:t>Sedimentvifter</a:t>
            </a:r>
            <a:r>
              <a:rPr lang="nb-NO" dirty="0"/>
              <a:t>: </a:t>
            </a:r>
            <a:r>
              <a:rPr lang="nb-NO" dirty="0" smtClean="0"/>
              <a:t>Vifteformede avsetninger, vanligvis  som følge av glasifluvial eller fluvial erosjon.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Glasifluviale avsetninger gir gjerne opphav til mindre, sorterte </a:t>
            </a:r>
            <a:r>
              <a:rPr lang="nb-NO" dirty="0" err="1" smtClean="0"/>
              <a:t>sedimentvifter</a:t>
            </a:r>
            <a:r>
              <a:rPr lang="nb-NO" dirty="0" smtClean="0"/>
              <a:t>.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Isstrømmer kan gi opphav til enorme, usorterte </a:t>
            </a:r>
            <a:r>
              <a:rPr lang="nb-NO" dirty="0" err="1" smtClean="0"/>
              <a:t>sedimentvifter</a:t>
            </a:r>
            <a:r>
              <a:rPr lang="nb-NO" dirty="0" smtClean="0"/>
              <a:t>. Eksempler er Nordsjøvifta</a:t>
            </a:r>
            <a:r>
              <a:rPr lang="nb-NO" dirty="0"/>
              <a:t>, Bjørnøyvifta og </a:t>
            </a:r>
            <a:r>
              <a:rPr lang="nb-NO" dirty="0" smtClean="0"/>
              <a:t>Storfjordvifta.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407" y="123291"/>
            <a:ext cx="4044594" cy="6734710"/>
          </a:xfrm>
          <a:prstGeom prst="rect">
            <a:avLst/>
          </a:prstGeom>
        </p:spPr>
      </p:pic>
      <p:pic>
        <p:nvPicPr>
          <p:cNvPr id="6" name="Picture 2" descr="Relatert bil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8"/>
          <a:stretch/>
        </p:blipFill>
        <p:spPr bwMode="auto">
          <a:xfrm>
            <a:off x="927020" y="4088568"/>
            <a:ext cx="7302580" cy="27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10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AVSETNING: DRUMLIN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5623"/>
            <a:ext cx="10803194" cy="531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Usortert avsetning av bunnmorene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sz="2400" dirty="0" smtClean="0"/>
              <a:t>Breens retning</a:t>
            </a:r>
            <a:endParaRPr lang="nb-NO" sz="2400" dirty="0"/>
          </a:p>
        </p:txBody>
      </p:sp>
      <p:pic>
        <p:nvPicPr>
          <p:cNvPr id="13314" name="Picture 2" descr="Bilderesultat for druml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935" r="1932" b="4522"/>
          <a:stretch/>
        </p:blipFill>
        <p:spPr bwMode="auto">
          <a:xfrm>
            <a:off x="0" y="3008672"/>
            <a:ext cx="12192000" cy="392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838200" y="2834181"/>
            <a:ext cx="10370574" cy="395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00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40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AVSETNING: </a:t>
            </a:r>
            <a:b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DØDISGROP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91684" cy="4932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err="1" smtClean="0"/>
              <a:t>Dødis</a:t>
            </a:r>
            <a:r>
              <a:rPr lang="nb-NO" dirty="0" smtClean="0"/>
              <a:t> er is som har blitt avsnørt fra en isbre. Den beveger seg ikke og kan:</a:t>
            </a:r>
          </a:p>
          <a:p>
            <a:r>
              <a:rPr lang="nb-NO" dirty="0" smtClean="0"/>
              <a:t>Med sin tyngde gi fordypninger i terrenget før de smeltet.</a:t>
            </a:r>
          </a:p>
          <a:p>
            <a:r>
              <a:rPr lang="nb-NO" dirty="0"/>
              <a:t>H</a:t>
            </a:r>
            <a:r>
              <a:rPr lang="nb-NO" dirty="0" smtClean="0"/>
              <a:t>indre områder å fylles igjen med </a:t>
            </a:r>
            <a:r>
              <a:rPr lang="nb-NO" dirty="0" err="1" smtClean="0"/>
              <a:t>løsmasse</a:t>
            </a:r>
            <a:r>
              <a:rPr lang="nb-NO" dirty="0" smtClean="0"/>
              <a:t> før de smeltet</a:t>
            </a:r>
          </a:p>
          <a:p>
            <a:pPr marL="0" indent="0">
              <a:buNone/>
            </a:pPr>
            <a:r>
              <a:rPr lang="nb-NO" dirty="0" smtClean="0"/>
              <a:t>I dag gjerne myrer og tjern.</a:t>
            </a:r>
          </a:p>
          <a:p>
            <a:endParaRPr lang="nb-NO" dirty="0"/>
          </a:p>
        </p:txBody>
      </p:sp>
      <p:pic>
        <p:nvPicPr>
          <p:cNvPr id="14342" name="Picture 6" descr="https://upload.wikimedia.org/wikipedia/commons/thumb/f/fd/PotholeLakes.Siberia.L7.20010910.jpg/1024px-PotholeLakes.Siberia.L7.200109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t="34" r="1482" b="40874"/>
          <a:stretch/>
        </p:blipFill>
        <p:spPr bwMode="auto">
          <a:xfrm>
            <a:off x="0" y="3823063"/>
            <a:ext cx="12192000" cy="306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4317" r="14072" b="18984"/>
          <a:stretch/>
        </p:blipFill>
        <p:spPr>
          <a:xfrm>
            <a:off x="6339841" y="3823063"/>
            <a:ext cx="5852160" cy="30697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9022080" y="4624251"/>
            <a:ext cx="0" cy="33963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022080" y="5743302"/>
            <a:ext cx="0" cy="33963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67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ilderesultat for isbre es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4641"/>
            <a:ext cx="12191999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r="8617"/>
          <a:stretch/>
        </p:blipFill>
        <p:spPr>
          <a:xfrm>
            <a:off x="7620000" y="2846281"/>
            <a:ext cx="4571999" cy="4011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AVSETNING: ESKER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91305" cy="4932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Smeltevannet lager tunneler under eller i isen, ofte </a:t>
            </a:r>
            <a:r>
              <a:rPr lang="nb-NO" dirty="0" err="1" smtClean="0"/>
              <a:t>dødis</a:t>
            </a:r>
            <a:r>
              <a:rPr lang="nb-NO" dirty="0" smtClean="0"/>
              <a:t>, har med seg </a:t>
            </a:r>
            <a:r>
              <a:rPr lang="nb-NO" dirty="0" err="1" smtClean="0"/>
              <a:t>løsmasser</a:t>
            </a:r>
            <a:r>
              <a:rPr lang="nb-NO" dirty="0" smtClean="0"/>
              <a:t> som avsettes i slake partier. Delvis sortert og modnet.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692639" y="3962399"/>
            <a:ext cx="0" cy="34834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692639" y="5525590"/>
            <a:ext cx="0" cy="34834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7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OPPGAVER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77" y="1335600"/>
            <a:ext cx="5598458" cy="5150260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Hva betyr det at en isbre har hatt positiv massebalanse i løpet av et år, og hvilke faktorer gir positiv massebalanse for en isbre</a:t>
            </a:r>
            <a:r>
              <a:rPr lang="nb-NO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Hvordan tror du generelt massebalansen har vært de siste årene</a:t>
            </a:r>
            <a:r>
              <a:rPr lang="nb-NO" dirty="0" smtClean="0"/>
              <a:t>?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Hvorfor er isbreer en </a:t>
            </a:r>
            <a:r>
              <a:rPr lang="nb-NO" dirty="0" smtClean="0"/>
              <a:t>god </a:t>
            </a:r>
            <a:r>
              <a:rPr lang="nb-NO" dirty="0"/>
              <a:t>klimaindikator</a:t>
            </a:r>
            <a:r>
              <a:rPr lang="nb-NO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Hvorfor </a:t>
            </a:r>
            <a:r>
              <a:rPr lang="nb-NO" dirty="0"/>
              <a:t>er isbreer en dårlig klimaindikator</a:t>
            </a:r>
            <a:r>
              <a:rPr lang="nb-NO" dirty="0" smtClean="0"/>
              <a:t>?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Hvorfor nevnes ikke </a:t>
            </a:r>
            <a:r>
              <a:rPr lang="nb-NO" dirty="0" smtClean="0"/>
              <a:t>Arktis (Nordpolen</a:t>
            </a:r>
            <a:r>
              <a:rPr lang="nb-NO" dirty="0"/>
              <a:t>) i forbindelse med isbreer</a:t>
            </a:r>
            <a:r>
              <a:rPr lang="nb-NO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Hvordan kan det være flere endemorener fra en og samme bre (se illustrasjon)?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Hvordan kan bergarter fra Oslofeltet ha havnet på Jæren</a:t>
            </a:r>
            <a:r>
              <a:rPr lang="nb-NO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Hvorfor er bresprekker sjelden dypere enn 50m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Ytterst i norske fjorder finner vi noe som kalles en fjordterskel. Utfra hva du har lært så langt, kan du tenke deg hva dette er for noe</a:t>
            </a:r>
            <a:r>
              <a:rPr lang="nb-NO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Forklar alle begrepene i figuren til </a:t>
            </a:r>
            <a:r>
              <a:rPr lang="nb-NO" dirty="0" smtClean="0"/>
              <a:t>høyre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Nevn alle avsetninger og formasjoner du husker og beskriv dem kort.</a:t>
            </a:r>
          </a:p>
        </p:txBody>
      </p:sp>
      <p:pic>
        <p:nvPicPr>
          <p:cNvPr id="6146" name="Picture 2" descr="Bilderesultat for isbre illustrasj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75" y="1335600"/>
            <a:ext cx="5734838" cy="474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6696891" y="4310743"/>
            <a:ext cx="1018903" cy="14717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36439" y="5697988"/>
            <a:ext cx="720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Bresåle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7422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ISBRESIMULATOR</a:t>
            </a:r>
            <a:endParaRPr lang="nb-NO" dirty="0"/>
          </a:p>
        </p:txBody>
      </p:sp>
      <p:sp>
        <p:nvSpPr>
          <p:cNvPr id="4" name="Rectangle 3"/>
          <p:cNvSpPr/>
          <p:nvPr/>
        </p:nvSpPr>
        <p:spPr>
          <a:xfrm>
            <a:off x="829491" y="2390893"/>
            <a:ext cx="5553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hlinkClick r:id="rId2"/>
              </a:rPr>
              <a:t>https://intern.forskning.no/arnfinn/polaraaret/isbre.html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1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isbrebevegel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18218"/>
          </a:xfrm>
        </p:spPr>
      </p:pic>
    </p:spTree>
    <p:extLst>
      <p:ext uri="{BB962C8B-B14F-4D97-AF65-F5344CB8AC3E}">
        <p14:creationId xmlns:p14="http://schemas.microsoft.com/office/powerpoint/2010/main" val="393055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9/9c/Glacier_svartisen_engab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159" y="216243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3723503" y="3987115"/>
            <a:ext cx="3871783" cy="2108886"/>
          </a:xfrm>
          <a:custGeom>
            <a:avLst/>
            <a:gdLst>
              <a:gd name="connsiteX0" fmla="*/ 82378 w 3871783"/>
              <a:gd name="connsiteY0" fmla="*/ 1482810 h 2067697"/>
              <a:gd name="connsiteX1" fmla="*/ 510746 w 3871783"/>
              <a:gd name="connsiteY1" fmla="*/ 1515762 h 2067697"/>
              <a:gd name="connsiteX2" fmla="*/ 832021 w 3871783"/>
              <a:gd name="connsiteY2" fmla="*/ 2067697 h 2067697"/>
              <a:gd name="connsiteX3" fmla="*/ 1383956 w 3871783"/>
              <a:gd name="connsiteY3" fmla="*/ 1977081 h 2067697"/>
              <a:gd name="connsiteX4" fmla="*/ 1458097 w 3871783"/>
              <a:gd name="connsiteY4" fmla="*/ 1779372 h 2067697"/>
              <a:gd name="connsiteX5" fmla="*/ 2248929 w 3871783"/>
              <a:gd name="connsiteY5" fmla="*/ 1548713 h 2067697"/>
              <a:gd name="connsiteX6" fmla="*/ 2924432 w 3871783"/>
              <a:gd name="connsiteY6" fmla="*/ 873210 h 2067697"/>
              <a:gd name="connsiteX7" fmla="*/ 3352800 w 3871783"/>
              <a:gd name="connsiteY7" fmla="*/ 387178 h 2067697"/>
              <a:gd name="connsiteX8" fmla="*/ 3871783 w 3871783"/>
              <a:gd name="connsiteY8" fmla="*/ 123567 h 2067697"/>
              <a:gd name="connsiteX9" fmla="*/ 3377513 w 3871783"/>
              <a:gd name="connsiteY9" fmla="*/ 148281 h 2067697"/>
              <a:gd name="connsiteX10" fmla="*/ 3048000 w 3871783"/>
              <a:gd name="connsiteY10" fmla="*/ 164756 h 2067697"/>
              <a:gd name="connsiteX11" fmla="*/ 2759675 w 3871783"/>
              <a:gd name="connsiteY11" fmla="*/ 24713 h 2067697"/>
              <a:gd name="connsiteX12" fmla="*/ 2479589 w 3871783"/>
              <a:gd name="connsiteY12" fmla="*/ 0 h 2067697"/>
              <a:gd name="connsiteX13" fmla="*/ 2380735 w 3871783"/>
              <a:gd name="connsiteY13" fmla="*/ 214183 h 2067697"/>
              <a:gd name="connsiteX14" fmla="*/ 2257167 w 3871783"/>
              <a:gd name="connsiteY14" fmla="*/ 214183 h 2067697"/>
              <a:gd name="connsiteX15" fmla="*/ 2224216 w 3871783"/>
              <a:gd name="connsiteY15" fmla="*/ 321275 h 2067697"/>
              <a:gd name="connsiteX16" fmla="*/ 1902940 w 3871783"/>
              <a:gd name="connsiteY16" fmla="*/ 370702 h 2067697"/>
              <a:gd name="connsiteX17" fmla="*/ 1721708 w 3871783"/>
              <a:gd name="connsiteY17" fmla="*/ 568410 h 2067697"/>
              <a:gd name="connsiteX18" fmla="*/ 1548713 w 3871783"/>
              <a:gd name="connsiteY18" fmla="*/ 642551 h 2067697"/>
              <a:gd name="connsiteX19" fmla="*/ 1565189 w 3871783"/>
              <a:gd name="connsiteY19" fmla="*/ 724929 h 2067697"/>
              <a:gd name="connsiteX20" fmla="*/ 757881 w 3871783"/>
              <a:gd name="connsiteY20" fmla="*/ 930875 h 2067697"/>
              <a:gd name="connsiteX21" fmla="*/ 716692 w 3871783"/>
              <a:gd name="connsiteY21" fmla="*/ 922637 h 2067697"/>
              <a:gd name="connsiteX22" fmla="*/ 354227 w 3871783"/>
              <a:gd name="connsiteY22" fmla="*/ 1054443 h 2067697"/>
              <a:gd name="connsiteX23" fmla="*/ 469556 w 3871783"/>
              <a:gd name="connsiteY23" fmla="*/ 1103870 h 2067697"/>
              <a:gd name="connsiteX24" fmla="*/ 131805 w 3871783"/>
              <a:gd name="connsiteY24" fmla="*/ 1252151 h 2067697"/>
              <a:gd name="connsiteX25" fmla="*/ 82378 w 3871783"/>
              <a:gd name="connsiteY25" fmla="*/ 1383956 h 2067697"/>
              <a:gd name="connsiteX26" fmla="*/ 0 w 3871783"/>
              <a:gd name="connsiteY26" fmla="*/ 1466335 h 2067697"/>
              <a:gd name="connsiteX27" fmla="*/ 82378 w 3871783"/>
              <a:gd name="connsiteY27" fmla="*/ 1482810 h 2067697"/>
              <a:gd name="connsiteX0" fmla="*/ 82378 w 3871783"/>
              <a:gd name="connsiteY0" fmla="*/ 1482810 h 2108886"/>
              <a:gd name="connsiteX1" fmla="*/ 510746 w 3871783"/>
              <a:gd name="connsiteY1" fmla="*/ 1515762 h 2108886"/>
              <a:gd name="connsiteX2" fmla="*/ 840259 w 3871783"/>
              <a:gd name="connsiteY2" fmla="*/ 2108886 h 2108886"/>
              <a:gd name="connsiteX3" fmla="*/ 1383956 w 3871783"/>
              <a:gd name="connsiteY3" fmla="*/ 1977081 h 2108886"/>
              <a:gd name="connsiteX4" fmla="*/ 1458097 w 3871783"/>
              <a:gd name="connsiteY4" fmla="*/ 1779372 h 2108886"/>
              <a:gd name="connsiteX5" fmla="*/ 2248929 w 3871783"/>
              <a:gd name="connsiteY5" fmla="*/ 1548713 h 2108886"/>
              <a:gd name="connsiteX6" fmla="*/ 2924432 w 3871783"/>
              <a:gd name="connsiteY6" fmla="*/ 873210 h 2108886"/>
              <a:gd name="connsiteX7" fmla="*/ 3352800 w 3871783"/>
              <a:gd name="connsiteY7" fmla="*/ 387178 h 2108886"/>
              <a:gd name="connsiteX8" fmla="*/ 3871783 w 3871783"/>
              <a:gd name="connsiteY8" fmla="*/ 123567 h 2108886"/>
              <a:gd name="connsiteX9" fmla="*/ 3377513 w 3871783"/>
              <a:gd name="connsiteY9" fmla="*/ 148281 h 2108886"/>
              <a:gd name="connsiteX10" fmla="*/ 3048000 w 3871783"/>
              <a:gd name="connsiteY10" fmla="*/ 164756 h 2108886"/>
              <a:gd name="connsiteX11" fmla="*/ 2759675 w 3871783"/>
              <a:gd name="connsiteY11" fmla="*/ 24713 h 2108886"/>
              <a:gd name="connsiteX12" fmla="*/ 2479589 w 3871783"/>
              <a:gd name="connsiteY12" fmla="*/ 0 h 2108886"/>
              <a:gd name="connsiteX13" fmla="*/ 2380735 w 3871783"/>
              <a:gd name="connsiteY13" fmla="*/ 214183 h 2108886"/>
              <a:gd name="connsiteX14" fmla="*/ 2257167 w 3871783"/>
              <a:gd name="connsiteY14" fmla="*/ 214183 h 2108886"/>
              <a:gd name="connsiteX15" fmla="*/ 2224216 w 3871783"/>
              <a:gd name="connsiteY15" fmla="*/ 321275 h 2108886"/>
              <a:gd name="connsiteX16" fmla="*/ 1902940 w 3871783"/>
              <a:gd name="connsiteY16" fmla="*/ 370702 h 2108886"/>
              <a:gd name="connsiteX17" fmla="*/ 1721708 w 3871783"/>
              <a:gd name="connsiteY17" fmla="*/ 568410 h 2108886"/>
              <a:gd name="connsiteX18" fmla="*/ 1548713 w 3871783"/>
              <a:gd name="connsiteY18" fmla="*/ 642551 h 2108886"/>
              <a:gd name="connsiteX19" fmla="*/ 1565189 w 3871783"/>
              <a:gd name="connsiteY19" fmla="*/ 724929 h 2108886"/>
              <a:gd name="connsiteX20" fmla="*/ 757881 w 3871783"/>
              <a:gd name="connsiteY20" fmla="*/ 930875 h 2108886"/>
              <a:gd name="connsiteX21" fmla="*/ 716692 w 3871783"/>
              <a:gd name="connsiteY21" fmla="*/ 922637 h 2108886"/>
              <a:gd name="connsiteX22" fmla="*/ 354227 w 3871783"/>
              <a:gd name="connsiteY22" fmla="*/ 1054443 h 2108886"/>
              <a:gd name="connsiteX23" fmla="*/ 469556 w 3871783"/>
              <a:gd name="connsiteY23" fmla="*/ 1103870 h 2108886"/>
              <a:gd name="connsiteX24" fmla="*/ 131805 w 3871783"/>
              <a:gd name="connsiteY24" fmla="*/ 1252151 h 2108886"/>
              <a:gd name="connsiteX25" fmla="*/ 82378 w 3871783"/>
              <a:gd name="connsiteY25" fmla="*/ 1383956 h 2108886"/>
              <a:gd name="connsiteX26" fmla="*/ 0 w 3871783"/>
              <a:gd name="connsiteY26" fmla="*/ 1466335 h 2108886"/>
              <a:gd name="connsiteX27" fmla="*/ 82378 w 3871783"/>
              <a:gd name="connsiteY27" fmla="*/ 1482810 h 210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871783" h="2108886">
                <a:moveTo>
                  <a:pt x="82378" y="1482810"/>
                </a:moveTo>
                <a:lnTo>
                  <a:pt x="510746" y="1515762"/>
                </a:lnTo>
                <a:lnTo>
                  <a:pt x="840259" y="2108886"/>
                </a:lnTo>
                <a:lnTo>
                  <a:pt x="1383956" y="1977081"/>
                </a:lnTo>
                <a:lnTo>
                  <a:pt x="1458097" y="1779372"/>
                </a:lnTo>
                <a:lnTo>
                  <a:pt x="2248929" y="1548713"/>
                </a:lnTo>
                <a:lnTo>
                  <a:pt x="2924432" y="873210"/>
                </a:lnTo>
                <a:lnTo>
                  <a:pt x="3352800" y="387178"/>
                </a:lnTo>
                <a:lnTo>
                  <a:pt x="3871783" y="123567"/>
                </a:lnTo>
                <a:lnTo>
                  <a:pt x="3377513" y="148281"/>
                </a:lnTo>
                <a:lnTo>
                  <a:pt x="3048000" y="164756"/>
                </a:lnTo>
                <a:lnTo>
                  <a:pt x="2759675" y="24713"/>
                </a:lnTo>
                <a:lnTo>
                  <a:pt x="2479589" y="0"/>
                </a:lnTo>
                <a:lnTo>
                  <a:pt x="2380735" y="214183"/>
                </a:lnTo>
                <a:lnTo>
                  <a:pt x="2257167" y="214183"/>
                </a:lnTo>
                <a:lnTo>
                  <a:pt x="2224216" y="321275"/>
                </a:lnTo>
                <a:lnTo>
                  <a:pt x="1902940" y="370702"/>
                </a:lnTo>
                <a:lnTo>
                  <a:pt x="1721708" y="568410"/>
                </a:lnTo>
                <a:lnTo>
                  <a:pt x="1548713" y="642551"/>
                </a:lnTo>
                <a:lnTo>
                  <a:pt x="1565189" y="724929"/>
                </a:lnTo>
                <a:lnTo>
                  <a:pt x="757881" y="930875"/>
                </a:lnTo>
                <a:lnTo>
                  <a:pt x="716692" y="922637"/>
                </a:lnTo>
                <a:lnTo>
                  <a:pt x="354227" y="1054443"/>
                </a:lnTo>
                <a:lnTo>
                  <a:pt x="469556" y="1103870"/>
                </a:lnTo>
                <a:lnTo>
                  <a:pt x="131805" y="1252151"/>
                </a:lnTo>
                <a:lnTo>
                  <a:pt x="82378" y="1383956"/>
                </a:lnTo>
                <a:lnTo>
                  <a:pt x="0" y="1466335"/>
                </a:lnTo>
                <a:lnTo>
                  <a:pt x="82378" y="1482810"/>
                </a:lnTo>
                <a:close/>
              </a:path>
            </a:pathLst>
          </a:custGeom>
          <a:solidFill>
            <a:srgbClr val="FF0000">
              <a:alpha val="3803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Avsmeltingsområde</a:t>
            </a:r>
            <a:endParaRPr lang="nb-NO" dirty="0"/>
          </a:p>
        </p:txBody>
      </p:sp>
      <p:sp>
        <p:nvSpPr>
          <p:cNvPr id="18" name="Freeform 17"/>
          <p:cNvSpPr/>
          <p:nvPr/>
        </p:nvSpPr>
        <p:spPr>
          <a:xfrm>
            <a:off x="2841424" y="2660822"/>
            <a:ext cx="5692346" cy="1482810"/>
          </a:xfrm>
          <a:custGeom>
            <a:avLst/>
            <a:gdLst>
              <a:gd name="connsiteX0" fmla="*/ 4786184 w 5692346"/>
              <a:gd name="connsiteY0" fmla="*/ 1433383 h 1482810"/>
              <a:gd name="connsiteX1" fmla="*/ 4893276 w 5692346"/>
              <a:gd name="connsiteY1" fmla="*/ 1285102 h 1482810"/>
              <a:gd name="connsiteX2" fmla="*/ 5016843 w 5692346"/>
              <a:gd name="connsiteY2" fmla="*/ 1186248 h 1482810"/>
              <a:gd name="connsiteX3" fmla="*/ 5066270 w 5692346"/>
              <a:gd name="connsiteY3" fmla="*/ 1079156 h 1482810"/>
              <a:gd name="connsiteX4" fmla="*/ 5198076 w 5692346"/>
              <a:gd name="connsiteY4" fmla="*/ 1029729 h 1482810"/>
              <a:gd name="connsiteX5" fmla="*/ 5231027 w 5692346"/>
              <a:gd name="connsiteY5" fmla="*/ 1070919 h 1482810"/>
              <a:gd name="connsiteX6" fmla="*/ 5626443 w 5692346"/>
              <a:gd name="connsiteY6" fmla="*/ 782594 h 1482810"/>
              <a:gd name="connsiteX7" fmla="*/ 5634681 w 5692346"/>
              <a:gd name="connsiteY7" fmla="*/ 691978 h 1482810"/>
              <a:gd name="connsiteX8" fmla="*/ 5692346 w 5692346"/>
              <a:gd name="connsiteY8" fmla="*/ 584886 h 1482810"/>
              <a:gd name="connsiteX9" fmla="*/ 4959178 w 5692346"/>
              <a:gd name="connsiteY9" fmla="*/ 535459 h 1482810"/>
              <a:gd name="connsiteX10" fmla="*/ 4580238 w 5692346"/>
              <a:gd name="connsiteY10" fmla="*/ 486032 h 1482810"/>
              <a:gd name="connsiteX11" fmla="*/ 4728519 w 5692346"/>
              <a:gd name="connsiteY11" fmla="*/ 387178 h 1482810"/>
              <a:gd name="connsiteX12" fmla="*/ 4679092 w 5692346"/>
              <a:gd name="connsiteY12" fmla="*/ 263610 h 1482810"/>
              <a:gd name="connsiteX13" fmla="*/ 4802659 w 5692346"/>
              <a:gd name="connsiteY13" fmla="*/ 0 h 1482810"/>
              <a:gd name="connsiteX14" fmla="*/ 3682313 w 5692346"/>
              <a:gd name="connsiteY14" fmla="*/ 49427 h 1482810"/>
              <a:gd name="connsiteX15" fmla="*/ 3402227 w 5692346"/>
              <a:gd name="connsiteY15" fmla="*/ 90616 h 1482810"/>
              <a:gd name="connsiteX16" fmla="*/ 3188043 w 5692346"/>
              <a:gd name="connsiteY16" fmla="*/ 131805 h 1482810"/>
              <a:gd name="connsiteX17" fmla="*/ 2883243 w 5692346"/>
              <a:gd name="connsiteY17" fmla="*/ 189470 h 1482810"/>
              <a:gd name="connsiteX18" fmla="*/ 2166551 w 5692346"/>
              <a:gd name="connsiteY18" fmla="*/ 230659 h 1482810"/>
              <a:gd name="connsiteX19" fmla="*/ 1375719 w 5692346"/>
              <a:gd name="connsiteY19" fmla="*/ 98854 h 1482810"/>
              <a:gd name="connsiteX20" fmla="*/ 0 w 5692346"/>
              <a:gd name="connsiteY20" fmla="*/ 8237 h 1482810"/>
              <a:gd name="connsiteX21" fmla="*/ 0 w 5692346"/>
              <a:gd name="connsiteY21" fmla="*/ 214183 h 1482810"/>
              <a:gd name="connsiteX22" fmla="*/ 428367 w 5692346"/>
              <a:gd name="connsiteY22" fmla="*/ 247135 h 1482810"/>
              <a:gd name="connsiteX23" fmla="*/ 2463113 w 5692346"/>
              <a:gd name="connsiteY23" fmla="*/ 972064 h 1482810"/>
              <a:gd name="connsiteX24" fmla="*/ 3369276 w 5692346"/>
              <a:gd name="connsiteY24" fmla="*/ 1161535 h 1482810"/>
              <a:gd name="connsiteX25" fmla="*/ 3426940 w 5692346"/>
              <a:gd name="connsiteY25" fmla="*/ 1326292 h 1482810"/>
              <a:gd name="connsiteX26" fmla="*/ 3690551 w 5692346"/>
              <a:gd name="connsiteY26" fmla="*/ 1351005 h 1482810"/>
              <a:gd name="connsiteX27" fmla="*/ 3970638 w 5692346"/>
              <a:gd name="connsiteY27" fmla="*/ 1482810 h 1482810"/>
              <a:gd name="connsiteX28" fmla="*/ 4786184 w 5692346"/>
              <a:gd name="connsiteY28" fmla="*/ 1433383 h 148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92346" h="1482810">
                <a:moveTo>
                  <a:pt x="4786184" y="1433383"/>
                </a:moveTo>
                <a:lnTo>
                  <a:pt x="4893276" y="1285102"/>
                </a:lnTo>
                <a:lnTo>
                  <a:pt x="5016843" y="1186248"/>
                </a:lnTo>
                <a:lnTo>
                  <a:pt x="5066270" y="1079156"/>
                </a:lnTo>
                <a:lnTo>
                  <a:pt x="5198076" y="1029729"/>
                </a:lnTo>
                <a:lnTo>
                  <a:pt x="5231027" y="1070919"/>
                </a:lnTo>
                <a:lnTo>
                  <a:pt x="5626443" y="782594"/>
                </a:lnTo>
                <a:lnTo>
                  <a:pt x="5634681" y="691978"/>
                </a:lnTo>
                <a:lnTo>
                  <a:pt x="5692346" y="584886"/>
                </a:lnTo>
                <a:lnTo>
                  <a:pt x="4959178" y="535459"/>
                </a:lnTo>
                <a:lnTo>
                  <a:pt x="4580238" y="486032"/>
                </a:lnTo>
                <a:lnTo>
                  <a:pt x="4728519" y="387178"/>
                </a:lnTo>
                <a:lnTo>
                  <a:pt x="4679092" y="263610"/>
                </a:lnTo>
                <a:lnTo>
                  <a:pt x="4802659" y="0"/>
                </a:lnTo>
                <a:lnTo>
                  <a:pt x="3682313" y="49427"/>
                </a:lnTo>
                <a:lnTo>
                  <a:pt x="3402227" y="90616"/>
                </a:lnTo>
                <a:lnTo>
                  <a:pt x="3188043" y="131805"/>
                </a:lnTo>
                <a:lnTo>
                  <a:pt x="2883243" y="189470"/>
                </a:lnTo>
                <a:lnTo>
                  <a:pt x="2166551" y="230659"/>
                </a:lnTo>
                <a:lnTo>
                  <a:pt x="1375719" y="98854"/>
                </a:lnTo>
                <a:lnTo>
                  <a:pt x="0" y="8237"/>
                </a:lnTo>
                <a:lnTo>
                  <a:pt x="0" y="214183"/>
                </a:lnTo>
                <a:lnTo>
                  <a:pt x="428367" y="247135"/>
                </a:lnTo>
                <a:lnTo>
                  <a:pt x="2463113" y="972064"/>
                </a:lnTo>
                <a:lnTo>
                  <a:pt x="3369276" y="1161535"/>
                </a:lnTo>
                <a:lnTo>
                  <a:pt x="3426940" y="1326292"/>
                </a:lnTo>
                <a:lnTo>
                  <a:pt x="3690551" y="1351005"/>
                </a:lnTo>
                <a:lnTo>
                  <a:pt x="3970638" y="1482810"/>
                </a:lnTo>
                <a:lnTo>
                  <a:pt x="4786184" y="1433383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                             Næringsområde</a:t>
            </a:r>
            <a:endParaRPr lang="nb-NO" dirty="0"/>
          </a:p>
        </p:txBody>
      </p:sp>
      <p:grpSp>
        <p:nvGrpSpPr>
          <p:cNvPr id="3" name="Group 2"/>
          <p:cNvGrpSpPr/>
          <p:nvPr/>
        </p:nvGrpSpPr>
        <p:grpSpPr>
          <a:xfrm>
            <a:off x="572531" y="2162433"/>
            <a:ext cx="6239531" cy="1981199"/>
            <a:chOff x="572531" y="2162433"/>
            <a:chExt cx="6239531" cy="1981199"/>
          </a:xfrm>
        </p:grpSpPr>
        <p:sp>
          <p:nvSpPr>
            <p:cNvPr id="15" name="TextBox 14"/>
            <p:cNvSpPr txBox="1"/>
            <p:nvPr/>
          </p:nvSpPr>
          <p:spPr>
            <a:xfrm>
              <a:off x="572531" y="2162433"/>
              <a:ext cx="1431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 smtClean="0"/>
                <a:t>Likevektslinje</a:t>
              </a:r>
              <a:endParaRPr lang="nb-NO" dirty="0" smtClean="0"/>
            </a:p>
          </p:txBody>
        </p:sp>
        <p:cxnSp>
          <p:nvCxnSpPr>
            <p:cNvPr id="16" name="Straight Arrow Connector 15"/>
            <p:cNvCxnSpPr>
              <a:endCxn id="18" idx="27"/>
            </p:cNvCxnSpPr>
            <p:nvPr/>
          </p:nvCxnSpPr>
          <p:spPr>
            <a:xfrm>
              <a:off x="1275919" y="2531766"/>
              <a:ext cx="5536143" cy="1611866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72429" y="3404972"/>
            <a:ext cx="4584355" cy="1874108"/>
            <a:chOff x="372429" y="3404972"/>
            <a:chExt cx="4584355" cy="1874108"/>
          </a:xfrm>
        </p:grpSpPr>
        <p:sp>
          <p:nvSpPr>
            <p:cNvPr id="6" name="TextBox 5"/>
            <p:cNvSpPr txBox="1"/>
            <p:nvPr/>
          </p:nvSpPr>
          <p:spPr>
            <a:xfrm>
              <a:off x="372429" y="3404972"/>
              <a:ext cx="230441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Ablasjon gjennom året</a:t>
              </a:r>
            </a:p>
            <a:p>
              <a:r>
                <a:rPr lang="nb-NO" dirty="0" smtClean="0"/>
                <a:t>(netto smelting)</a:t>
              </a:r>
            </a:p>
            <a:p>
              <a:r>
                <a:rPr lang="nb-NO" dirty="0" smtClean="0"/>
                <a:t>Evapotranspirasjon </a:t>
              </a:r>
              <a:br>
                <a:rPr lang="nb-NO" dirty="0" smtClean="0"/>
              </a:br>
              <a:r>
                <a:rPr lang="nb-NO" dirty="0" smtClean="0"/>
                <a:t>+ avrenning</a:t>
              </a:r>
            </a:p>
          </p:txBody>
        </p:sp>
        <p:cxnSp>
          <p:nvCxnSpPr>
            <p:cNvPr id="9" name="Straight Arrow Connector 8"/>
            <p:cNvCxnSpPr>
              <a:stCxn id="6" idx="2"/>
            </p:cNvCxnSpPr>
            <p:nvPr/>
          </p:nvCxnSpPr>
          <p:spPr>
            <a:xfrm>
              <a:off x="1524636" y="4605301"/>
              <a:ext cx="3432148" cy="673779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712142" y="772302"/>
            <a:ext cx="6015338" cy="2380736"/>
            <a:chOff x="5712142" y="772302"/>
            <a:chExt cx="6015338" cy="2380736"/>
          </a:xfrm>
        </p:grpSpPr>
        <p:sp>
          <p:nvSpPr>
            <p:cNvPr id="4" name="TextBox 3"/>
            <p:cNvSpPr txBox="1"/>
            <p:nvPr/>
          </p:nvSpPr>
          <p:spPr>
            <a:xfrm>
              <a:off x="8911453" y="772302"/>
              <a:ext cx="281602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Akkumulasjon gjennom året</a:t>
              </a:r>
            </a:p>
            <a:p>
              <a:r>
                <a:rPr lang="nb-NO" dirty="0" smtClean="0"/>
                <a:t>(netto </a:t>
              </a:r>
              <a:r>
                <a:rPr lang="nb-NO" dirty="0" err="1" smtClean="0"/>
                <a:t>pålagring</a:t>
              </a:r>
              <a:r>
                <a:rPr lang="nb-NO" dirty="0" smtClean="0"/>
                <a:t>):</a:t>
              </a:r>
            </a:p>
            <a:p>
              <a:r>
                <a:rPr lang="nb-NO" dirty="0" smtClean="0"/>
                <a:t>Snø</a:t>
              </a:r>
            </a:p>
          </p:txBody>
        </p:sp>
        <p:cxnSp>
          <p:nvCxnSpPr>
            <p:cNvPr id="7" name="Straight Arrow Connector 6"/>
            <p:cNvCxnSpPr>
              <a:stCxn id="4" idx="2"/>
            </p:cNvCxnSpPr>
            <p:nvPr/>
          </p:nvCxnSpPr>
          <p:spPr>
            <a:xfrm flipH="1">
              <a:off x="5712142" y="1695632"/>
              <a:ext cx="4607325" cy="1457406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82880" y="365125"/>
            <a:ext cx="10515600" cy="1325563"/>
          </a:xfrm>
        </p:spPr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MASSEBALANSE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17751" y="3187863"/>
            <a:ext cx="2830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Hvorfor blir ikke næringsområdet større og større og avsmeltingsområdet mindre og mindre?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18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365125"/>
            <a:ext cx="10515600" cy="1325563"/>
          </a:xfrm>
        </p:spPr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MASSEBALANSE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690688"/>
            <a:ext cx="10014857" cy="508731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Massebalanselikningen for en isbre: </a:t>
            </a:r>
            <a:endParaRPr lang="nb-NO" b="1" dirty="0"/>
          </a:p>
          <a:p>
            <a:pPr marL="0" indent="0">
              <a:buNone/>
            </a:pPr>
            <a:r>
              <a:rPr lang="nb-NO" dirty="0" smtClean="0"/>
              <a:t>Massebalanse = Akkumulasjon </a:t>
            </a:r>
            <a:r>
              <a:rPr lang="nb-NO" dirty="0"/>
              <a:t>minus ablasjon. Forventes å gå i null året sett under ett</a:t>
            </a:r>
            <a:r>
              <a:rPr lang="nb-NO" dirty="0" smtClean="0"/>
              <a:t>.</a:t>
            </a:r>
          </a:p>
          <a:p>
            <a:pPr marL="0" indent="0">
              <a:buNone/>
            </a:pPr>
            <a:r>
              <a:rPr lang="nb-NO" dirty="0" smtClean="0"/>
              <a:t>Massebalanse = Snø – avrenning - evapotranspirasjon</a:t>
            </a:r>
          </a:p>
          <a:p>
            <a:pPr marL="0" indent="0">
              <a:buNone/>
            </a:pPr>
            <a:r>
              <a:rPr lang="nb-NO" dirty="0" smtClean="0"/>
              <a:t>B = P – Q - E</a:t>
            </a:r>
            <a:endParaRPr lang="nb-NO" dirty="0"/>
          </a:p>
          <a:p>
            <a:pPr marL="0" indent="0">
              <a:buNone/>
            </a:pPr>
            <a:endParaRPr lang="nb-NO" b="1" dirty="0" smtClean="0"/>
          </a:p>
          <a:p>
            <a:pPr marL="0" indent="0">
              <a:buNone/>
            </a:pPr>
            <a:r>
              <a:rPr lang="nb-NO" b="1" dirty="0" smtClean="0"/>
              <a:t>Dessuten forskjeller mellom årstider</a:t>
            </a:r>
            <a:endParaRPr lang="nb-NO" b="1" dirty="0"/>
          </a:p>
          <a:p>
            <a:pPr marL="0" indent="0">
              <a:buNone/>
            </a:pPr>
            <a:r>
              <a:rPr lang="nb-NO" b="1" dirty="0" smtClean="0"/>
              <a:t>Vinter: Akkumulasjon: </a:t>
            </a:r>
          </a:p>
          <a:p>
            <a:pPr marL="0" indent="0">
              <a:buNone/>
            </a:pPr>
            <a:r>
              <a:rPr lang="nb-NO" dirty="0" smtClean="0"/>
              <a:t>Netto økning av is i løpet av vinteren</a:t>
            </a:r>
          </a:p>
          <a:p>
            <a:pPr marL="0" indent="0">
              <a:buNone/>
            </a:pPr>
            <a:r>
              <a:rPr lang="nb-NO" dirty="0" smtClean="0"/>
              <a:t>Avhenger særlig av nedbørsmengde og til en viss grad temperatur</a:t>
            </a:r>
          </a:p>
          <a:p>
            <a:pPr marL="0" indent="0">
              <a:buNone/>
            </a:pPr>
            <a:endParaRPr lang="nb-NO" b="1" dirty="0" smtClean="0"/>
          </a:p>
          <a:p>
            <a:pPr marL="0" indent="0">
              <a:buNone/>
            </a:pPr>
            <a:r>
              <a:rPr lang="nb-NO" b="1" dirty="0" smtClean="0"/>
              <a:t>Sommer: Ablasjon: </a:t>
            </a:r>
          </a:p>
          <a:p>
            <a:pPr marL="0" indent="0">
              <a:buNone/>
            </a:pPr>
            <a:r>
              <a:rPr lang="nb-NO" dirty="0" smtClean="0"/>
              <a:t>Netto minking av is i løpet av sommeren</a:t>
            </a:r>
          </a:p>
          <a:p>
            <a:pPr marL="0" indent="0">
              <a:buNone/>
            </a:pPr>
            <a:r>
              <a:rPr lang="nb-NO" dirty="0"/>
              <a:t>A</a:t>
            </a:r>
            <a:r>
              <a:rPr lang="nb-NO" dirty="0" smtClean="0"/>
              <a:t>vhenger særlig av solmengde og temperatur </a:t>
            </a:r>
          </a:p>
          <a:p>
            <a:r>
              <a:rPr lang="nb-NO" dirty="0" smtClean="0"/>
              <a:t>Smelting </a:t>
            </a:r>
            <a:r>
              <a:rPr lang="nb-NO" dirty="0" smtClean="0">
                <a:sym typeface="Wingdings" panose="05000000000000000000" pitchFamily="2" charset="2"/>
              </a:rPr>
              <a:t> </a:t>
            </a:r>
            <a:r>
              <a:rPr lang="nb-NO" dirty="0" smtClean="0"/>
              <a:t>fordamping</a:t>
            </a:r>
            <a:endParaRPr lang="nb-NO" dirty="0"/>
          </a:p>
          <a:p>
            <a:r>
              <a:rPr lang="nb-NO" dirty="0" smtClean="0"/>
              <a:t>Smelting </a:t>
            </a:r>
            <a:r>
              <a:rPr lang="nb-NO" dirty="0" smtClean="0">
                <a:sym typeface="Wingdings" panose="05000000000000000000" pitchFamily="2" charset="2"/>
              </a:rPr>
              <a:t> avrenning</a:t>
            </a:r>
          </a:p>
          <a:p>
            <a:r>
              <a:rPr lang="nb-NO" dirty="0" smtClean="0"/>
              <a:t>Sublimasjon</a:t>
            </a:r>
          </a:p>
          <a:p>
            <a:r>
              <a:rPr lang="nb-NO" dirty="0" smtClean="0"/>
              <a:t>Vinderosjon </a:t>
            </a:r>
          </a:p>
          <a:p>
            <a:r>
              <a:rPr lang="nb-NO" dirty="0" smtClean="0"/>
              <a:t>Kalving (i møtet med hav)</a:t>
            </a:r>
          </a:p>
          <a:p>
            <a:pPr marL="0" indent="0">
              <a:buNone/>
            </a:pPr>
            <a:endParaRPr lang="nb-NO" b="1" dirty="0" smtClean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9123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75" y="608965"/>
            <a:ext cx="10982498" cy="959803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Er massebalansen her positiv eller negativ?</a:t>
            </a:r>
            <a:b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Flytter </a:t>
            </a:r>
            <a:r>
              <a:rPr lang="nb-NO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likevektslinjen</a:t>
            </a:r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 oppover eller nedover?</a:t>
            </a:r>
            <a:b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https://media.snl.no/system/images/21646/standard_Birksdalsbreen_04-15_v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264" y="1568768"/>
            <a:ext cx="7137325" cy="517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41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ISBREER – LITT FORHÅNDSINFO:</a:t>
            </a:r>
            <a:b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ALBEDO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4178643" cy="4793479"/>
          </a:xfrm>
        </p:spPr>
        <p:txBody>
          <a:bodyPr>
            <a:normAutofit fontScale="85000" lnSpcReduction="20000"/>
          </a:bodyPr>
          <a:lstStyle/>
          <a:p>
            <a:r>
              <a:rPr lang="nb-NO" dirty="0" smtClean="0"/>
              <a:t>Albedo betyr hvor mye en flate reflekterer og avhenger særlig av farge og type materiale.</a:t>
            </a:r>
          </a:p>
          <a:p>
            <a:r>
              <a:rPr lang="nb-NO" dirty="0" smtClean="0"/>
              <a:t>Det som ikke blir reflektert blir absorbert og gir oppvarming.</a:t>
            </a:r>
          </a:p>
          <a:p>
            <a:r>
              <a:rPr lang="nb-NO" dirty="0" smtClean="0"/>
              <a:t>Ren snø/is reflekterer </a:t>
            </a:r>
            <a:r>
              <a:rPr lang="nb-NO" dirty="0" err="1" smtClean="0"/>
              <a:t>ca</a:t>
            </a:r>
            <a:r>
              <a:rPr lang="nb-NO" dirty="0" smtClean="0"/>
              <a:t> 90%, landjorda reflekterer </a:t>
            </a:r>
            <a:r>
              <a:rPr lang="nb-NO" dirty="0" err="1" smtClean="0"/>
              <a:t>ca</a:t>
            </a:r>
            <a:r>
              <a:rPr lang="nb-NO" dirty="0" smtClean="0"/>
              <a:t> 20%, havet </a:t>
            </a:r>
            <a:r>
              <a:rPr lang="nb-NO" dirty="0" err="1" smtClean="0"/>
              <a:t>ca</a:t>
            </a:r>
            <a:r>
              <a:rPr lang="nb-NO" dirty="0" smtClean="0"/>
              <a:t> 40%.</a:t>
            </a:r>
          </a:p>
          <a:p>
            <a:r>
              <a:rPr lang="nb-NO" dirty="0" smtClean="0"/>
              <a:t>Forurenset snø/is har lavere albedo.</a:t>
            </a:r>
          </a:p>
          <a:p>
            <a:r>
              <a:rPr lang="nb-NO" dirty="0" smtClean="0"/>
              <a:t>Smelting av snø/is gir selvforsterkende effekt </a:t>
            </a:r>
            <a:r>
              <a:rPr lang="nb-NO" dirty="0" err="1" smtClean="0"/>
              <a:t>pga</a:t>
            </a:r>
            <a:r>
              <a:rPr lang="nb-NO" dirty="0" smtClean="0"/>
              <a:t> lavere albedo </a:t>
            </a:r>
            <a:r>
              <a:rPr lang="nb-NO" dirty="0" smtClean="0">
                <a:sym typeface="Wingdings" panose="05000000000000000000" pitchFamily="2" charset="2"/>
              </a:rPr>
              <a:t> mer absorpsjon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4" name="Picture 6" descr="Relatert bil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43" b="600"/>
          <a:stretch/>
        </p:blipFill>
        <p:spPr bwMode="auto">
          <a:xfrm>
            <a:off x="5082746" y="1825625"/>
            <a:ext cx="7109254" cy="47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8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4498</TotalTime>
  <Words>1399</Words>
  <Application>Microsoft Office PowerPoint</Application>
  <PresentationFormat>Widescreen</PresentationFormat>
  <Paragraphs>248</Paragraphs>
  <Slides>43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Office Theme</vt:lpstr>
      <vt:lpstr>ISBREER</vt:lpstr>
      <vt:lpstr>KOMPETANSEMÅL</vt:lpstr>
      <vt:lpstr>HVA ER EN ISBRE?</vt:lpstr>
      <vt:lpstr>PowerPoint Presentation</vt:lpstr>
      <vt:lpstr>PowerPoint Presentation</vt:lpstr>
      <vt:lpstr>MASSEBALANSE</vt:lpstr>
      <vt:lpstr>MASSEBALANSE</vt:lpstr>
      <vt:lpstr>1. Er massebalansen her positiv eller negativ? 2. Flytter likevektslinjen seg oppover eller nedover? </vt:lpstr>
      <vt:lpstr>ISBREER – LITT FORHÅNDSINFO: ALBEDO</vt:lpstr>
      <vt:lpstr>ISBREER – LITT FORHÅNDSINFO: PLASTISITET OG TRYKKSMELTEPUNKT</vt:lpstr>
      <vt:lpstr>TYPER ISBREER</vt:lpstr>
      <vt:lpstr>INNDELING AV ISBREER ETTER KLIMA</vt:lpstr>
      <vt:lpstr>INNDELING ETTER MORFOLOGI</vt:lpstr>
      <vt:lpstr>PowerPoint Presentation</vt:lpstr>
      <vt:lpstr>PowerPoint Presentation</vt:lpstr>
      <vt:lpstr>EROSJON FRA ISBREER</vt:lpstr>
      <vt:lpstr>HVORDAN BEVEGER EN ISBRE SEG</vt:lpstr>
      <vt:lpstr>INDRE BEVEGELSE</vt:lpstr>
      <vt:lpstr>SURGE</vt:lpstr>
      <vt:lpstr>KHUMBU ICEFALL</vt:lpstr>
      <vt:lpstr>ISSTRØMMER</vt:lpstr>
      <vt:lpstr>BASAL GLIDNING</vt:lpstr>
      <vt:lpstr>GLIDNING OVER UNDERLIGGENDE LØSMASSER</vt:lpstr>
      <vt:lpstr>LANDSKAPSFORMASJONER ERODERT UT AV ISBREER</vt:lpstr>
      <vt:lpstr>LANDSKAPSFORMASJON: RUNDSVA</vt:lpstr>
      <vt:lpstr>LANDSKAPSFORMASJON: U-DALER OG V-DALER</vt:lpstr>
      <vt:lpstr>Utvikling av et dalføre med elv og isbre</vt:lpstr>
      <vt:lpstr>SLIK DANNES EN FJORD</vt:lpstr>
      <vt:lpstr>LANDSKAPSFORMASJON:  BREDEMTE SJØER OG HOGG</vt:lpstr>
      <vt:lpstr>LANDSKAPSFORMASJON: ALPINT TERRENG</vt:lpstr>
      <vt:lpstr>LANDSKAPSFORMASJON: ALPINT TERRENG</vt:lpstr>
      <vt:lpstr>LANDSKAPSFORMASJON: ALPINT TERRENG</vt:lpstr>
      <vt:lpstr>NUNATAKER</vt:lpstr>
      <vt:lpstr>AVSETNINGER FRA ISBREER</vt:lpstr>
      <vt:lpstr>AVSETNINGER FRA ISBREER </vt:lpstr>
      <vt:lpstr>AVSETNING: MORENE</vt:lpstr>
      <vt:lpstr>AVSETNING: RANDAVSETNING</vt:lpstr>
      <vt:lpstr>AVSETNING: SEDIMENTVIFTE</vt:lpstr>
      <vt:lpstr>AVSETNING: DRUMLIN</vt:lpstr>
      <vt:lpstr>AVSETNING:  DØDISGROP</vt:lpstr>
      <vt:lpstr>AVSETNING: ESKER</vt:lpstr>
      <vt:lpstr>OPPGAVER</vt:lpstr>
      <vt:lpstr>ISBRESIMULATOR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T</dc:creator>
  <cp:lastModifiedBy>A T</cp:lastModifiedBy>
  <cp:revision>136</cp:revision>
  <dcterms:created xsi:type="dcterms:W3CDTF">2017-10-10T09:36:35Z</dcterms:created>
  <dcterms:modified xsi:type="dcterms:W3CDTF">2020-06-29T08:15:04Z</dcterms:modified>
</cp:coreProperties>
</file>