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347" r:id="rId4"/>
    <p:sldId id="348" r:id="rId5"/>
    <p:sldId id="257" r:id="rId6"/>
    <p:sldId id="259" r:id="rId7"/>
    <p:sldId id="258" r:id="rId8"/>
    <p:sldId id="263" r:id="rId9"/>
    <p:sldId id="277" r:id="rId10"/>
    <p:sldId id="260" r:id="rId11"/>
    <p:sldId id="261" r:id="rId12"/>
    <p:sldId id="262" r:id="rId13"/>
    <p:sldId id="349" r:id="rId14"/>
    <p:sldId id="265" r:id="rId15"/>
    <p:sldId id="268" r:id="rId16"/>
    <p:sldId id="269" r:id="rId17"/>
    <p:sldId id="266" r:id="rId18"/>
    <p:sldId id="276" r:id="rId19"/>
    <p:sldId id="272" r:id="rId20"/>
    <p:sldId id="282" r:id="rId21"/>
    <p:sldId id="283" r:id="rId22"/>
    <p:sldId id="275" r:id="rId23"/>
    <p:sldId id="281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D7F7"/>
    <a:srgbClr val="E6D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544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234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536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483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14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524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797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562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973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94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FBAF4-0F8C-44AB-B009-B7D6F23F3833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149A7-4E4B-4936-817C-0E92872485E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784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xgeo.no/graphapp/index.html?X=264923&amp;Y=6655431&amp;searchT=10000&amp;stationId=6.9.0.1001.2&amp;app=senorg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1.staticflickr.com/3/2927/14610275771_9a4082e798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72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HYDROLOGI</a:t>
            </a:r>
            <a:br>
              <a:rPr lang="nb-NO" sz="72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</a:br>
            <a:r>
              <a:rPr lang="nb-NO" sz="72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Vannets kretsløp</a:t>
            </a:r>
          </a:p>
        </p:txBody>
      </p:sp>
    </p:spTree>
    <p:extLst>
      <p:ext uri="{BB962C8B-B14F-4D97-AF65-F5344CB8AC3E}">
        <p14:creationId xmlns:p14="http://schemas.microsoft.com/office/powerpoint/2010/main" val="337167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NEDBØRSFELT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818090" cy="169343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b-NO" b="1" dirty="0"/>
              <a:t>Nedbørsfelt: </a:t>
            </a:r>
            <a:r>
              <a:rPr lang="nb-NO" dirty="0"/>
              <a:t>Område hvor all nedbør havner i samme elv/innsjø. Vannskillet er grensen mot andre nedbørsfelt.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Store nedbørsfelt på </a:t>
            </a:r>
            <a:r>
              <a:rPr lang="nb-NO" dirty="0" err="1"/>
              <a:t>østlandet</a:t>
            </a:r>
            <a:r>
              <a:rPr lang="nb-NO" dirty="0"/>
              <a:t> </a:t>
            </a:r>
            <a:r>
              <a:rPr lang="nb-NO" dirty="0" err="1"/>
              <a:t>pga</a:t>
            </a:r>
            <a:r>
              <a:rPr lang="nb-NO" dirty="0"/>
              <a:t> brede dalfører, mindre på </a:t>
            </a:r>
            <a:r>
              <a:rPr lang="nb-NO" dirty="0" err="1"/>
              <a:t>vestlandet</a:t>
            </a:r>
            <a:r>
              <a:rPr lang="nb-NO" dirty="0"/>
              <a:t> </a:t>
            </a:r>
            <a:r>
              <a:rPr lang="nb-NO" dirty="0" err="1"/>
              <a:t>pga</a:t>
            </a:r>
            <a:r>
              <a:rPr lang="nb-NO" dirty="0"/>
              <a:t> mer fjell og smalere daler</a:t>
            </a:r>
          </a:p>
          <a:p>
            <a:pPr marL="0" indent="0">
              <a:buNone/>
            </a:pPr>
            <a:r>
              <a:rPr lang="nb-NO" dirty="0"/>
              <a:t>Begrepet vannskille brukes i tillegg om skillet mellom Vestlandet og Østlandet som markerer retningen elvene renner og hvor de ender i havet.</a:t>
            </a:r>
          </a:p>
        </p:txBody>
      </p:sp>
      <p:pic>
        <p:nvPicPr>
          <p:cNvPr id="24578" name="Picture 2" descr="Bilderesultat for nedbørfel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7" t="22608" r="17983"/>
          <a:stretch/>
        </p:blipFill>
        <p:spPr bwMode="auto">
          <a:xfrm>
            <a:off x="-1" y="3594327"/>
            <a:ext cx="4959927" cy="326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ilderesultat for GLOMMA NEDBÃRSF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26" y="3718647"/>
            <a:ext cx="3512035" cy="313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ilderesultat for vannskillet i no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857" y="3718647"/>
            <a:ext cx="3695234" cy="313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8471961" y="3395481"/>
            <a:ext cx="3498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Vannskillet mellom Vestlandet og Østlandet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4923030" y="3464963"/>
            <a:ext cx="3498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Nedbørsfeltet til Glomma</a:t>
            </a:r>
          </a:p>
        </p:txBody>
      </p:sp>
    </p:spTree>
    <p:extLst>
      <p:ext uri="{BB962C8B-B14F-4D97-AF65-F5344CB8AC3E}">
        <p14:creationId xmlns:p14="http://schemas.microsoft.com/office/powerpoint/2010/main" val="257917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MÅLING AV VANNFØRING: BEGREPER</a:t>
            </a:r>
            <a:b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(TYPISK SENSORSPØRSMÅL!)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824114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b="1" dirty="0"/>
              <a:t>Vannstand: </a:t>
            </a:r>
            <a:r>
              <a:rPr lang="nb-NO" dirty="0"/>
              <a:t>Avlesning av </a:t>
            </a:r>
            <a:r>
              <a:rPr lang="nb-NO" u="sng" dirty="0"/>
              <a:t>høyde</a:t>
            </a:r>
            <a:r>
              <a:rPr lang="nb-NO" dirty="0"/>
              <a:t> på elva ved et visst punkt. Kan gjøres med målestav eller limnigraf.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Vannføring: </a:t>
            </a:r>
            <a:r>
              <a:rPr lang="nb-NO" u="sng" dirty="0"/>
              <a:t>Mengde</a:t>
            </a:r>
            <a:r>
              <a:rPr lang="nb-NO" dirty="0"/>
              <a:t> vann som passerer et visst tverrsnitt av en elv per sekund. Oppgis i m</a:t>
            </a:r>
            <a:r>
              <a:rPr lang="nb-NO" baseline="30000" dirty="0"/>
              <a:t>3</a:t>
            </a:r>
            <a:r>
              <a:rPr lang="nb-NO" dirty="0"/>
              <a:t>/s (1000L/s).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>
                <a:solidFill>
                  <a:schemeClr val="bg1">
                    <a:lumMod val="50000"/>
                  </a:schemeClr>
                </a:solidFill>
              </a:rPr>
              <a:t>Avrenning: 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Total vannmengde (m</a:t>
            </a:r>
            <a:r>
              <a:rPr lang="nb-NO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) ført over en periode (eks. ett år).</a:t>
            </a:r>
          </a:p>
          <a:p>
            <a:pPr marL="0" indent="0">
              <a:buNone/>
            </a:pPr>
            <a:endParaRPr lang="nb-NO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nb-NO" b="1" dirty="0">
                <a:solidFill>
                  <a:schemeClr val="bg1">
                    <a:lumMod val="50000"/>
                  </a:schemeClr>
                </a:solidFill>
              </a:rPr>
              <a:t>Middelvannføring: 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Gjennomsnittlig vannføring over en periode (avrenning/tid)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8194" name="Picture 2" descr="Bilderesultat for mÃ¥lestav el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4" r="38975"/>
          <a:stretch/>
        </p:blipFill>
        <p:spPr bwMode="auto">
          <a:xfrm>
            <a:off x="9799781" y="365125"/>
            <a:ext cx="2392219" cy="427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ilderesultat for limnigra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720" y="4635644"/>
            <a:ext cx="1924915" cy="22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0174720" y="0"/>
            <a:ext cx="1175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MÅLESTAV</a:t>
            </a:r>
          </a:p>
        </p:txBody>
      </p:sp>
    </p:spTree>
    <p:extLst>
      <p:ext uri="{BB962C8B-B14F-4D97-AF65-F5344CB8AC3E}">
        <p14:creationId xmlns:p14="http://schemas.microsoft.com/office/powerpoint/2010/main" val="139571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64757"/>
            <a:ext cx="10515600" cy="826645"/>
          </a:xfrm>
        </p:spPr>
        <p:txBody>
          <a:bodyPr>
            <a:noAutofit/>
          </a:bodyPr>
          <a:lstStyle/>
          <a:p>
            <a:r>
              <a:rPr lang="nb-N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MÅLING AV VANNFØRING VED HJELP AV VANNSTAND: VANNFØRINGSKURVE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0704" y="991402"/>
            <a:ext cx="6631458" cy="57854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Det er enklere å måle vannstand enn vannføring, men vannføring kan være nyttigere!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Målet med en vannføringskurve er å kunne lese av vannføring når man kjenner vannstand.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229131" y="3656109"/>
            <a:ext cx="4829861" cy="3120770"/>
            <a:chOff x="197903" y="3672585"/>
            <a:chExt cx="5997708" cy="3120770"/>
          </a:xfrm>
        </p:grpSpPr>
        <p:pic>
          <p:nvPicPr>
            <p:cNvPr id="7170" name="Picture 2" descr="Bilderesultat for vannfÃ¸ringskurv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05" b="4720"/>
            <a:stretch/>
          </p:blipFill>
          <p:spPr bwMode="auto">
            <a:xfrm>
              <a:off x="197903" y="4041917"/>
              <a:ext cx="5997708" cy="275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532077" y="3672585"/>
              <a:ext cx="1229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Hydrogram</a:t>
              </a:r>
            </a:p>
          </p:txBody>
        </p:sp>
      </p:grpSp>
      <p:pic>
        <p:nvPicPr>
          <p:cNvPr id="3078" name="Picture 6" descr="River Section by Cathryn Briggs on Dribb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6" t="14847" r="8204" b="13801"/>
          <a:stretch/>
        </p:blipFill>
        <p:spPr bwMode="auto">
          <a:xfrm>
            <a:off x="7753925" y="992948"/>
            <a:ext cx="4067371" cy="266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8328454" y="1820562"/>
            <a:ext cx="889687" cy="889687"/>
          </a:xfrm>
          <a:custGeom>
            <a:avLst/>
            <a:gdLst>
              <a:gd name="connsiteX0" fmla="*/ 0 w 807308"/>
              <a:gd name="connsiteY0" fmla="*/ 0 h 889687"/>
              <a:gd name="connsiteX1" fmla="*/ 32951 w 807308"/>
              <a:gd name="connsiteY1" fmla="*/ 65903 h 889687"/>
              <a:gd name="connsiteX2" fmla="*/ 49427 w 807308"/>
              <a:gd name="connsiteY2" fmla="*/ 131806 h 889687"/>
              <a:gd name="connsiteX3" fmla="*/ 65903 w 807308"/>
              <a:gd name="connsiteY3" fmla="*/ 156519 h 889687"/>
              <a:gd name="connsiteX4" fmla="*/ 74140 w 807308"/>
              <a:gd name="connsiteY4" fmla="*/ 205946 h 889687"/>
              <a:gd name="connsiteX5" fmla="*/ 107092 w 807308"/>
              <a:gd name="connsiteY5" fmla="*/ 255373 h 889687"/>
              <a:gd name="connsiteX6" fmla="*/ 123567 w 807308"/>
              <a:gd name="connsiteY6" fmla="*/ 280087 h 889687"/>
              <a:gd name="connsiteX7" fmla="*/ 140043 w 807308"/>
              <a:gd name="connsiteY7" fmla="*/ 329514 h 889687"/>
              <a:gd name="connsiteX8" fmla="*/ 148281 w 807308"/>
              <a:gd name="connsiteY8" fmla="*/ 354227 h 889687"/>
              <a:gd name="connsiteX9" fmla="*/ 164757 w 807308"/>
              <a:gd name="connsiteY9" fmla="*/ 378941 h 889687"/>
              <a:gd name="connsiteX10" fmla="*/ 189470 w 807308"/>
              <a:gd name="connsiteY10" fmla="*/ 453081 h 889687"/>
              <a:gd name="connsiteX11" fmla="*/ 197708 w 807308"/>
              <a:gd name="connsiteY11" fmla="*/ 477795 h 889687"/>
              <a:gd name="connsiteX12" fmla="*/ 214184 w 807308"/>
              <a:gd name="connsiteY12" fmla="*/ 502508 h 889687"/>
              <a:gd name="connsiteX13" fmla="*/ 230659 w 807308"/>
              <a:gd name="connsiteY13" fmla="*/ 576649 h 889687"/>
              <a:gd name="connsiteX14" fmla="*/ 238897 w 807308"/>
              <a:gd name="connsiteY14" fmla="*/ 659027 h 889687"/>
              <a:gd name="connsiteX15" fmla="*/ 255373 w 807308"/>
              <a:gd name="connsiteY15" fmla="*/ 683741 h 889687"/>
              <a:gd name="connsiteX16" fmla="*/ 263611 w 807308"/>
              <a:gd name="connsiteY16" fmla="*/ 708454 h 889687"/>
              <a:gd name="connsiteX17" fmla="*/ 280086 w 807308"/>
              <a:gd name="connsiteY17" fmla="*/ 733168 h 889687"/>
              <a:gd name="connsiteX18" fmla="*/ 304800 w 807308"/>
              <a:gd name="connsiteY18" fmla="*/ 782595 h 889687"/>
              <a:gd name="connsiteX19" fmla="*/ 354227 w 807308"/>
              <a:gd name="connsiteY19" fmla="*/ 815546 h 889687"/>
              <a:gd name="connsiteX20" fmla="*/ 370703 w 807308"/>
              <a:gd name="connsiteY20" fmla="*/ 840260 h 889687"/>
              <a:gd name="connsiteX21" fmla="*/ 378940 w 807308"/>
              <a:gd name="connsiteY21" fmla="*/ 864973 h 889687"/>
              <a:gd name="connsiteX22" fmla="*/ 428367 w 807308"/>
              <a:gd name="connsiteY22" fmla="*/ 889687 h 889687"/>
              <a:gd name="connsiteX23" fmla="*/ 568411 w 807308"/>
              <a:gd name="connsiteY23" fmla="*/ 864973 h 889687"/>
              <a:gd name="connsiteX24" fmla="*/ 576649 w 807308"/>
              <a:gd name="connsiteY24" fmla="*/ 840260 h 889687"/>
              <a:gd name="connsiteX25" fmla="*/ 609600 w 807308"/>
              <a:gd name="connsiteY25" fmla="*/ 790833 h 889687"/>
              <a:gd name="connsiteX26" fmla="*/ 626076 w 807308"/>
              <a:gd name="connsiteY26" fmla="*/ 766119 h 889687"/>
              <a:gd name="connsiteX27" fmla="*/ 659027 w 807308"/>
              <a:gd name="connsiteY27" fmla="*/ 667265 h 889687"/>
              <a:gd name="connsiteX28" fmla="*/ 667265 w 807308"/>
              <a:gd name="connsiteY28" fmla="*/ 642552 h 889687"/>
              <a:gd name="connsiteX29" fmla="*/ 675503 w 807308"/>
              <a:gd name="connsiteY29" fmla="*/ 617838 h 889687"/>
              <a:gd name="connsiteX30" fmla="*/ 708454 w 807308"/>
              <a:gd name="connsiteY30" fmla="*/ 568411 h 889687"/>
              <a:gd name="connsiteX31" fmla="*/ 724930 w 807308"/>
              <a:gd name="connsiteY31" fmla="*/ 543697 h 889687"/>
              <a:gd name="connsiteX32" fmla="*/ 741405 w 807308"/>
              <a:gd name="connsiteY32" fmla="*/ 494270 h 889687"/>
              <a:gd name="connsiteX33" fmla="*/ 749643 w 807308"/>
              <a:gd name="connsiteY33" fmla="*/ 469557 h 889687"/>
              <a:gd name="connsiteX34" fmla="*/ 766119 w 807308"/>
              <a:gd name="connsiteY34" fmla="*/ 403654 h 889687"/>
              <a:gd name="connsiteX35" fmla="*/ 782594 w 807308"/>
              <a:gd name="connsiteY35" fmla="*/ 378941 h 889687"/>
              <a:gd name="connsiteX36" fmla="*/ 790832 w 807308"/>
              <a:gd name="connsiteY36" fmla="*/ 345989 h 889687"/>
              <a:gd name="connsiteX37" fmla="*/ 807308 w 807308"/>
              <a:gd name="connsiteY37" fmla="*/ 296562 h 889687"/>
              <a:gd name="connsiteX38" fmla="*/ 782594 w 807308"/>
              <a:gd name="connsiteY38" fmla="*/ 280087 h 889687"/>
              <a:gd name="connsiteX39" fmla="*/ 749643 w 807308"/>
              <a:gd name="connsiteY39" fmla="*/ 271849 h 889687"/>
              <a:gd name="connsiteX40" fmla="*/ 724930 w 807308"/>
              <a:gd name="connsiteY40" fmla="*/ 263611 h 889687"/>
              <a:gd name="connsiteX41" fmla="*/ 708454 w 807308"/>
              <a:gd name="connsiteY41" fmla="*/ 238897 h 889687"/>
              <a:gd name="connsiteX42" fmla="*/ 634313 w 807308"/>
              <a:gd name="connsiteY42" fmla="*/ 205946 h 889687"/>
              <a:gd name="connsiteX43" fmla="*/ 584886 w 807308"/>
              <a:gd name="connsiteY43" fmla="*/ 189470 h 889687"/>
              <a:gd name="connsiteX44" fmla="*/ 518984 w 807308"/>
              <a:gd name="connsiteY44" fmla="*/ 172995 h 889687"/>
              <a:gd name="connsiteX45" fmla="*/ 420130 w 807308"/>
              <a:gd name="connsiteY45" fmla="*/ 164757 h 889687"/>
              <a:gd name="connsiteX46" fmla="*/ 395416 w 807308"/>
              <a:gd name="connsiteY46" fmla="*/ 148281 h 889687"/>
              <a:gd name="connsiteX47" fmla="*/ 370703 w 807308"/>
              <a:gd name="connsiteY47" fmla="*/ 98854 h 889687"/>
              <a:gd name="connsiteX48" fmla="*/ 230659 w 807308"/>
              <a:gd name="connsiteY48" fmla="*/ 74141 h 889687"/>
              <a:gd name="connsiteX49" fmla="*/ 181232 w 807308"/>
              <a:gd name="connsiteY49" fmla="*/ 57665 h 889687"/>
              <a:gd name="connsiteX50" fmla="*/ 123567 w 807308"/>
              <a:gd name="connsiteY50" fmla="*/ 41189 h 889687"/>
              <a:gd name="connsiteX51" fmla="*/ 41189 w 807308"/>
              <a:gd name="connsiteY51" fmla="*/ 32952 h 889687"/>
              <a:gd name="connsiteX52" fmla="*/ 0 w 807308"/>
              <a:gd name="connsiteY52" fmla="*/ 0 h 88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07308" h="889687">
                <a:moveTo>
                  <a:pt x="0" y="0"/>
                </a:moveTo>
                <a:cubicBezTo>
                  <a:pt x="16466" y="82326"/>
                  <a:pt x="-6607" y="6565"/>
                  <a:pt x="32951" y="65903"/>
                </a:cubicBezTo>
                <a:cubicBezTo>
                  <a:pt x="41663" y="78972"/>
                  <a:pt x="45861" y="122297"/>
                  <a:pt x="49427" y="131806"/>
                </a:cubicBezTo>
                <a:cubicBezTo>
                  <a:pt x="52903" y="141076"/>
                  <a:pt x="60411" y="148281"/>
                  <a:pt x="65903" y="156519"/>
                </a:cubicBezTo>
                <a:cubicBezTo>
                  <a:pt x="68649" y="172995"/>
                  <a:pt x="67716" y="190528"/>
                  <a:pt x="74140" y="205946"/>
                </a:cubicBezTo>
                <a:cubicBezTo>
                  <a:pt x="81756" y="224224"/>
                  <a:pt x="96108" y="238897"/>
                  <a:pt x="107092" y="255373"/>
                </a:cubicBezTo>
                <a:cubicBezTo>
                  <a:pt x="112584" y="263611"/>
                  <a:pt x="120436" y="270694"/>
                  <a:pt x="123567" y="280087"/>
                </a:cubicBezTo>
                <a:lnTo>
                  <a:pt x="140043" y="329514"/>
                </a:lnTo>
                <a:cubicBezTo>
                  <a:pt x="142789" y="337752"/>
                  <a:pt x="143464" y="347002"/>
                  <a:pt x="148281" y="354227"/>
                </a:cubicBezTo>
                <a:lnTo>
                  <a:pt x="164757" y="378941"/>
                </a:lnTo>
                <a:lnTo>
                  <a:pt x="189470" y="453081"/>
                </a:lnTo>
                <a:cubicBezTo>
                  <a:pt x="192216" y="461319"/>
                  <a:pt x="192891" y="470570"/>
                  <a:pt x="197708" y="477795"/>
                </a:cubicBezTo>
                <a:lnTo>
                  <a:pt x="214184" y="502508"/>
                </a:lnTo>
                <a:cubicBezTo>
                  <a:pt x="225695" y="537040"/>
                  <a:pt x="224860" y="530251"/>
                  <a:pt x="230659" y="576649"/>
                </a:cubicBezTo>
                <a:cubicBezTo>
                  <a:pt x="234082" y="604032"/>
                  <a:pt x="232692" y="632137"/>
                  <a:pt x="238897" y="659027"/>
                </a:cubicBezTo>
                <a:cubicBezTo>
                  <a:pt x="241123" y="668674"/>
                  <a:pt x="250945" y="674885"/>
                  <a:pt x="255373" y="683741"/>
                </a:cubicBezTo>
                <a:cubicBezTo>
                  <a:pt x="259256" y="691508"/>
                  <a:pt x="259728" y="700687"/>
                  <a:pt x="263611" y="708454"/>
                </a:cubicBezTo>
                <a:cubicBezTo>
                  <a:pt x="268039" y="717309"/>
                  <a:pt x="275658" y="724313"/>
                  <a:pt x="280086" y="733168"/>
                </a:cubicBezTo>
                <a:cubicBezTo>
                  <a:pt x="291185" y="755366"/>
                  <a:pt x="283816" y="764234"/>
                  <a:pt x="304800" y="782595"/>
                </a:cubicBezTo>
                <a:cubicBezTo>
                  <a:pt x="319702" y="795634"/>
                  <a:pt x="354227" y="815546"/>
                  <a:pt x="354227" y="815546"/>
                </a:cubicBezTo>
                <a:cubicBezTo>
                  <a:pt x="359719" y="823784"/>
                  <a:pt x="366275" y="831404"/>
                  <a:pt x="370703" y="840260"/>
                </a:cubicBezTo>
                <a:cubicBezTo>
                  <a:pt x="374586" y="848027"/>
                  <a:pt x="373516" y="858193"/>
                  <a:pt x="378940" y="864973"/>
                </a:cubicBezTo>
                <a:cubicBezTo>
                  <a:pt x="390554" y="879490"/>
                  <a:pt x="412087" y="884260"/>
                  <a:pt x="428367" y="889687"/>
                </a:cubicBezTo>
                <a:cubicBezTo>
                  <a:pt x="445098" y="888400"/>
                  <a:pt x="538630" y="894753"/>
                  <a:pt x="568411" y="864973"/>
                </a:cubicBezTo>
                <a:cubicBezTo>
                  <a:pt x="574551" y="858833"/>
                  <a:pt x="572432" y="847851"/>
                  <a:pt x="576649" y="840260"/>
                </a:cubicBezTo>
                <a:cubicBezTo>
                  <a:pt x="586265" y="822951"/>
                  <a:pt x="598616" y="807309"/>
                  <a:pt x="609600" y="790833"/>
                </a:cubicBezTo>
                <a:lnTo>
                  <a:pt x="626076" y="766119"/>
                </a:lnTo>
                <a:lnTo>
                  <a:pt x="659027" y="667265"/>
                </a:lnTo>
                <a:lnTo>
                  <a:pt x="667265" y="642552"/>
                </a:lnTo>
                <a:cubicBezTo>
                  <a:pt x="670011" y="634314"/>
                  <a:pt x="670686" y="625063"/>
                  <a:pt x="675503" y="617838"/>
                </a:cubicBezTo>
                <a:lnTo>
                  <a:pt x="708454" y="568411"/>
                </a:lnTo>
                <a:lnTo>
                  <a:pt x="724930" y="543697"/>
                </a:lnTo>
                <a:lnTo>
                  <a:pt x="741405" y="494270"/>
                </a:lnTo>
                <a:cubicBezTo>
                  <a:pt x="744151" y="486032"/>
                  <a:pt x="747940" y="478072"/>
                  <a:pt x="749643" y="469557"/>
                </a:cubicBezTo>
                <a:cubicBezTo>
                  <a:pt x="752777" y="453890"/>
                  <a:pt x="757675" y="420542"/>
                  <a:pt x="766119" y="403654"/>
                </a:cubicBezTo>
                <a:cubicBezTo>
                  <a:pt x="770547" y="394799"/>
                  <a:pt x="777102" y="387179"/>
                  <a:pt x="782594" y="378941"/>
                </a:cubicBezTo>
                <a:cubicBezTo>
                  <a:pt x="785340" y="367957"/>
                  <a:pt x="787579" y="356834"/>
                  <a:pt x="790832" y="345989"/>
                </a:cubicBezTo>
                <a:cubicBezTo>
                  <a:pt x="795822" y="329355"/>
                  <a:pt x="807308" y="296562"/>
                  <a:pt x="807308" y="296562"/>
                </a:cubicBezTo>
                <a:cubicBezTo>
                  <a:pt x="799070" y="291070"/>
                  <a:pt x="791694" y="283987"/>
                  <a:pt x="782594" y="280087"/>
                </a:cubicBezTo>
                <a:cubicBezTo>
                  <a:pt x="772188" y="275627"/>
                  <a:pt x="760529" y="274959"/>
                  <a:pt x="749643" y="271849"/>
                </a:cubicBezTo>
                <a:cubicBezTo>
                  <a:pt x="741294" y="269463"/>
                  <a:pt x="733168" y="266357"/>
                  <a:pt x="724930" y="263611"/>
                </a:cubicBezTo>
                <a:cubicBezTo>
                  <a:pt x="719438" y="255373"/>
                  <a:pt x="715455" y="245898"/>
                  <a:pt x="708454" y="238897"/>
                </a:cubicBezTo>
                <a:cubicBezTo>
                  <a:pt x="688874" y="219317"/>
                  <a:pt x="658780" y="214102"/>
                  <a:pt x="634313" y="205946"/>
                </a:cubicBezTo>
                <a:lnTo>
                  <a:pt x="584886" y="189470"/>
                </a:lnTo>
                <a:cubicBezTo>
                  <a:pt x="558663" y="180729"/>
                  <a:pt x="549704" y="176609"/>
                  <a:pt x="518984" y="172995"/>
                </a:cubicBezTo>
                <a:cubicBezTo>
                  <a:pt x="486145" y="169131"/>
                  <a:pt x="453081" y="167503"/>
                  <a:pt x="420130" y="164757"/>
                </a:cubicBezTo>
                <a:cubicBezTo>
                  <a:pt x="411892" y="159265"/>
                  <a:pt x="401601" y="156012"/>
                  <a:pt x="395416" y="148281"/>
                </a:cubicBezTo>
                <a:cubicBezTo>
                  <a:pt x="382421" y="132038"/>
                  <a:pt x="393848" y="110427"/>
                  <a:pt x="370703" y="98854"/>
                </a:cubicBezTo>
                <a:cubicBezTo>
                  <a:pt x="338554" y="82779"/>
                  <a:pt x="263749" y="77818"/>
                  <a:pt x="230659" y="74141"/>
                </a:cubicBezTo>
                <a:lnTo>
                  <a:pt x="181232" y="57665"/>
                </a:lnTo>
                <a:cubicBezTo>
                  <a:pt x="163626" y="51796"/>
                  <a:pt x="141671" y="43775"/>
                  <a:pt x="123567" y="41189"/>
                </a:cubicBezTo>
                <a:cubicBezTo>
                  <a:pt x="96248" y="37286"/>
                  <a:pt x="68648" y="35698"/>
                  <a:pt x="41189" y="32952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00" dirty="0"/>
              <a:t>Tverrsnitt</a:t>
            </a:r>
          </a:p>
        </p:txBody>
      </p:sp>
    </p:spTree>
    <p:extLst>
      <p:ext uri="{BB962C8B-B14F-4D97-AF65-F5344CB8AC3E}">
        <p14:creationId xmlns:p14="http://schemas.microsoft.com/office/powerpoint/2010/main" val="2294640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64757"/>
            <a:ext cx="10515600" cy="826645"/>
          </a:xfrm>
        </p:spPr>
        <p:txBody>
          <a:bodyPr>
            <a:noAutofit/>
          </a:bodyPr>
          <a:lstStyle/>
          <a:p>
            <a:r>
              <a:rPr lang="nb-N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MÅLING AV VANNFØRING VED HJELP AV VANNSTAND: VANNFØRINGSKURVE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0704" y="991402"/>
            <a:ext cx="6631458" cy="57854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/>
              <a:t>GJENNOMFØRING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Først trenger man noen målinger av både vannføring og vannstand ved ulike vannstander og over lang tid på et visst punkt i en elv. </a:t>
            </a:r>
          </a:p>
          <a:p>
            <a:pPr marL="971550" lvl="1" indent="-514350">
              <a:buFont typeface="+mj-lt"/>
              <a:buAutoNum type="arabicPeriod"/>
            </a:pPr>
            <a:r>
              <a:rPr lang="nb-NO" b="1" dirty="0"/>
              <a:t>Å måle vannføring er vanskelig:</a:t>
            </a:r>
            <a:r>
              <a:rPr lang="nb-NO" dirty="0"/>
              <a:t> </a:t>
            </a:r>
          </a:p>
          <a:p>
            <a:pPr marL="1428750" lvl="2" indent="-514350">
              <a:buFont typeface="+mj-lt"/>
              <a:buAutoNum type="arabicPeriod"/>
            </a:pPr>
            <a:r>
              <a:rPr lang="nb-NO" dirty="0"/>
              <a:t>Først må man beregne tverrsnittet av en elv. Det er viktig at man måler dette et sted i elven med lite erosjon.</a:t>
            </a:r>
          </a:p>
          <a:p>
            <a:pPr marL="1428750" lvl="2" indent="-514350">
              <a:buFont typeface="+mj-lt"/>
              <a:buAutoNum type="arabicPeriod"/>
            </a:pPr>
            <a:r>
              <a:rPr lang="nb-NO" dirty="0"/>
              <a:t>Deretter må man måle hastigheten til elva.</a:t>
            </a:r>
          </a:p>
          <a:p>
            <a:pPr marL="1428750" lvl="2" indent="-514350">
              <a:buFont typeface="+mj-lt"/>
              <a:buAutoNum type="arabicPeriod"/>
            </a:pPr>
            <a:r>
              <a:rPr lang="nb-NO" dirty="0"/>
              <a:t>Da kan man beregne vannføringen: </a:t>
            </a:r>
            <a:br>
              <a:rPr lang="nb-NO" dirty="0"/>
            </a:br>
            <a:r>
              <a:rPr lang="nb-NO" dirty="0"/>
              <a:t>Tverrsnitt * Hastighet = vannføring</a:t>
            </a:r>
            <a:br>
              <a:rPr lang="nb-NO" dirty="0"/>
            </a:br>
            <a:r>
              <a:rPr lang="nb-NO" dirty="0"/>
              <a:t>M</a:t>
            </a:r>
            <a:r>
              <a:rPr lang="nb-NO" baseline="30000" dirty="0"/>
              <a:t>2</a:t>
            </a:r>
            <a:r>
              <a:rPr lang="nb-NO" dirty="0"/>
              <a:t> * M/S = M</a:t>
            </a:r>
            <a:r>
              <a:rPr lang="nb-NO" baseline="30000" dirty="0"/>
              <a:t>3</a:t>
            </a:r>
            <a:r>
              <a:rPr lang="nb-NO" dirty="0"/>
              <a:t>/S</a:t>
            </a:r>
          </a:p>
          <a:p>
            <a:pPr marL="971550" lvl="1" indent="-514350">
              <a:buFont typeface="+mj-lt"/>
              <a:buAutoNum type="arabicPeriod"/>
            </a:pPr>
            <a:r>
              <a:rPr lang="nb-NO" b="1" dirty="0"/>
              <a:t>Å måle vannstand er lett:</a:t>
            </a:r>
          </a:p>
          <a:p>
            <a:pPr marL="1428750" lvl="2" indent="-514350">
              <a:buFont typeface="+mj-lt"/>
              <a:buAutoNum type="arabicPeriod"/>
            </a:pPr>
            <a:r>
              <a:rPr lang="nb-NO" dirty="0"/>
              <a:t>Velg et punkt i tverrsnittet og mål høyden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Disse målingene kan plottes inn i et diagram kalt et hydrogram og man kan utlede en vannføringskurve.  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Ved hjelp av denne kurven kan man senere bare måle vannstand og utlede hva vannføringen er.</a:t>
            </a:r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r>
              <a:rPr lang="nb-NO" dirty="0"/>
              <a:t>Ulike elver har ulike forhold mellom vannføring og vannstand, man må derfor måle i hver enkelt elv.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229131" y="3656109"/>
            <a:ext cx="4829861" cy="3120770"/>
            <a:chOff x="197903" y="3672585"/>
            <a:chExt cx="5997708" cy="3120770"/>
          </a:xfrm>
        </p:grpSpPr>
        <p:pic>
          <p:nvPicPr>
            <p:cNvPr id="7170" name="Picture 2" descr="Bilderesultat for vannfÃ¸ringskurv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05" b="4720"/>
            <a:stretch/>
          </p:blipFill>
          <p:spPr bwMode="auto">
            <a:xfrm>
              <a:off x="197903" y="4041917"/>
              <a:ext cx="5997708" cy="275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532077" y="3672585"/>
              <a:ext cx="1229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Hydrogram</a:t>
              </a:r>
            </a:p>
          </p:txBody>
        </p:sp>
      </p:grpSp>
      <p:pic>
        <p:nvPicPr>
          <p:cNvPr id="3078" name="Picture 6" descr="River Section by Cathryn Briggs on Dribb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6" t="14847" r="8204" b="13801"/>
          <a:stretch/>
        </p:blipFill>
        <p:spPr bwMode="auto">
          <a:xfrm>
            <a:off x="7753925" y="992948"/>
            <a:ext cx="4067371" cy="266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8328454" y="1820562"/>
            <a:ext cx="889687" cy="889687"/>
          </a:xfrm>
          <a:custGeom>
            <a:avLst/>
            <a:gdLst>
              <a:gd name="connsiteX0" fmla="*/ 0 w 807308"/>
              <a:gd name="connsiteY0" fmla="*/ 0 h 889687"/>
              <a:gd name="connsiteX1" fmla="*/ 32951 w 807308"/>
              <a:gd name="connsiteY1" fmla="*/ 65903 h 889687"/>
              <a:gd name="connsiteX2" fmla="*/ 49427 w 807308"/>
              <a:gd name="connsiteY2" fmla="*/ 131806 h 889687"/>
              <a:gd name="connsiteX3" fmla="*/ 65903 w 807308"/>
              <a:gd name="connsiteY3" fmla="*/ 156519 h 889687"/>
              <a:gd name="connsiteX4" fmla="*/ 74140 w 807308"/>
              <a:gd name="connsiteY4" fmla="*/ 205946 h 889687"/>
              <a:gd name="connsiteX5" fmla="*/ 107092 w 807308"/>
              <a:gd name="connsiteY5" fmla="*/ 255373 h 889687"/>
              <a:gd name="connsiteX6" fmla="*/ 123567 w 807308"/>
              <a:gd name="connsiteY6" fmla="*/ 280087 h 889687"/>
              <a:gd name="connsiteX7" fmla="*/ 140043 w 807308"/>
              <a:gd name="connsiteY7" fmla="*/ 329514 h 889687"/>
              <a:gd name="connsiteX8" fmla="*/ 148281 w 807308"/>
              <a:gd name="connsiteY8" fmla="*/ 354227 h 889687"/>
              <a:gd name="connsiteX9" fmla="*/ 164757 w 807308"/>
              <a:gd name="connsiteY9" fmla="*/ 378941 h 889687"/>
              <a:gd name="connsiteX10" fmla="*/ 189470 w 807308"/>
              <a:gd name="connsiteY10" fmla="*/ 453081 h 889687"/>
              <a:gd name="connsiteX11" fmla="*/ 197708 w 807308"/>
              <a:gd name="connsiteY11" fmla="*/ 477795 h 889687"/>
              <a:gd name="connsiteX12" fmla="*/ 214184 w 807308"/>
              <a:gd name="connsiteY12" fmla="*/ 502508 h 889687"/>
              <a:gd name="connsiteX13" fmla="*/ 230659 w 807308"/>
              <a:gd name="connsiteY13" fmla="*/ 576649 h 889687"/>
              <a:gd name="connsiteX14" fmla="*/ 238897 w 807308"/>
              <a:gd name="connsiteY14" fmla="*/ 659027 h 889687"/>
              <a:gd name="connsiteX15" fmla="*/ 255373 w 807308"/>
              <a:gd name="connsiteY15" fmla="*/ 683741 h 889687"/>
              <a:gd name="connsiteX16" fmla="*/ 263611 w 807308"/>
              <a:gd name="connsiteY16" fmla="*/ 708454 h 889687"/>
              <a:gd name="connsiteX17" fmla="*/ 280086 w 807308"/>
              <a:gd name="connsiteY17" fmla="*/ 733168 h 889687"/>
              <a:gd name="connsiteX18" fmla="*/ 304800 w 807308"/>
              <a:gd name="connsiteY18" fmla="*/ 782595 h 889687"/>
              <a:gd name="connsiteX19" fmla="*/ 354227 w 807308"/>
              <a:gd name="connsiteY19" fmla="*/ 815546 h 889687"/>
              <a:gd name="connsiteX20" fmla="*/ 370703 w 807308"/>
              <a:gd name="connsiteY20" fmla="*/ 840260 h 889687"/>
              <a:gd name="connsiteX21" fmla="*/ 378940 w 807308"/>
              <a:gd name="connsiteY21" fmla="*/ 864973 h 889687"/>
              <a:gd name="connsiteX22" fmla="*/ 428367 w 807308"/>
              <a:gd name="connsiteY22" fmla="*/ 889687 h 889687"/>
              <a:gd name="connsiteX23" fmla="*/ 568411 w 807308"/>
              <a:gd name="connsiteY23" fmla="*/ 864973 h 889687"/>
              <a:gd name="connsiteX24" fmla="*/ 576649 w 807308"/>
              <a:gd name="connsiteY24" fmla="*/ 840260 h 889687"/>
              <a:gd name="connsiteX25" fmla="*/ 609600 w 807308"/>
              <a:gd name="connsiteY25" fmla="*/ 790833 h 889687"/>
              <a:gd name="connsiteX26" fmla="*/ 626076 w 807308"/>
              <a:gd name="connsiteY26" fmla="*/ 766119 h 889687"/>
              <a:gd name="connsiteX27" fmla="*/ 659027 w 807308"/>
              <a:gd name="connsiteY27" fmla="*/ 667265 h 889687"/>
              <a:gd name="connsiteX28" fmla="*/ 667265 w 807308"/>
              <a:gd name="connsiteY28" fmla="*/ 642552 h 889687"/>
              <a:gd name="connsiteX29" fmla="*/ 675503 w 807308"/>
              <a:gd name="connsiteY29" fmla="*/ 617838 h 889687"/>
              <a:gd name="connsiteX30" fmla="*/ 708454 w 807308"/>
              <a:gd name="connsiteY30" fmla="*/ 568411 h 889687"/>
              <a:gd name="connsiteX31" fmla="*/ 724930 w 807308"/>
              <a:gd name="connsiteY31" fmla="*/ 543697 h 889687"/>
              <a:gd name="connsiteX32" fmla="*/ 741405 w 807308"/>
              <a:gd name="connsiteY32" fmla="*/ 494270 h 889687"/>
              <a:gd name="connsiteX33" fmla="*/ 749643 w 807308"/>
              <a:gd name="connsiteY33" fmla="*/ 469557 h 889687"/>
              <a:gd name="connsiteX34" fmla="*/ 766119 w 807308"/>
              <a:gd name="connsiteY34" fmla="*/ 403654 h 889687"/>
              <a:gd name="connsiteX35" fmla="*/ 782594 w 807308"/>
              <a:gd name="connsiteY35" fmla="*/ 378941 h 889687"/>
              <a:gd name="connsiteX36" fmla="*/ 790832 w 807308"/>
              <a:gd name="connsiteY36" fmla="*/ 345989 h 889687"/>
              <a:gd name="connsiteX37" fmla="*/ 807308 w 807308"/>
              <a:gd name="connsiteY37" fmla="*/ 296562 h 889687"/>
              <a:gd name="connsiteX38" fmla="*/ 782594 w 807308"/>
              <a:gd name="connsiteY38" fmla="*/ 280087 h 889687"/>
              <a:gd name="connsiteX39" fmla="*/ 749643 w 807308"/>
              <a:gd name="connsiteY39" fmla="*/ 271849 h 889687"/>
              <a:gd name="connsiteX40" fmla="*/ 724930 w 807308"/>
              <a:gd name="connsiteY40" fmla="*/ 263611 h 889687"/>
              <a:gd name="connsiteX41" fmla="*/ 708454 w 807308"/>
              <a:gd name="connsiteY41" fmla="*/ 238897 h 889687"/>
              <a:gd name="connsiteX42" fmla="*/ 634313 w 807308"/>
              <a:gd name="connsiteY42" fmla="*/ 205946 h 889687"/>
              <a:gd name="connsiteX43" fmla="*/ 584886 w 807308"/>
              <a:gd name="connsiteY43" fmla="*/ 189470 h 889687"/>
              <a:gd name="connsiteX44" fmla="*/ 518984 w 807308"/>
              <a:gd name="connsiteY44" fmla="*/ 172995 h 889687"/>
              <a:gd name="connsiteX45" fmla="*/ 420130 w 807308"/>
              <a:gd name="connsiteY45" fmla="*/ 164757 h 889687"/>
              <a:gd name="connsiteX46" fmla="*/ 395416 w 807308"/>
              <a:gd name="connsiteY46" fmla="*/ 148281 h 889687"/>
              <a:gd name="connsiteX47" fmla="*/ 370703 w 807308"/>
              <a:gd name="connsiteY47" fmla="*/ 98854 h 889687"/>
              <a:gd name="connsiteX48" fmla="*/ 230659 w 807308"/>
              <a:gd name="connsiteY48" fmla="*/ 74141 h 889687"/>
              <a:gd name="connsiteX49" fmla="*/ 181232 w 807308"/>
              <a:gd name="connsiteY49" fmla="*/ 57665 h 889687"/>
              <a:gd name="connsiteX50" fmla="*/ 123567 w 807308"/>
              <a:gd name="connsiteY50" fmla="*/ 41189 h 889687"/>
              <a:gd name="connsiteX51" fmla="*/ 41189 w 807308"/>
              <a:gd name="connsiteY51" fmla="*/ 32952 h 889687"/>
              <a:gd name="connsiteX52" fmla="*/ 0 w 807308"/>
              <a:gd name="connsiteY52" fmla="*/ 0 h 88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07308" h="889687">
                <a:moveTo>
                  <a:pt x="0" y="0"/>
                </a:moveTo>
                <a:cubicBezTo>
                  <a:pt x="16466" y="82326"/>
                  <a:pt x="-6607" y="6565"/>
                  <a:pt x="32951" y="65903"/>
                </a:cubicBezTo>
                <a:cubicBezTo>
                  <a:pt x="41663" y="78972"/>
                  <a:pt x="45861" y="122297"/>
                  <a:pt x="49427" y="131806"/>
                </a:cubicBezTo>
                <a:cubicBezTo>
                  <a:pt x="52903" y="141076"/>
                  <a:pt x="60411" y="148281"/>
                  <a:pt x="65903" y="156519"/>
                </a:cubicBezTo>
                <a:cubicBezTo>
                  <a:pt x="68649" y="172995"/>
                  <a:pt x="67716" y="190528"/>
                  <a:pt x="74140" y="205946"/>
                </a:cubicBezTo>
                <a:cubicBezTo>
                  <a:pt x="81756" y="224224"/>
                  <a:pt x="96108" y="238897"/>
                  <a:pt x="107092" y="255373"/>
                </a:cubicBezTo>
                <a:cubicBezTo>
                  <a:pt x="112584" y="263611"/>
                  <a:pt x="120436" y="270694"/>
                  <a:pt x="123567" y="280087"/>
                </a:cubicBezTo>
                <a:lnTo>
                  <a:pt x="140043" y="329514"/>
                </a:lnTo>
                <a:cubicBezTo>
                  <a:pt x="142789" y="337752"/>
                  <a:pt x="143464" y="347002"/>
                  <a:pt x="148281" y="354227"/>
                </a:cubicBezTo>
                <a:lnTo>
                  <a:pt x="164757" y="378941"/>
                </a:lnTo>
                <a:lnTo>
                  <a:pt x="189470" y="453081"/>
                </a:lnTo>
                <a:cubicBezTo>
                  <a:pt x="192216" y="461319"/>
                  <a:pt x="192891" y="470570"/>
                  <a:pt x="197708" y="477795"/>
                </a:cubicBezTo>
                <a:lnTo>
                  <a:pt x="214184" y="502508"/>
                </a:lnTo>
                <a:cubicBezTo>
                  <a:pt x="225695" y="537040"/>
                  <a:pt x="224860" y="530251"/>
                  <a:pt x="230659" y="576649"/>
                </a:cubicBezTo>
                <a:cubicBezTo>
                  <a:pt x="234082" y="604032"/>
                  <a:pt x="232692" y="632137"/>
                  <a:pt x="238897" y="659027"/>
                </a:cubicBezTo>
                <a:cubicBezTo>
                  <a:pt x="241123" y="668674"/>
                  <a:pt x="250945" y="674885"/>
                  <a:pt x="255373" y="683741"/>
                </a:cubicBezTo>
                <a:cubicBezTo>
                  <a:pt x="259256" y="691508"/>
                  <a:pt x="259728" y="700687"/>
                  <a:pt x="263611" y="708454"/>
                </a:cubicBezTo>
                <a:cubicBezTo>
                  <a:pt x="268039" y="717309"/>
                  <a:pt x="275658" y="724313"/>
                  <a:pt x="280086" y="733168"/>
                </a:cubicBezTo>
                <a:cubicBezTo>
                  <a:pt x="291185" y="755366"/>
                  <a:pt x="283816" y="764234"/>
                  <a:pt x="304800" y="782595"/>
                </a:cubicBezTo>
                <a:cubicBezTo>
                  <a:pt x="319702" y="795634"/>
                  <a:pt x="354227" y="815546"/>
                  <a:pt x="354227" y="815546"/>
                </a:cubicBezTo>
                <a:cubicBezTo>
                  <a:pt x="359719" y="823784"/>
                  <a:pt x="366275" y="831404"/>
                  <a:pt x="370703" y="840260"/>
                </a:cubicBezTo>
                <a:cubicBezTo>
                  <a:pt x="374586" y="848027"/>
                  <a:pt x="373516" y="858193"/>
                  <a:pt x="378940" y="864973"/>
                </a:cubicBezTo>
                <a:cubicBezTo>
                  <a:pt x="390554" y="879490"/>
                  <a:pt x="412087" y="884260"/>
                  <a:pt x="428367" y="889687"/>
                </a:cubicBezTo>
                <a:cubicBezTo>
                  <a:pt x="445098" y="888400"/>
                  <a:pt x="538630" y="894753"/>
                  <a:pt x="568411" y="864973"/>
                </a:cubicBezTo>
                <a:cubicBezTo>
                  <a:pt x="574551" y="858833"/>
                  <a:pt x="572432" y="847851"/>
                  <a:pt x="576649" y="840260"/>
                </a:cubicBezTo>
                <a:cubicBezTo>
                  <a:pt x="586265" y="822951"/>
                  <a:pt x="598616" y="807309"/>
                  <a:pt x="609600" y="790833"/>
                </a:cubicBezTo>
                <a:lnTo>
                  <a:pt x="626076" y="766119"/>
                </a:lnTo>
                <a:lnTo>
                  <a:pt x="659027" y="667265"/>
                </a:lnTo>
                <a:lnTo>
                  <a:pt x="667265" y="642552"/>
                </a:lnTo>
                <a:cubicBezTo>
                  <a:pt x="670011" y="634314"/>
                  <a:pt x="670686" y="625063"/>
                  <a:pt x="675503" y="617838"/>
                </a:cubicBezTo>
                <a:lnTo>
                  <a:pt x="708454" y="568411"/>
                </a:lnTo>
                <a:lnTo>
                  <a:pt x="724930" y="543697"/>
                </a:lnTo>
                <a:lnTo>
                  <a:pt x="741405" y="494270"/>
                </a:lnTo>
                <a:cubicBezTo>
                  <a:pt x="744151" y="486032"/>
                  <a:pt x="747940" y="478072"/>
                  <a:pt x="749643" y="469557"/>
                </a:cubicBezTo>
                <a:cubicBezTo>
                  <a:pt x="752777" y="453890"/>
                  <a:pt x="757675" y="420542"/>
                  <a:pt x="766119" y="403654"/>
                </a:cubicBezTo>
                <a:cubicBezTo>
                  <a:pt x="770547" y="394799"/>
                  <a:pt x="777102" y="387179"/>
                  <a:pt x="782594" y="378941"/>
                </a:cubicBezTo>
                <a:cubicBezTo>
                  <a:pt x="785340" y="367957"/>
                  <a:pt x="787579" y="356834"/>
                  <a:pt x="790832" y="345989"/>
                </a:cubicBezTo>
                <a:cubicBezTo>
                  <a:pt x="795822" y="329355"/>
                  <a:pt x="807308" y="296562"/>
                  <a:pt x="807308" y="296562"/>
                </a:cubicBezTo>
                <a:cubicBezTo>
                  <a:pt x="799070" y="291070"/>
                  <a:pt x="791694" y="283987"/>
                  <a:pt x="782594" y="280087"/>
                </a:cubicBezTo>
                <a:cubicBezTo>
                  <a:pt x="772188" y="275627"/>
                  <a:pt x="760529" y="274959"/>
                  <a:pt x="749643" y="271849"/>
                </a:cubicBezTo>
                <a:cubicBezTo>
                  <a:pt x="741294" y="269463"/>
                  <a:pt x="733168" y="266357"/>
                  <a:pt x="724930" y="263611"/>
                </a:cubicBezTo>
                <a:cubicBezTo>
                  <a:pt x="719438" y="255373"/>
                  <a:pt x="715455" y="245898"/>
                  <a:pt x="708454" y="238897"/>
                </a:cubicBezTo>
                <a:cubicBezTo>
                  <a:pt x="688874" y="219317"/>
                  <a:pt x="658780" y="214102"/>
                  <a:pt x="634313" y="205946"/>
                </a:cubicBezTo>
                <a:lnTo>
                  <a:pt x="584886" y="189470"/>
                </a:lnTo>
                <a:cubicBezTo>
                  <a:pt x="558663" y="180729"/>
                  <a:pt x="549704" y="176609"/>
                  <a:pt x="518984" y="172995"/>
                </a:cubicBezTo>
                <a:cubicBezTo>
                  <a:pt x="486145" y="169131"/>
                  <a:pt x="453081" y="167503"/>
                  <a:pt x="420130" y="164757"/>
                </a:cubicBezTo>
                <a:cubicBezTo>
                  <a:pt x="411892" y="159265"/>
                  <a:pt x="401601" y="156012"/>
                  <a:pt x="395416" y="148281"/>
                </a:cubicBezTo>
                <a:cubicBezTo>
                  <a:pt x="382421" y="132038"/>
                  <a:pt x="393848" y="110427"/>
                  <a:pt x="370703" y="98854"/>
                </a:cubicBezTo>
                <a:cubicBezTo>
                  <a:pt x="338554" y="82779"/>
                  <a:pt x="263749" y="77818"/>
                  <a:pt x="230659" y="74141"/>
                </a:cubicBezTo>
                <a:lnTo>
                  <a:pt x="181232" y="57665"/>
                </a:lnTo>
                <a:cubicBezTo>
                  <a:pt x="163626" y="51796"/>
                  <a:pt x="141671" y="43775"/>
                  <a:pt x="123567" y="41189"/>
                </a:cubicBezTo>
                <a:cubicBezTo>
                  <a:pt x="96248" y="37286"/>
                  <a:pt x="68648" y="35698"/>
                  <a:pt x="41189" y="32952"/>
                </a:cubicBez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100" dirty="0"/>
              <a:t>Tverrsnitt</a:t>
            </a:r>
          </a:p>
        </p:txBody>
      </p:sp>
    </p:spTree>
    <p:extLst>
      <p:ext uri="{BB962C8B-B14F-4D97-AF65-F5344CB8AC3E}">
        <p14:creationId xmlns:p14="http://schemas.microsoft.com/office/powerpoint/2010/main" val="18997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321" y="216816"/>
            <a:ext cx="10515600" cy="691447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FLOM</a:t>
            </a:r>
          </a:p>
        </p:txBody>
      </p:sp>
      <p:pic>
        <p:nvPicPr>
          <p:cNvPr id="22532" name="Picture 4" descr="Bilderesultat for flom i norge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263"/>
            <a:ext cx="12192000" cy="59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175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2" name="Picture 4" descr="https://media.sacbee.com/static/weblogs/photos/images/2010/jul10/pak_flood_sm/pak_flood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81328" y="150829"/>
            <a:ext cx="148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Pakistan 2010</a:t>
            </a:r>
          </a:p>
        </p:txBody>
      </p:sp>
    </p:spTree>
    <p:extLst>
      <p:ext uri="{BB962C8B-B14F-4D97-AF65-F5344CB8AC3E}">
        <p14:creationId xmlns:p14="http://schemas.microsoft.com/office/powerpoint/2010/main" val="564026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4" name="Picture 2" descr="https://3.bp.blogspot.com/_HKxsCJ7Y0uo/TIxlOf33r9I/AAAAAAAAAJU/QJZKNVuxAKc/s1600/houses-are-seen-surrounded-by-flood-waters-from-a-pakistan-army-helicopter-on-august-22-2010-in-the-village-of-shah-jamaal-west-of-muzaffargarh-in-punjab-pakist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92412" y="180459"/>
            <a:ext cx="148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Pakistan 2010</a:t>
            </a:r>
          </a:p>
        </p:txBody>
      </p:sp>
    </p:spTree>
    <p:extLst>
      <p:ext uri="{BB962C8B-B14F-4D97-AF65-F5344CB8AC3E}">
        <p14:creationId xmlns:p14="http://schemas.microsoft.com/office/powerpoint/2010/main" val="3820023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2" y="-165846"/>
            <a:ext cx="10815918" cy="1325563"/>
          </a:xfrm>
        </p:spPr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82" y="741405"/>
            <a:ext cx="6101815" cy="601798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b-NO" b="1" dirty="0"/>
              <a:t>Hva er flom?</a:t>
            </a:r>
          </a:p>
          <a:p>
            <a:pPr lvl="1"/>
            <a:r>
              <a:rPr lang="nb-NO" dirty="0" err="1"/>
              <a:t>Årsflom</a:t>
            </a:r>
            <a:r>
              <a:rPr lang="nb-NO" dirty="0"/>
              <a:t>: Høyeste målte vannføring i løpet av ett år. </a:t>
            </a:r>
          </a:p>
          <a:p>
            <a:pPr lvl="1"/>
            <a:r>
              <a:rPr lang="nb-NO" dirty="0"/>
              <a:t>Middelflom: Gjennomsnittlig </a:t>
            </a:r>
            <a:r>
              <a:rPr lang="nb-NO" dirty="0" err="1"/>
              <a:t>årsflom</a:t>
            </a:r>
            <a:r>
              <a:rPr lang="nb-NO" dirty="0"/>
              <a:t> over en periode (20-30 år).</a:t>
            </a:r>
          </a:p>
          <a:p>
            <a:pPr lvl="1"/>
            <a:r>
              <a:rPr lang="nb-NO" b="1" dirty="0"/>
              <a:t>Flom: Dersom vannføringen i en elv på et gitt tidspunkt er høyere enn middelflommen.</a:t>
            </a:r>
          </a:p>
          <a:p>
            <a:pPr marL="0" indent="0">
              <a:buNone/>
            </a:pPr>
            <a:r>
              <a:rPr lang="nb-NO" b="1" dirty="0"/>
              <a:t>Hva er flom i praksis?</a:t>
            </a:r>
          </a:p>
          <a:p>
            <a:pPr lvl="1"/>
            <a:r>
              <a:rPr lang="nb-NO" dirty="0"/>
              <a:t>Økt avrenning</a:t>
            </a:r>
          </a:p>
          <a:p>
            <a:pPr lvl="1"/>
            <a:r>
              <a:rPr lang="nb-NO" dirty="0"/>
              <a:t>Økt vannføring i elver</a:t>
            </a:r>
          </a:p>
          <a:p>
            <a:pPr lvl="1"/>
            <a:r>
              <a:rPr lang="nb-NO" dirty="0"/>
              <a:t>Økt vannstand i hav og innsjø</a:t>
            </a:r>
          </a:p>
          <a:p>
            <a:pPr marL="0" indent="0">
              <a:buNone/>
            </a:pPr>
            <a:r>
              <a:rPr lang="nb-NO" sz="2700" b="1" dirty="0"/>
              <a:t>Hva kan gi flom?</a:t>
            </a:r>
          </a:p>
          <a:p>
            <a:pPr lvl="1"/>
            <a:r>
              <a:rPr lang="nb-NO" dirty="0"/>
              <a:t>Store mengder regn</a:t>
            </a:r>
          </a:p>
          <a:p>
            <a:pPr lvl="1"/>
            <a:r>
              <a:rPr lang="nb-NO" dirty="0"/>
              <a:t>Snøsmelting</a:t>
            </a:r>
          </a:p>
          <a:p>
            <a:pPr lvl="1"/>
            <a:r>
              <a:rPr lang="nb-NO" dirty="0"/>
              <a:t>Isbre-smelting</a:t>
            </a:r>
          </a:p>
          <a:p>
            <a:pPr lvl="1"/>
            <a:r>
              <a:rPr lang="nb-NO" dirty="0"/>
              <a:t>Bølger</a:t>
            </a:r>
          </a:p>
          <a:p>
            <a:pPr lvl="1"/>
            <a:r>
              <a:rPr lang="nb-NO" dirty="0"/>
              <a:t>Menneskeskapte klimaendringer</a:t>
            </a:r>
          </a:p>
          <a:p>
            <a:pPr lvl="1"/>
            <a:r>
              <a:rPr lang="nb-NO" dirty="0"/>
              <a:t>Menneskeskapte strukturer som asfalt </a:t>
            </a:r>
            <a:r>
              <a:rPr lang="nb-NO" dirty="0" err="1"/>
              <a:t>etc</a:t>
            </a:r>
            <a:endParaRPr lang="nb-NO" dirty="0"/>
          </a:p>
          <a:p>
            <a:pPr lvl="1"/>
            <a:r>
              <a:rPr lang="nb-NO" dirty="0"/>
              <a:t>Frost i bakken</a:t>
            </a:r>
          </a:p>
          <a:p>
            <a:pPr marL="0" indent="0">
              <a:buNone/>
            </a:pPr>
            <a:r>
              <a:rPr lang="nb-NO" b="1" dirty="0"/>
              <a:t>Hva er flomdempende (hindrer flom)</a:t>
            </a:r>
          </a:p>
          <a:p>
            <a:pPr lvl="1"/>
            <a:r>
              <a:rPr lang="nb-NO" dirty="0"/>
              <a:t>Innsjøer</a:t>
            </a:r>
          </a:p>
          <a:p>
            <a:pPr lvl="1"/>
            <a:r>
              <a:rPr lang="nb-NO" dirty="0"/>
              <a:t>Myrer</a:t>
            </a:r>
          </a:p>
          <a:p>
            <a:pPr lvl="1"/>
            <a:r>
              <a:rPr lang="nb-NO" dirty="0"/>
              <a:t>Vegetasjon</a:t>
            </a:r>
          </a:p>
          <a:p>
            <a:pPr lvl="1"/>
            <a:r>
              <a:rPr lang="nb-NO" dirty="0"/>
              <a:t>Tykke jordlag</a:t>
            </a:r>
          </a:p>
          <a:p>
            <a:pPr lvl="1"/>
            <a:r>
              <a:rPr lang="nb-NO" dirty="0"/>
              <a:t>Menneskeskapte avrenningssystemer</a:t>
            </a:r>
          </a:p>
          <a:p>
            <a:pPr marL="0" indent="0">
              <a:buNone/>
            </a:pPr>
            <a:r>
              <a:rPr lang="nb-NO" b="1" dirty="0"/>
              <a:t>Når er det vanligvis flom i Norge?</a:t>
            </a:r>
          </a:p>
          <a:p>
            <a:pPr lvl="1"/>
            <a:r>
              <a:rPr lang="nb-NO" dirty="0"/>
              <a:t>Vårflom: Snøsmelting om våren</a:t>
            </a:r>
          </a:p>
          <a:p>
            <a:pPr lvl="1"/>
            <a:r>
              <a:rPr lang="nb-NO" dirty="0"/>
              <a:t>Høstflom: Regnflom om høsten</a:t>
            </a:r>
          </a:p>
          <a:p>
            <a:pPr lvl="1"/>
            <a:r>
              <a:rPr lang="nb-NO" dirty="0"/>
              <a:t>(Isbresmelting om sommeren)</a:t>
            </a:r>
          </a:p>
          <a:p>
            <a:pPr marL="0" indent="0">
              <a:buNone/>
            </a:pPr>
            <a:r>
              <a:rPr lang="nb-NO" b="1" dirty="0"/>
              <a:t>Hva betyr 100-årsflom?</a:t>
            </a:r>
          </a:p>
          <a:p>
            <a:pPr lvl="1"/>
            <a:r>
              <a:rPr lang="nb-NO" dirty="0"/>
              <a:t>En flom med 1% sannsynlighet for å skje i </a:t>
            </a:r>
            <a:br>
              <a:rPr lang="nb-NO" dirty="0"/>
            </a:br>
            <a:r>
              <a:rPr lang="nb-NO" dirty="0"/>
              <a:t>løpet av ett år</a:t>
            </a:r>
          </a:p>
          <a:p>
            <a:pPr lvl="1"/>
            <a:endParaRPr lang="nb-NO" dirty="0"/>
          </a:p>
        </p:txBody>
      </p:sp>
      <p:pic>
        <p:nvPicPr>
          <p:cNvPr id="27652" name="Picture 4" descr="Relatert bil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9" r="28433"/>
          <a:stretch/>
        </p:blipFill>
        <p:spPr bwMode="auto">
          <a:xfrm>
            <a:off x="6639697" y="1"/>
            <a:ext cx="55523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68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VANNFØRING LÆRDALSELVA 2020</a:t>
            </a:r>
          </a:p>
        </p:txBody>
      </p:sp>
      <p:pic>
        <p:nvPicPr>
          <p:cNvPr id="1026" name="Picture 2" descr="https://www2.nve.no/h/hd/plotreal/Q/0073.00002.000/pl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2768"/>
            <a:ext cx="10727724" cy="406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3340" y="5412259"/>
            <a:ext cx="107915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b="1" dirty="0"/>
              <a:t>Hva er 25-, 50- og 75-persentilene?</a:t>
            </a:r>
            <a:endParaRPr lang="nb-NO" sz="1400" dirty="0"/>
          </a:p>
          <a:p>
            <a:r>
              <a:rPr lang="nb-NO" sz="1400" dirty="0"/>
              <a:t>Ved å sammenligne dagens registrering med vannføringen på samme dato fra mange tidligere år, kan man si noe dagens nivå i forhold til historikken.  Dersom registreringer er foretatt på samme dag i en periode på 20 år, vil de fem minste vannføringene (25%) komme under nivået for 25-persentilen, de fem største (25%) vil være over 75-persentilen, mens de 10 vannføringene i midten (50%) vil ligge mellom 25- og 75-persentilen.</a:t>
            </a:r>
            <a:endParaRPr lang="nb-NO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9422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Vannstand Akerselva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b-NO" dirty="0"/>
              <a:t>Velg vannstand/vannføring v2 for Maridalsvatn</a:t>
            </a:r>
          </a:p>
          <a:p>
            <a:pPr lvl="1"/>
            <a:r>
              <a:rPr lang="nb-NO" dirty="0"/>
              <a:t>Legg til Maridalsoset </a:t>
            </a:r>
            <a:r>
              <a:rPr lang="nb-NO" dirty="0">
                <a:sym typeface="Wingdings" panose="05000000000000000000" pitchFamily="2" charset="2"/>
              </a:rPr>
              <a:t> nedbør for å se </a:t>
            </a:r>
            <a:r>
              <a:rPr lang="nb-NO" dirty="0"/>
              <a:t>nedbør</a:t>
            </a:r>
          </a:p>
          <a:p>
            <a:pPr lvl="1"/>
            <a:r>
              <a:rPr lang="nb-NO" dirty="0"/>
              <a:t>Fjern </a:t>
            </a:r>
            <a:r>
              <a:rPr lang="nb-NO" dirty="0" err="1"/>
              <a:t>persentiler</a:t>
            </a:r>
            <a:r>
              <a:rPr lang="nb-NO" dirty="0"/>
              <a:t> for </a:t>
            </a:r>
            <a:r>
              <a:rPr lang="nb-NO" dirty="0" err="1"/>
              <a:t>ryddigere</a:t>
            </a:r>
            <a:r>
              <a:rPr lang="nb-NO" dirty="0"/>
              <a:t> oversikt</a:t>
            </a:r>
          </a:p>
          <a:p>
            <a:pPr lvl="1"/>
            <a:r>
              <a:rPr lang="nb-NO" dirty="0"/>
              <a:t>Velg f.eks. siste år</a:t>
            </a:r>
          </a:p>
        </p:txBody>
      </p:sp>
    </p:spTree>
    <p:extLst>
      <p:ext uri="{BB962C8B-B14F-4D97-AF65-F5344CB8AC3E}">
        <p14:creationId xmlns:p14="http://schemas.microsoft.com/office/powerpoint/2010/main" val="3190087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KOMPETANSEMÅL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forklare klimatiske grunntrekk og værforhold ved å bruke teoriene om strålingsbalanse, vannets kretsløp og strømninger i atmosfæren</a:t>
            </a:r>
          </a:p>
          <a:p>
            <a:pPr lvl="0"/>
            <a:r>
              <a:rPr lang="nb-NO" dirty="0"/>
              <a:t>forklare årsaker til ekstrem flom og tørke</a:t>
            </a:r>
          </a:p>
        </p:txBody>
      </p:sp>
    </p:spTree>
    <p:extLst>
      <p:ext uri="{BB962C8B-B14F-4D97-AF65-F5344CB8AC3E}">
        <p14:creationId xmlns:p14="http://schemas.microsoft.com/office/powerpoint/2010/main" val="2572036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 FLOM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90505"/>
          </a:xfrm>
        </p:spPr>
        <p:txBody>
          <a:bodyPr>
            <a:normAutofit/>
          </a:bodyPr>
          <a:lstStyle/>
          <a:p>
            <a:r>
              <a:rPr lang="nb-NO" dirty="0"/>
              <a:t>I naturen er det mange naturlige flomdempere: Innsjøer, myrer, jord, vegetasjon etc. </a:t>
            </a:r>
          </a:p>
          <a:p>
            <a:r>
              <a:rPr lang="nb-NO" dirty="0"/>
              <a:t>Særlig i byområder er disse gjerne borte og erstattet bl.a. av asfalt </a:t>
            </a:r>
            <a:r>
              <a:rPr lang="nb-NO" dirty="0">
                <a:sym typeface="Wingdings" panose="05000000000000000000" pitchFamily="2" charset="2"/>
              </a:rPr>
              <a:t> h</a:t>
            </a:r>
            <a:r>
              <a:rPr lang="nb-NO" dirty="0"/>
              <a:t>øyere overflateavrenning og mindre infiltrasjon</a:t>
            </a:r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r>
              <a:rPr lang="nb-NO" dirty="0"/>
              <a:t>Løsninger:  Drenering gjennom kumlokk til rør under over byen </a:t>
            </a:r>
            <a:r>
              <a:rPr lang="nb-NO" dirty="0" err="1"/>
              <a:t>osv</a:t>
            </a:r>
            <a:endParaRPr lang="nb-NO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5" t="6376" r="1482" b="5196"/>
          <a:stretch/>
        </p:blipFill>
        <p:spPr>
          <a:xfrm>
            <a:off x="5924397" y="3945924"/>
            <a:ext cx="2079618" cy="173475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5378" r="77472"/>
          <a:stretch/>
        </p:blipFill>
        <p:spPr>
          <a:xfrm>
            <a:off x="1145059" y="3945924"/>
            <a:ext cx="2026509" cy="1734756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3" t="6469" r="26009" b="4574"/>
          <a:stretch/>
        </p:blipFill>
        <p:spPr>
          <a:xfrm>
            <a:off x="3494236" y="3945924"/>
            <a:ext cx="2107493" cy="174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6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«FLASH FLOODS»</a:t>
            </a:r>
          </a:p>
        </p:txBody>
      </p:sp>
      <p:pic>
        <p:nvPicPr>
          <p:cNvPr id="4100" name="Picture 4" descr="Flash Flood GIFs | Tenor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320" y="2856470"/>
            <a:ext cx="384539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5624"/>
            <a:ext cx="10515600" cy="4690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/>
              <a:t>Voldsom nedbør og dårlig infiltrasjon (</a:t>
            </a:r>
            <a:r>
              <a:rPr lang="nb-NO" dirty="0" err="1"/>
              <a:t>pga</a:t>
            </a:r>
            <a:r>
              <a:rPr lang="nb-NO" dirty="0"/>
              <a:t> urbanisering/</a:t>
            </a:r>
            <a:r>
              <a:rPr lang="nb-NO" dirty="0" err="1"/>
              <a:t>tæle</a:t>
            </a:r>
            <a:r>
              <a:rPr lang="nb-NO" dirty="0"/>
              <a:t>/tørr jord </a:t>
            </a:r>
            <a:r>
              <a:rPr lang="nb-NO" dirty="0" err="1"/>
              <a:t>etc</a:t>
            </a:r>
            <a:r>
              <a:rPr lang="nb-NO" dirty="0"/>
              <a:t>) kan gi plutselige flommer</a:t>
            </a:r>
          </a:p>
        </p:txBody>
      </p:sp>
      <p:pic>
        <p:nvPicPr>
          <p:cNvPr id="4" name="flash flo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285647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TØRKE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Tre typer:</a:t>
            </a:r>
          </a:p>
          <a:p>
            <a:pPr marL="514350" indent="-514350">
              <a:buFont typeface="+mj-lt"/>
              <a:buAutoNum type="arabicPeriod"/>
            </a:pPr>
            <a:r>
              <a:rPr lang="nb-NO" b="1" dirty="0"/>
              <a:t>Meteorologisk tørke: </a:t>
            </a:r>
            <a:r>
              <a:rPr lang="nb-NO" dirty="0"/>
              <a:t>Generell tørke. Styrt av nedbørsmengde</a:t>
            </a:r>
          </a:p>
          <a:p>
            <a:pPr marL="514350" indent="-514350">
              <a:buFont typeface="+mj-lt"/>
              <a:buAutoNum type="arabicPeriod"/>
            </a:pPr>
            <a:r>
              <a:rPr lang="nb-NO" b="1" dirty="0"/>
              <a:t>Tørke i jordbruket (agrar tørke) </a:t>
            </a:r>
            <a:r>
              <a:rPr lang="nb-NO" dirty="0"/>
              <a:t>Når markvannmengden er under visnegrensen for jordsmonnet.</a:t>
            </a:r>
            <a:r>
              <a:rPr lang="nb-NO" b="1" dirty="0"/>
              <a:t> </a:t>
            </a:r>
            <a:r>
              <a:rPr lang="nb-NO" dirty="0"/>
              <a:t>Styrt av nedbørsmengde + jordsmonn ++. </a:t>
            </a:r>
          </a:p>
          <a:p>
            <a:pPr marL="514350" indent="-514350">
              <a:buFont typeface="+mj-lt"/>
              <a:buAutoNum type="arabicPeriod"/>
            </a:pPr>
            <a:r>
              <a:rPr lang="nb-NO" b="1" dirty="0"/>
              <a:t>Hydrologisk tørke: </a:t>
            </a:r>
            <a:r>
              <a:rPr lang="nb-NO" dirty="0"/>
              <a:t>Tørke i vannmagasiner, gjerne knyttet til drikkevann. Styrt av nedbørsmengde + bruk av vannmagasiner.</a:t>
            </a:r>
          </a:p>
        </p:txBody>
      </p:sp>
    </p:spTree>
    <p:extLst>
      <p:ext uri="{BB962C8B-B14F-4D97-AF65-F5344CB8AC3E}">
        <p14:creationId xmlns:p14="http://schemas.microsoft.com/office/powerpoint/2010/main" val="1441815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FORSLAG TIL DISPOSISJON TIL EN EKSAMENSOPPGAVE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169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b-NO" b="1" dirty="0"/>
              <a:t>Eksamensoppgave: Gjør rede for begrepet flom og hvordan man kan motvirke flom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/>
              <a:t>FORSLAG DISPOSISJON FLOM</a:t>
            </a:r>
          </a:p>
          <a:p>
            <a:r>
              <a:rPr lang="nb-NO" dirty="0"/>
              <a:t>Eventuelt: Kort om vannets kretsløp og vannmagasiner</a:t>
            </a:r>
          </a:p>
          <a:p>
            <a:r>
              <a:rPr lang="nb-NO" dirty="0"/>
              <a:t>Definere begreper: </a:t>
            </a:r>
            <a:r>
              <a:rPr lang="nb-NO" dirty="0" err="1"/>
              <a:t>Årsflom</a:t>
            </a:r>
            <a:r>
              <a:rPr lang="nb-NO" dirty="0"/>
              <a:t>, middelflom, flom, 100-årsflom</a:t>
            </a:r>
          </a:p>
          <a:p>
            <a:r>
              <a:rPr lang="nb-NO" dirty="0"/>
              <a:t>Hva kan gi flom + vårflom og høstflom</a:t>
            </a:r>
          </a:p>
          <a:p>
            <a:pPr lvl="1"/>
            <a:r>
              <a:rPr lang="nb-NO" dirty="0"/>
              <a:t>(Spesifisering: Menneskeskapte strukturer i urbane områder som gir mer avrenning og mindre </a:t>
            </a:r>
            <a:r>
              <a:rPr lang="nb-NO" dirty="0" err="1"/>
              <a:t>innfiltrasjon</a:t>
            </a:r>
            <a:r>
              <a:rPr lang="nb-NO" dirty="0"/>
              <a:t>)</a:t>
            </a:r>
          </a:p>
          <a:p>
            <a:r>
              <a:rPr lang="nb-NO" dirty="0"/>
              <a:t>Hva hindrer flom</a:t>
            </a:r>
          </a:p>
          <a:p>
            <a:pPr lvl="1"/>
            <a:r>
              <a:rPr lang="nb-NO" dirty="0"/>
              <a:t>(Spesifisering: Menneskeskapte systemer som fjerner vannet i urbane områder)</a:t>
            </a:r>
          </a:p>
          <a:p>
            <a:pPr lvl="1"/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Eksamensoppgave: Forklar hva en vannføringskurve er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/>
              <a:t>FORSLAG DISPOSISJON VANNFØRINGSKURVE</a:t>
            </a:r>
          </a:p>
          <a:p>
            <a:pPr marL="0" indent="0">
              <a:buNone/>
            </a:pPr>
            <a:r>
              <a:rPr lang="nb-NO" dirty="0"/>
              <a:t>Begreper: Vannføring (mengde (m</a:t>
            </a:r>
            <a:r>
              <a:rPr lang="nb-NO" baseline="30000" dirty="0"/>
              <a:t>3</a:t>
            </a:r>
            <a:r>
              <a:rPr lang="nb-NO" dirty="0"/>
              <a:t>/s) ) </a:t>
            </a:r>
            <a:r>
              <a:rPr lang="nb-NO" dirty="0" err="1"/>
              <a:t>vs</a:t>
            </a:r>
            <a:r>
              <a:rPr lang="nb-NO" dirty="0"/>
              <a:t> vannstand (høyde (m)</a:t>
            </a:r>
          </a:p>
          <a:p>
            <a:pPr marL="0" indent="0">
              <a:buNone/>
            </a:pPr>
            <a:r>
              <a:rPr lang="nb-NO" dirty="0"/>
              <a:t>Tegne hydrogram med noen punkter og utlede en vannføringskurve</a:t>
            </a:r>
          </a:p>
          <a:p>
            <a:pPr marL="0" indent="0">
              <a:buNone/>
            </a:pPr>
            <a:endParaRPr lang="nb-NO" b="1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0156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TYPISK EKSAMENSOPPGAVE I DETTE TEMAET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hangingPunct="0">
              <a:buNone/>
            </a:pPr>
            <a:r>
              <a:rPr lang="nb-NO" dirty="0"/>
              <a:t>Gjør rede for hvor og hvordan tropiske sykloner oppstår. Gjør videre rede for lignende fenomener i Norge.</a:t>
            </a:r>
          </a:p>
          <a:p>
            <a:pPr marL="0" indent="0" hangingPunct="0">
              <a:buNone/>
            </a:pPr>
            <a:endParaRPr lang="nb-NO" sz="3600" dirty="0"/>
          </a:p>
          <a:p>
            <a:pPr marL="0" indent="0">
              <a:buNone/>
            </a:pPr>
            <a:r>
              <a:rPr lang="nb-NO" dirty="0"/>
              <a:t>Typisk Sensorspørsmål:</a:t>
            </a:r>
          </a:p>
          <a:p>
            <a:pPr marL="0" indent="0">
              <a:buNone/>
            </a:pPr>
            <a:r>
              <a:rPr lang="nb-NO" dirty="0"/>
              <a:t>Forklar hva en vannføringskurve er</a:t>
            </a:r>
          </a:p>
          <a:p>
            <a:pPr marL="0" indent="0" hangingPunct="0">
              <a:buNone/>
            </a:pP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20599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491049"/>
            <a:ext cx="7886700" cy="46859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Hydrologi – vannets kretsløp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Infiltrasjon og grunnvann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Måling av vannbalanse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Nedbørsfelt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Vannføringskurve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Flom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Urban flom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Flash </a:t>
            </a:r>
            <a:r>
              <a:rPr lang="nb-NO" dirty="0" err="1"/>
              <a:t>floods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Tørke</a:t>
            </a:r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241375"/>
            <a:ext cx="8229600" cy="1084982"/>
          </a:xfrm>
        </p:spPr>
        <p:txBody>
          <a:bodyPr>
            <a:noAutofit/>
          </a:bodyPr>
          <a:lstStyle/>
          <a:p>
            <a:r>
              <a:rPr lang="nb-N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INNHOLD</a:t>
            </a:r>
          </a:p>
        </p:txBody>
      </p:sp>
    </p:spTree>
    <p:extLst>
      <p:ext uri="{BB962C8B-B14F-4D97-AF65-F5344CB8AC3E}">
        <p14:creationId xmlns:p14="http://schemas.microsoft.com/office/powerpoint/2010/main" val="1322166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HYDROLOGI - LÆREN OM VANNETS KRETSLØP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4"/>
            <a:ext cx="10901218" cy="47646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Vannmagasiner: Ulike områder på jorden det finnes vann (is, vann, vanndamp):</a:t>
            </a:r>
          </a:p>
          <a:p>
            <a:pPr lvl="1"/>
            <a:r>
              <a:rPr lang="nb-NO" b="1" dirty="0"/>
              <a:t>Hav: 96,5%.</a:t>
            </a:r>
          </a:p>
          <a:p>
            <a:pPr lvl="1"/>
            <a:r>
              <a:rPr lang="nb-NO" b="1" dirty="0"/>
              <a:t>Snø og isbreer: 1,75%</a:t>
            </a:r>
          </a:p>
          <a:p>
            <a:pPr lvl="1"/>
            <a:r>
              <a:rPr lang="nb-NO" b="1" dirty="0"/>
              <a:t>Grunnvann: 1,5%</a:t>
            </a:r>
          </a:p>
          <a:p>
            <a:pPr lvl="1"/>
            <a:r>
              <a:rPr lang="nb-NO" dirty="0"/>
              <a:t>Vassdrag (innsjøer og elver): 0,01%</a:t>
            </a:r>
          </a:p>
          <a:p>
            <a:pPr lvl="1"/>
            <a:r>
              <a:rPr lang="nb-NO" dirty="0"/>
              <a:t>Markvann: 0,0001%</a:t>
            </a:r>
          </a:p>
          <a:p>
            <a:pPr lvl="1"/>
            <a:r>
              <a:rPr lang="nb-NO" dirty="0"/>
              <a:t>Vann i atmosfæren (Vann og vanndamp i luften): 0,001%.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Oppholdstid: Gjennomsnittstiden vann oppholder seg i et spesifikt vannmagasin, eks. en innsjø.</a:t>
            </a:r>
          </a:p>
          <a:p>
            <a:pPr lvl="1"/>
            <a:r>
              <a:rPr lang="nb-NO" dirty="0"/>
              <a:t>Havet: 3200 år</a:t>
            </a:r>
          </a:p>
          <a:p>
            <a:pPr lvl="1"/>
            <a:r>
              <a:rPr lang="nb-NO" dirty="0"/>
              <a:t>Mjøsa: 5 år</a:t>
            </a:r>
          </a:p>
          <a:p>
            <a:pPr lvl="1"/>
            <a:r>
              <a:rPr lang="nb-NO" dirty="0"/>
              <a:t>I luften: 10 døgn</a:t>
            </a:r>
          </a:p>
          <a:p>
            <a:pPr lvl="1"/>
            <a:r>
              <a:rPr lang="nb-NO" dirty="0"/>
              <a:t>Akerselva: Noen timer</a:t>
            </a:r>
          </a:p>
        </p:txBody>
      </p:sp>
    </p:spTree>
    <p:extLst>
      <p:ext uri="{BB962C8B-B14F-4D97-AF65-F5344CB8AC3E}">
        <p14:creationId xmlns:p14="http://schemas.microsoft.com/office/powerpoint/2010/main" val="63939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81036" y="4084060"/>
            <a:ext cx="10515600" cy="1325563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 descr="https://upload.wikimedia.org/wikipedia/commons/0/03/Vannkretsl%C3%B8p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98"/>
            <a:ext cx="12192000" cy="677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661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64655"/>
            <a:ext cx="10515600" cy="1626033"/>
          </a:xfrm>
        </p:spPr>
        <p:txBody>
          <a:bodyPr>
            <a:normAutofit/>
          </a:bodyPr>
          <a:lstStyle/>
          <a:p>
            <a:r>
              <a:rPr lang="nb-N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VANNETS KRETSLØP - VANDRINGEN MELLOM MAGASINENE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35216"/>
              </p:ext>
            </p:extLst>
          </p:nvPr>
        </p:nvGraphicFramePr>
        <p:xfrm>
          <a:off x="554182" y="1432942"/>
          <a:ext cx="11083636" cy="531911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99855">
                  <a:extLst>
                    <a:ext uri="{9D8B030D-6E8A-4147-A177-3AD203B41FA5}">
                      <a16:colId xmlns:a16="http://schemas.microsoft.com/office/drawing/2014/main" val="2803317250"/>
                    </a:ext>
                  </a:extLst>
                </a:gridCol>
                <a:gridCol w="1782618">
                  <a:extLst>
                    <a:ext uri="{9D8B030D-6E8A-4147-A177-3AD203B41FA5}">
                      <a16:colId xmlns:a16="http://schemas.microsoft.com/office/drawing/2014/main" val="2858700800"/>
                    </a:ext>
                  </a:extLst>
                </a:gridCol>
                <a:gridCol w="4230254">
                  <a:extLst>
                    <a:ext uri="{9D8B030D-6E8A-4147-A177-3AD203B41FA5}">
                      <a16:colId xmlns:a16="http://schemas.microsoft.com/office/drawing/2014/main" val="1637781606"/>
                    </a:ext>
                  </a:extLst>
                </a:gridCol>
                <a:gridCol w="2770909">
                  <a:extLst>
                    <a:ext uri="{9D8B030D-6E8A-4147-A177-3AD203B41FA5}">
                      <a16:colId xmlns:a16="http://schemas.microsoft.com/office/drawing/2014/main" val="2697086448"/>
                    </a:ext>
                  </a:extLst>
                </a:gridCol>
              </a:tblGrid>
              <a:tr h="425209">
                <a:tc>
                  <a:txBody>
                    <a:bodyPr/>
                    <a:lstStyle/>
                    <a:p>
                      <a:r>
                        <a:rPr lang="nb-NO" dirty="0"/>
                        <a:t>NAVN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TIL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FASER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786478"/>
                  </a:ext>
                </a:extLst>
              </a:tr>
              <a:tr h="425209">
                <a:tc>
                  <a:txBody>
                    <a:bodyPr/>
                    <a:lstStyle/>
                    <a:p>
                      <a:r>
                        <a:rPr lang="nb-NO" dirty="0"/>
                        <a:t>Fordamping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Hav/innsjø/elv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Luften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Vann </a:t>
                      </a:r>
                      <a:r>
                        <a:rPr lang="nb-NO" dirty="0">
                          <a:sym typeface="Wingdings" panose="05000000000000000000" pitchFamily="2" charset="2"/>
                        </a:rPr>
                        <a:t> Vanndamp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088328"/>
                  </a:ext>
                </a:extLst>
              </a:tr>
              <a:tr h="425209">
                <a:tc>
                  <a:txBody>
                    <a:bodyPr/>
                    <a:lstStyle/>
                    <a:p>
                      <a:r>
                        <a:rPr lang="nb-NO" dirty="0"/>
                        <a:t>Transpirasjon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Grunn </a:t>
                      </a:r>
                      <a:r>
                        <a:rPr lang="nb-NO" dirty="0">
                          <a:sym typeface="Wingdings" panose="05000000000000000000" pitchFamily="2" charset="2"/>
                        </a:rPr>
                        <a:t> planter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Luften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Vann </a:t>
                      </a:r>
                      <a:r>
                        <a:rPr lang="nb-NO" dirty="0">
                          <a:sym typeface="Wingdings" panose="05000000000000000000" pitchFamily="2" charset="2"/>
                        </a:rPr>
                        <a:t> Vanndamp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054961"/>
                  </a:ext>
                </a:extLst>
              </a:tr>
              <a:tr h="604443">
                <a:tc>
                  <a:txBody>
                    <a:bodyPr/>
                    <a:lstStyle/>
                    <a:p>
                      <a:r>
                        <a:rPr lang="nb-NO" dirty="0"/>
                        <a:t>Evapotranspirasjon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nb-NO" dirty="0"/>
                        <a:t>Summen av fordamping og transpirasjon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770043"/>
                  </a:ext>
                </a:extLst>
              </a:tr>
              <a:tr h="695572">
                <a:tc>
                  <a:txBody>
                    <a:bodyPr/>
                    <a:lstStyle/>
                    <a:p>
                      <a:r>
                        <a:rPr lang="nb-NO" dirty="0"/>
                        <a:t>Sublimasjon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Snø/is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Luften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Is/snø</a:t>
                      </a:r>
                      <a:r>
                        <a:rPr lang="nb-NO" baseline="0" dirty="0"/>
                        <a:t> </a:t>
                      </a:r>
                      <a:r>
                        <a:rPr lang="nb-NO" baseline="0" dirty="0">
                          <a:sym typeface="Wingdings" panose="05000000000000000000" pitchFamily="2" charset="2"/>
                        </a:rPr>
                        <a:t> vanndamp (uten å gå veien om vann!)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377199"/>
                  </a:ext>
                </a:extLst>
              </a:tr>
              <a:tr h="425209">
                <a:tc>
                  <a:txBody>
                    <a:bodyPr/>
                    <a:lstStyle/>
                    <a:p>
                      <a:r>
                        <a:rPr lang="nb-NO" dirty="0"/>
                        <a:t>Nedbør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Luften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Bakken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Vanndamp </a:t>
                      </a:r>
                      <a:r>
                        <a:rPr lang="nb-NO" dirty="0">
                          <a:sym typeface="Wingdings" panose="05000000000000000000" pitchFamily="2" charset="2"/>
                        </a:rPr>
                        <a:t> vann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232284"/>
                  </a:ext>
                </a:extLst>
              </a:tr>
              <a:tr h="733921">
                <a:tc>
                  <a:txBody>
                    <a:bodyPr/>
                    <a:lstStyle/>
                    <a:p>
                      <a:r>
                        <a:rPr lang="nb-NO" dirty="0"/>
                        <a:t>Smelting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Snø/is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Elver/innsjøer/grunnvann/hav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Is/snø</a:t>
                      </a:r>
                      <a:r>
                        <a:rPr lang="nb-NO" baseline="0" dirty="0"/>
                        <a:t> </a:t>
                      </a:r>
                      <a:r>
                        <a:rPr lang="nb-NO" baseline="0" dirty="0">
                          <a:sym typeface="Wingdings" panose="05000000000000000000" pitchFamily="2" charset="2"/>
                        </a:rPr>
                        <a:t> vann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476999"/>
                  </a:ext>
                </a:extLst>
              </a:tr>
              <a:tr h="425209">
                <a:tc>
                  <a:txBody>
                    <a:bodyPr/>
                    <a:lstStyle/>
                    <a:p>
                      <a:r>
                        <a:rPr lang="nb-NO" dirty="0"/>
                        <a:t>Infiltrasjon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Bakken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Grunnvann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vann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256270"/>
                  </a:ext>
                </a:extLst>
              </a:tr>
              <a:tr h="733921">
                <a:tc>
                  <a:txBody>
                    <a:bodyPr/>
                    <a:lstStyle/>
                    <a:p>
                      <a:r>
                        <a:rPr lang="nb-NO" dirty="0"/>
                        <a:t>Overflateavrenning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Bakken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Elver/innsjøer/grunnvann/hav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Vann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847985"/>
                  </a:ext>
                </a:extLst>
              </a:tr>
              <a:tr h="425209">
                <a:tc>
                  <a:txBody>
                    <a:bodyPr/>
                    <a:lstStyle/>
                    <a:p>
                      <a:r>
                        <a:rPr lang="nb-NO" dirty="0"/>
                        <a:t>Grunnvannsavrenning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Grunnvann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Elver/innsjøer/havet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vann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236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709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INFILTRASJON OG GRUNNVANN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585677" y="1825625"/>
            <a:ext cx="6520598" cy="4851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/>
              <a:t>Infiltrasjon: </a:t>
            </a:r>
            <a:r>
              <a:rPr lang="nb-NO" dirty="0"/>
              <a:t>Vann som siger ned i bakken. </a:t>
            </a:r>
          </a:p>
          <a:p>
            <a:pPr marL="0" indent="0">
              <a:buNone/>
            </a:pPr>
            <a:r>
              <a:rPr lang="nb-NO" b="1" dirty="0"/>
              <a:t>Feltkapasitet: </a:t>
            </a:r>
            <a:r>
              <a:rPr lang="nb-NO" dirty="0"/>
              <a:t>Hvor mye vann et visst jordsmonn kan holde på før det blir mettet.</a:t>
            </a:r>
          </a:p>
          <a:p>
            <a:pPr marL="0" indent="0">
              <a:buNone/>
            </a:pPr>
            <a:r>
              <a:rPr lang="nb-NO" b="1" dirty="0"/>
              <a:t>Visnegrense: </a:t>
            </a:r>
            <a:r>
              <a:rPr lang="nb-NO" dirty="0"/>
              <a:t>Hvor mye vann et visst jordsmonn kan holde på som ikke er tilgjengelig for planter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/>
              <a:t>Umettet sone: </a:t>
            </a:r>
            <a:r>
              <a:rPr lang="nb-NO" dirty="0"/>
              <a:t>Øverst i bakken er det en blanding av vann, luft og andre gasser i </a:t>
            </a:r>
            <a:r>
              <a:rPr lang="nb-NO" dirty="0" err="1"/>
              <a:t>løsmassene</a:t>
            </a:r>
            <a:r>
              <a:rPr lang="nb-NO" dirty="0"/>
              <a:t> (jord, sand, leire </a:t>
            </a:r>
            <a:r>
              <a:rPr lang="nb-NO" dirty="0" err="1"/>
              <a:t>etc</a:t>
            </a:r>
            <a:r>
              <a:rPr lang="nb-NO" dirty="0"/>
              <a:t>). I boka: </a:t>
            </a:r>
            <a:r>
              <a:rPr lang="nb-NO" dirty="0" err="1"/>
              <a:t>markvannssone</a:t>
            </a:r>
            <a:r>
              <a:rPr lang="nb-NO" dirty="0"/>
              <a:t>. Deles videre nedover i:</a:t>
            </a:r>
          </a:p>
          <a:p>
            <a:pPr lvl="1"/>
            <a:r>
              <a:rPr lang="nb-NO" dirty="0"/>
              <a:t>Rotsone: Der røtter kan trenge ned.</a:t>
            </a:r>
          </a:p>
          <a:p>
            <a:pPr lvl="1"/>
            <a:r>
              <a:rPr lang="nb-NO" dirty="0" err="1"/>
              <a:t>Mellomsone</a:t>
            </a:r>
            <a:r>
              <a:rPr lang="nb-NO" dirty="0"/>
              <a:t>: …</a:t>
            </a:r>
          </a:p>
          <a:p>
            <a:pPr lvl="1"/>
            <a:r>
              <a:rPr lang="nb-NO" dirty="0"/>
              <a:t>Kapillærsone: Vann kan «klatre» oppover i tynne åpninger </a:t>
            </a:r>
            <a:r>
              <a:rPr lang="nb-NO" dirty="0" err="1"/>
              <a:t>pga</a:t>
            </a:r>
            <a:r>
              <a:rPr lang="nb-NO" dirty="0"/>
              <a:t> kapillærkrefter (diffusjon + adhesjon og kohesjon).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/>
              <a:t>Mettet sone: </a:t>
            </a:r>
            <a:r>
              <a:rPr lang="nb-NO" dirty="0"/>
              <a:t>Grunnvannet. Ofte mineralrikt og egnet som drikkevann (Farris-kilden!)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5035" t="30889" r="49649" b="11568"/>
          <a:stretch/>
        </p:blipFill>
        <p:spPr>
          <a:xfrm>
            <a:off x="0" y="2451121"/>
            <a:ext cx="4448175" cy="4225904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857375" y="2409501"/>
            <a:ext cx="2524125" cy="294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b-NO" dirty="0">
                <a:solidFill>
                  <a:sysClr val="windowText" lastClr="000000"/>
                </a:solidFill>
              </a:rPr>
              <a:t>Rotsone</a:t>
            </a:r>
          </a:p>
          <a:p>
            <a:endParaRPr lang="nb-NO" dirty="0">
              <a:solidFill>
                <a:sysClr val="windowText" lastClr="000000"/>
              </a:solidFill>
            </a:endParaRPr>
          </a:p>
          <a:p>
            <a:r>
              <a:rPr lang="nb-NO" dirty="0" err="1">
                <a:solidFill>
                  <a:sysClr val="windowText" lastClr="000000"/>
                </a:solidFill>
              </a:rPr>
              <a:t>Mellomsone</a:t>
            </a:r>
            <a:endParaRPr lang="nb-NO" dirty="0">
              <a:solidFill>
                <a:sysClr val="windowText" lastClr="000000"/>
              </a:solidFill>
            </a:endParaRPr>
          </a:p>
          <a:p>
            <a:endParaRPr lang="nb-NO" dirty="0">
              <a:solidFill>
                <a:sysClr val="windowText" lastClr="000000"/>
              </a:solidFill>
            </a:endParaRPr>
          </a:p>
          <a:p>
            <a:r>
              <a:rPr lang="nb-NO" dirty="0">
                <a:solidFill>
                  <a:sysClr val="windowText" lastClr="000000"/>
                </a:solidFill>
              </a:rPr>
              <a:t>Kapillærsone</a:t>
            </a:r>
          </a:p>
          <a:p>
            <a:endParaRPr lang="nb-NO" dirty="0">
              <a:solidFill>
                <a:sysClr val="windowText" lastClr="000000"/>
              </a:solidFill>
            </a:endParaRPr>
          </a:p>
          <a:p>
            <a:endParaRPr lang="nb-NO" dirty="0">
              <a:solidFill>
                <a:sysClr val="windowText" lastClr="000000"/>
              </a:solidFill>
            </a:endParaRPr>
          </a:p>
          <a:p>
            <a:endParaRPr lang="nb-NO" dirty="0">
              <a:solidFill>
                <a:sysClr val="windowText" lastClr="000000"/>
              </a:solidFill>
            </a:endParaRPr>
          </a:p>
          <a:p>
            <a:r>
              <a:rPr lang="nb-NO" dirty="0">
                <a:solidFill>
                  <a:sysClr val="windowText" lastClr="000000"/>
                </a:solidFill>
              </a:rPr>
              <a:t>Grunnvann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3626311" y="3184692"/>
            <a:ext cx="1471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Umettet sone</a:t>
            </a:r>
            <a:br>
              <a:rPr lang="nb-NO" dirty="0"/>
            </a:br>
            <a:r>
              <a:rPr lang="nb-NO" dirty="0"/>
              <a:t>(Markvann)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3645657" y="4564073"/>
            <a:ext cx="133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Mettet sone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3454917" y="3989265"/>
            <a:ext cx="185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Grunnvannspeilet</a:t>
            </a:r>
            <a:endParaRPr lang="nb-NO" dirty="0"/>
          </a:p>
        </p:txBody>
      </p:sp>
      <p:cxnSp>
        <p:nvCxnSpPr>
          <p:cNvPr id="12" name="Rett linje 11"/>
          <p:cNvCxnSpPr/>
          <p:nvPr/>
        </p:nvCxnSpPr>
        <p:spPr>
          <a:xfrm flipH="1" flipV="1">
            <a:off x="1846481" y="4193969"/>
            <a:ext cx="1664218" cy="199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øyre klammeparentes 7"/>
          <p:cNvSpPr/>
          <p:nvPr/>
        </p:nvSpPr>
        <p:spPr>
          <a:xfrm>
            <a:off x="2994877" y="4220849"/>
            <a:ext cx="565717" cy="1284801"/>
          </a:xfrm>
          <a:prstGeom prst="rightBrace">
            <a:avLst>
              <a:gd name="adj1" fmla="val 13889"/>
              <a:gd name="adj2" fmla="val 51275"/>
            </a:avLst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Høyre klammeparentes 7"/>
          <p:cNvSpPr/>
          <p:nvPr/>
        </p:nvSpPr>
        <p:spPr>
          <a:xfrm>
            <a:off x="2992560" y="2451122"/>
            <a:ext cx="565717" cy="1742847"/>
          </a:xfrm>
          <a:prstGeom prst="rightBrace">
            <a:avLst>
              <a:gd name="adj1" fmla="val 13889"/>
              <a:gd name="adj2" fmla="val 51275"/>
            </a:avLst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6993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MÅLING AV VANNBALANSE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183899"/>
              </p:ext>
            </p:extLst>
          </p:nvPr>
        </p:nvGraphicFramePr>
        <p:xfrm>
          <a:off x="1085335" y="4542933"/>
          <a:ext cx="8412480" cy="1371600"/>
        </p:xfrm>
        <a:graphic>
          <a:graphicData uri="http://schemas.openxmlformats.org/drawingml/2006/table">
            <a:tbl>
              <a:tblPr/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effectLst/>
                        </a:rPr>
                        <a:t>Landsdel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dirty="0">
                          <a:effectLst/>
                        </a:rPr>
                        <a:t>P - </a:t>
                      </a:r>
                      <a:r>
                        <a:rPr lang="nb-NO" dirty="0" err="1">
                          <a:effectLst/>
                        </a:rPr>
                        <a:t>precipitation</a:t>
                      </a:r>
                      <a:r>
                        <a:rPr lang="nb-NO" dirty="0">
                          <a:effectLst/>
                        </a:rPr>
                        <a:t> [mm]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>
                          <a:effectLst/>
                        </a:rPr>
                        <a:t>E - evaporasjon [mm]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>
                          <a:effectLst/>
                        </a:rPr>
                        <a:t>Q - avløp [mm]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nb-NO">
                          <a:effectLst/>
                        </a:rPr>
                        <a:t>Østlandet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>
                          <a:effectLst/>
                        </a:rPr>
                        <a:t>865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>
                          <a:effectLst/>
                        </a:rPr>
                        <a:t>255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>
                          <a:effectLst/>
                        </a:rPr>
                        <a:t>610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nb-NO">
                          <a:effectLst/>
                        </a:rPr>
                        <a:t>Sør- og Vestlandet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>
                          <a:effectLst/>
                        </a:rPr>
                        <a:t>2170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>
                          <a:effectLst/>
                        </a:rPr>
                        <a:t>285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>
                          <a:effectLst/>
                        </a:rPr>
                        <a:t>1885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838201" y="1825625"/>
            <a:ext cx="10818090" cy="169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601" y="1978024"/>
            <a:ext cx="10818090" cy="21903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b="1" dirty="0"/>
              <a:t>Vannbalanse: P = E + Q (+- </a:t>
            </a:r>
            <a:r>
              <a:rPr lang="el-GR" b="1" dirty="0"/>
              <a:t>Δ</a:t>
            </a:r>
            <a:r>
              <a:rPr lang="en-US" b="1" dirty="0"/>
              <a:t>M)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 = </a:t>
            </a:r>
            <a:r>
              <a:rPr lang="en-US" dirty="0" err="1"/>
              <a:t>Nedbør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 = </a:t>
            </a:r>
            <a:r>
              <a:rPr lang="en-US" dirty="0" err="1"/>
              <a:t>Evapotranspirasjon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Q = </a:t>
            </a:r>
            <a:r>
              <a:rPr lang="en-US" dirty="0" err="1"/>
              <a:t>Avrenning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</a:t>
            </a:r>
            <a:r>
              <a:rPr lang="el-GR" dirty="0"/>
              <a:t>Δ</a:t>
            </a:r>
            <a:r>
              <a:rPr lang="en-US" dirty="0"/>
              <a:t>M = </a:t>
            </a:r>
            <a:r>
              <a:rPr lang="en-US" dirty="0" err="1"/>
              <a:t>Endring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magasin</a:t>
            </a:r>
            <a:r>
              <a:rPr lang="en-US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1123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1167</Words>
  <Application>Microsoft Office PowerPoint</Application>
  <PresentationFormat>Widescreen</PresentationFormat>
  <Paragraphs>252</Paragraphs>
  <Slides>23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HYDROLOGI Vannets kretsløp</vt:lpstr>
      <vt:lpstr>KOMPETANSEMÅL</vt:lpstr>
      <vt:lpstr>EN TYPISK EKSAMENSOPPGAVE I DETTE TEMAET</vt:lpstr>
      <vt:lpstr>INNHOLD</vt:lpstr>
      <vt:lpstr>HYDROLOGI - LÆREN OM VANNETS KRETSLØP</vt:lpstr>
      <vt:lpstr>PowerPoint-presentasjon</vt:lpstr>
      <vt:lpstr>VANNETS KRETSLØP - VANDRINGEN MELLOM MAGASINENE</vt:lpstr>
      <vt:lpstr>INFILTRASJON OG GRUNNVANN</vt:lpstr>
      <vt:lpstr>MÅLING AV VANNBALANSE</vt:lpstr>
      <vt:lpstr>NEDBØRSFELT</vt:lpstr>
      <vt:lpstr>MÅLING AV VANNFØRING: BEGREPER (TYPISK SENSORSPØRSMÅL!)</vt:lpstr>
      <vt:lpstr>MÅLING AV VANNFØRING VED HJELP AV VANNSTAND: VANNFØRINGSKURVE</vt:lpstr>
      <vt:lpstr>MÅLING AV VANNFØRING VED HJELP AV VANNSTAND: VANNFØRINGSKURVE</vt:lpstr>
      <vt:lpstr>FLOM</vt:lpstr>
      <vt:lpstr>PowerPoint-presentasjon</vt:lpstr>
      <vt:lpstr>PowerPoint-presentasjon</vt:lpstr>
      <vt:lpstr>FLOM</vt:lpstr>
      <vt:lpstr>VANNFØRING LÆRDALSELVA 2020</vt:lpstr>
      <vt:lpstr>Vannstand Akerselva</vt:lpstr>
      <vt:lpstr>URBAN FLOM</vt:lpstr>
      <vt:lpstr>«FLASH FLOODS»</vt:lpstr>
      <vt:lpstr>TØRKE</vt:lpstr>
      <vt:lpstr>FORSLAG TIL DISPOSISJON TIL EN EKSAMENSOPPGAVE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 Thormodsæter</dc:creator>
  <cp:lastModifiedBy>Anders Thormodsæter</cp:lastModifiedBy>
  <cp:revision>50</cp:revision>
  <dcterms:created xsi:type="dcterms:W3CDTF">2019-02-23T11:35:09Z</dcterms:created>
  <dcterms:modified xsi:type="dcterms:W3CDTF">2020-09-12T17:05:02Z</dcterms:modified>
</cp:coreProperties>
</file>