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7" r:id="rId3"/>
    <p:sldId id="286" r:id="rId4"/>
    <p:sldId id="280" r:id="rId5"/>
    <p:sldId id="281" r:id="rId6"/>
    <p:sldId id="282" r:id="rId7"/>
    <p:sldId id="283" r:id="rId8"/>
    <p:sldId id="257" r:id="rId9"/>
    <p:sldId id="258" r:id="rId10"/>
    <p:sldId id="260" r:id="rId11"/>
    <p:sldId id="261" r:id="rId12"/>
    <p:sldId id="262" r:id="rId13"/>
    <p:sldId id="263" r:id="rId14"/>
    <p:sldId id="288" r:id="rId15"/>
    <p:sldId id="264" r:id="rId16"/>
    <p:sldId id="289" r:id="rId17"/>
    <p:sldId id="266" r:id="rId18"/>
    <p:sldId id="265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4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909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485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688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829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621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88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7079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610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605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40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1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1820D-44D1-40F9-A92E-464AA0DAE4C6}" type="datetimeFigureOut">
              <a:rPr lang="nb-NO" smtClean="0"/>
              <a:t>26.03.2020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6698B-1154-4C74-872D-565C71B61AB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371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8"/>
          <a:stretch/>
        </p:blipFill>
        <p:spPr bwMode="auto">
          <a:xfrm>
            <a:off x="9936110" y="1076976"/>
            <a:ext cx="2138980" cy="356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b-NO" dirty="0" smtClean="0"/>
              <a:t>Sirkulasjonssystemet</a:t>
            </a:r>
          </a:p>
          <a:p>
            <a:pPr lvl="1"/>
            <a:r>
              <a:rPr lang="nb-NO" dirty="0" smtClean="0"/>
              <a:t>Blodsystemet</a:t>
            </a:r>
          </a:p>
          <a:p>
            <a:pPr lvl="1"/>
            <a:r>
              <a:rPr lang="nb-NO" dirty="0" smtClean="0"/>
              <a:t>Lymfesystemet</a:t>
            </a:r>
          </a:p>
          <a:p>
            <a:pPr marL="514350" indent="-514350">
              <a:buAutoNum type="arabicPeriod"/>
            </a:pPr>
            <a:r>
              <a:rPr lang="nb-NO" dirty="0" smtClean="0"/>
              <a:t>Respirasjonssystemet</a:t>
            </a:r>
          </a:p>
          <a:p>
            <a:pPr marL="514350" indent="-514350">
              <a:buAutoNum type="arabicPeriod"/>
            </a:pPr>
            <a:r>
              <a:rPr lang="nb-NO" dirty="0" smtClean="0"/>
              <a:t>Urinveissystemet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6"/>
          <a:stretch/>
        </p:blipFill>
        <p:spPr bwMode="auto">
          <a:xfrm>
            <a:off x="4573300" y="1394691"/>
            <a:ext cx="2134176" cy="524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"/>
          <a:stretch/>
        </p:blipFill>
        <p:spPr bwMode="auto">
          <a:xfrm>
            <a:off x="6388253" y="1394691"/>
            <a:ext cx="2118447" cy="52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"/>
          <a:stretch/>
        </p:blipFill>
        <p:spPr bwMode="auto">
          <a:xfrm>
            <a:off x="8276102" y="1477818"/>
            <a:ext cx="2004942" cy="516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4451928" y="1362871"/>
            <a:ext cx="794328" cy="6137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/>
          <p:cNvSpPr/>
          <p:nvPr/>
        </p:nvSpPr>
        <p:spPr>
          <a:xfrm>
            <a:off x="4604328" y="1515271"/>
            <a:ext cx="794328" cy="6137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9804930" y="901874"/>
            <a:ext cx="829667" cy="8262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TRANSPORTSYSTEMER HOS DYR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 HOVEDVEKT PÅ MENNESKET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669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Bilderesultater for insect tracheo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8" t="8161" r="10393" b="1922"/>
          <a:stretch/>
        </p:blipFill>
        <p:spPr bwMode="auto">
          <a:xfrm>
            <a:off x="5634182" y="3657600"/>
            <a:ext cx="4913745" cy="295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RESPIRASJONSSYSTEMER HOS DYR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377218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/>
              <a:t>Diffusjon (</a:t>
            </a:r>
            <a:r>
              <a:rPr lang="nb-NO" b="1" dirty="0" smtClean="0"/>
              <a:t>ikke sirkulasjon eller respirasjonssystem</a:t>
            </a:r>
            <a:r>
              <a:rPr lang="nb-NO" b="1" dirty="0" smtClean="0"/>
              <a:t>)</a:t>
            </a:r>
            <a:endParaRPr lang="nb-NO" b="1" dirty="0"/>
          </a:p>
          <a:p>
            <a:pPr lvl="1"/>
            <a:r>
              <a:rPr lang="nb-NO" dirty="0"/>
              <a:t>Svamper, nesledyr, flatormer, rundormer, noen leddormer (bl.a. meitemark, men har sirkulasjon!) </a:t>
            </a:r>
          </a:p>
          <a:p>
            <a:pPr lvl="1"/>
            <a:r>
              <a:rPr lang="nb-NO" dirty="0"/>
              <a:t>Ineffektivt: Organismen må ha stor overflate/volum og/eller liten kroppsstørrelse og lavt energibehov</a:t>
            </a:r>
          </a:p>
          <a:p>
            <a:pPr lvl="1"/>
            <a:r>
              <a:rPr lang="nb-NO" dirty="0"/>
              <a:t>Avhengig av vann/slim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Trakeer</a:t>
            </a:r>
            <a:endParaRPr lang="nb-NO" b="1" dirty="0" smtClean="0"/>
          </a:p>
          <a:p>
            <a:pPr lvl="1"/>
            <a:r>
              <a:rPr lang="nb-NO" dirty="0" smtClean="0"/>
              <a:t>Insekter</a:t>
            </a:r>
          </a:p>
          <a:p>
            <a:pPr lvl="1"/>
            <a:r>
              <a:rPr lang="nb-NO" dirty="0" smtClean="0"/>
              <a:t>Forgrening av luftkanaler med </a:t>
            </a:r>
            <a:br>
              <a:rPr lang="nb-NO" dirty="0" smtClean="0"/>
            </a:br>
            <a:r>
              <a:rPr lang="nb-NO" dirty="0" smtClean="0"/>
              <a:t>trakeer og trakeoler forbundet med åpninger </a:t>
            </a:r>
            <a:br>
              <a:rPr lang="nb-NO" dirty="0" smtClean="0"/>
            </a:br>
            <a:r>
              <a:rPr lang="nb-NO" dirty="0" smtClean="0"/>
              <a:t>til omgivelsene (</a:t>
            </a:r>
            <a:r>
              <a:rPr lang="nb-NO" dirty="0" err="1" smtClean="0"/>
              <a:t>spirakler</a:t>
            </a:r>
            <a:r>
              <a:rPr lang="nb-NO" dirty="0" smtClean="0"/>
              <a:t>) og celler hvor O</a:t>
            </a:r>
            <a:r>
              <a:rPr lang="nb-NO" baseline="-25000" dirty="0" smtClean="0"/>
              <a:t>2</a:t>
            </a:r>
            <a:r>
              <a:rPr lang="nb-NO" dirty="0" smtClean="0"/>
              <a:t> </a:t>
            </a:r>
            <a:br>
              <a:rPr lang="nb-NO" dirty="0" smtClean="0"/>
            </a:br>
            <a:r>
              <a:rPr lang="nb-NO" dirty="0" smtClean="0"/>
              <a:t>diffunderes inn og CO</a:t>
            </a:r>
            <a:r>
              <a:rPr lang="nb-NO" baseline="-25000" dirty="0" smtClean="0"/>
              <a:t>2</a:t>
            </a:r>
            <a:r>
              <a:rPr lang="nb-NO" dirty="0" smtClean="0"/>
              <a:t> diffunderes ut.</a:t>
            </a:r>
          </a:p>
          <a:p>
            <a:pPr lvl="1"/>
            <a:r>
              <a:rPr lang="nb-NO" dirty="0" smtClean="0"/>
              <a:t>Spiraklene kan åpnes og lukkes ved behov</a:t>
            </a:r>
          </a:p>
          <a:p>
            <a:pPr lvl="1"/>
            <a:r>
              <a:rPr lang="nb-NO" dirty="0" smtClean="0"/>
              <a:t>Drevet av bevegelse hos insektene</a:t>
            </a:r>
          </a:p>
          <a:p>
            <a:pPr lvl="1"/>
            <a:r>
              <a:rPr lang="nb-NO" dirty="0" smtClean="0"/>
              <a:t>Ikke effektivt nok for større organismer</a:t>
            </a:r>
          </a:p>
          <a:p>
            <a:pPr lvl="1"/>
            <a:r>
              <a:rPr lang="nb-NO" dirty="0" smtClean="0"/>
              <a:t>Fordel: Lett 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 err="1" smtClean="0">
                <a:sym typeface="Wingdings" panose="05000000000000000000" pitchFamily="2" charset="2"/>
              </a:rPr>
              <a:t>flygeinsekter</a:t>
            </a:r>
            <a:endParaRPr lang="nb-NO" dirty="0" smtClean="0">
              <a:sym typeface="Wingdings" panose="05000000000000000000" pitchFamily="2" charset="2"/>
            </a:endParaRPr>
          </a:p>
          <a:p>
            <a:pPr lvl="1"/>
            <a:r>
              <a:rPr lang="nb-NO" dirty="0" smtClean="0">
                <a:sym typeface="Wingdings" panose="05000000000000000000" pitchFamily="2" charset="2"/>
              </a:rPr>
              <a:t>I vann: </a:t>
            </a:r>
            <a:r>
              <a:rPr lang="nb-NO" dirty="0" err="1" smtClean="0">
                <a:sym typeface="Wingdings" panose="05000000000000000000" pitchFamily="2" charset="2"/>
              </a:rPr>
              <a:t>trakègjeller</a:t>
            </a:r>
            <a:endParaRPr lang="nb-NO" dirty="0" smtClean="0"/>
          </a:p>
          <a:p>
            <a:endParaRPr lang="nb-NO" dirty="0"/>
          </a:p>
          <a:p>
            <a:pPr lvl="1"/>
            <a:endParaRPr lang="nb-NO" dirty="0" smtClean="0"/>
          </a:p>
          <a:p>
            <a:pPr marL="457200" lvl="1" indent="0">
              <a:buNone/>
            </a:pPr>
            <a:endParaRPr lang="nb-NO" dirty="0"/>
          </a:p>
        </p:txBody>
      </p:sp>
      <p:sp>
        <p:nvSpPr>
          <p:cNvPr id="4" name="Down Arrow 3"/>
          <p:cNvSpPr/>
          <p:nvPr/>
        </p:nvSpPr>
        <p:spPr>
          <a:xfrm>
            <a:off x="10569146" y="1408670"/>
            <a:ext cx="784654" cy="5206314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B05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Energiutbytte</a:t>
            </a:r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11407346" y="1408670"/>
            <a:ext cx="784654" cy="5206314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nb-NO" dirty="0" smtClean="0">
                <a:solidFill>
                  <a:schemeClr val="tx1"/>
                </a:solidFill>
              </a:rPr>
              <a:t>Energikostnad</a:t>
            </a:r>
            <a:endParaRPr lang="nb-N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RESPIRASJONSSYSTEMER HOS DYR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4638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dirty="0" smtClean="0"/>
              <a:t>Gjeller</a:t>
            </a:r>
          </a:p>
          <a:p>
            <a:pPr lvl="1"/>
            <a:r>
              <a:rPr lang="nb-NO" dirty="0" smtClean="0"/>
              <a:t>Fisk, mange leddyr, noen stadier av amfibier</a:t>
            </a:r>
          </a:p>
          <a:p>
            <a:pPr lvl="1"/>
            <a:r>
              <a:rPr lang="nb-NO" dirty="0" smtClean="0"/>
              <a:t>Stor overflate på gjeller og kort avstand mellom blod og vann</a:t>
            </a:r>
          </a:p>
          <a:p>
            <a:pPr lvl="1"/>
            <a:r>
              <a:rPr lang="nb-NO" dirty="0" err="1" smtClean="0"/>
              <a:t>Motstrømsprinsippet</a:t>
            </a:r>
            <a:endParaRPr lang="nb-NO" dirty="0" smtClean="0"/>
          </a:p>
          <a:p>
            <a:pPr lvl="1"/>
            <a:r>
              <a:rPr lang="nb-NO" dirty="0" smtClean="0"/>
              <a:t>Når fisken beveger seg går vann over gjellene</a:t>
            </a:r>
          </a:p>
          <a:p>
            <a:pPr lvl="1"/>
            <a:r>
              <a:rPr lang="nb-NO" dirty="0" smtClean="0"/>
              <a:t>Ved bevegelse av gjellelokk går vann over gjellene</a:t>
            </a:r>
          </a:p>
          <a:p>
            <a:pPr lvl="1"/>
            <a:r>
              <a:rPr lang="nb-NO" dirty="0" smtClean="0"/>
              <a:t>Noe ekskresjon av ammoniakk (NH</a:t>
            </a:r>
            <a:r>
              <a:rPr lang="nb-NO" baseline="-25000" dirty="0" smtClean="0"/>
              <a:t>3</a:t>
            </a:r>
            <a:r>
              <a:rPr lang="nb-NO" dirty="0" smtClean="0"/>
              <a:t>) også her</a:t>
            </a:r>
          </a:p>
          <a:p>
            <a:pPr marL="457200" lvl="1" indent="0">
              <a:buNone/>
            </a:pPr>
            <a:endParaRPr lang="nb-NO" dirty="0"/>
          </a:p>
        </p:txBody>
      </p:sp>
      <p:grpSp>
        <p:nvGrpSpPr>
          <p:cNvPr id="8" name="Group 7"/>
          <p:cNvGrpSpPr/>
          <p:nvPr/>
        </p:nvGrpSpPr>
        <p:grpSpPr>
          <a:xfrm>
            <a:off x="6698235" y="1958110"/>
            <a:ext cx="5265601" cy="4548615"/>
            <a:chOff x="5238890" y="1976582"/>
            <a:chExt cx="5265601" cy="4548615"/>
          </a:xfrm>
        </p:grpSpPr>
        <p:pic>
          <p:nvPicPr>
            <p:cNvPr id="15364" name="Picture 4" descr="Bilderesultater for gill anatom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436" y="1976582"/>
              <a:ext cx="5144655" cy="4512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366328" y="3734736"/>
              <a:ext cx="1062182" cy="277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err="1" smtClean="0">
                  <a:solidFill>
                    <a:schemeClr val="tx1"/>
                  </a:solidFill>
                </a:rPr>
                <a:t>Gjellebue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897418" y="1976582"/>
              <a:ext cx="1473199" cy="277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>
                  <a:solidFill>
                    <a:schemeClr val="tx1"/>
                  </a:solidFill>
                </a:rPr>
                <a:t>F</a:t>
              </a:r>
              <a:r>
                <a:rPr lang="nb-NO" sz="1600" dirty="0" smtClean="0">
                  <a:solidFill>
                    <a:schemeClr val="tx1"/>
                  </a:solidFill>
                </a:rPr>
                <a:t>ilamenter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238890" y="2250064"/>
              <a:ext cx="1129582" cy="277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smtClean="0">
                  <a:solidFill>
                    <a:schemeClr val="tx1"/>
                  </a:solidFill>
                </a:rPr>
                <a:t>Gitterstaver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245327" y="1976582"/>
              <a:ext cx="1129582" cy="2770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smtClean="0">
                  <a:solidFill>
                    <a:schemeClr val="tx1"/>
                  </a:solidFill>
                </a:rPr>
                <a:t>Gitterstaver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374909" y="2130714"/>
              <a:ext cx="1129582" cy="396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smtClean="0">
                  <a:solidFill>
                    <a:schemeClr val="tx1"/>
                  </a:solidFill>
                </a:rPr>
                <a:t>Filamenter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057956" y="4011827"/>
              <a:ext cx="1129582" cy="396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err="1" smtClean="0">
                  <a:solidFill>
                    <a:schemeClr val="tx1"/>
                  </a:solidFill>
                </a:rPr>
                <a:t>Gjellebue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182122" y="4822967"/>
              <a:ext cx="756883" cy="396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smtClean="0">
                  <a:solidFill>
                    <a:schemeClr val="tx1"/>
                  </a:solidFill>
                </a:rPr>
                <a:t>Blodårer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60563" y="5769981"/>
              <a:ext cx="756883" cy="2605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smtClean="0">
                  <a:solidFill>
                    <a:schemeClr val="tx1"/>
                  </a:solidFill>
                </a:rPr>
                <a:t>Lameller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317446" y="5826193"/>
              <a:ext cx="756883" cy="3402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smtClean="0">
                  <a:solidFill>
                    <a:schemeClr val="tx1"/>
                  </a:solidFill>
                </a:rPr>
                <a:t>Vann-retning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866885" y="6275077"/>
              <a:ext cx="756883" cy="250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b-NO" sz="1600" dirty="0" smtClean="0">
                  <a:solidFill>
                    <a:schemeClr val="tx1"/>
                  </a:solidFill>
                </a:rPr>
                <a:t>Filament</a:t>
              </a:r>
              <a:endParaRPr lang="nb-NO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27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MOTSTRØMSPRINSIPPET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404879"/>
            <a:ext cx="10515600" cy="514420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dirty="0" smtClean="0"/>
              <a:t>Funksjonen bak </a:t>
            </a:r>
            <a:r>
              <a:rPr lang="nb-NO" dirty="0" err="1" smtClean="0"/>
              <a:t>motstrømsprinsippet</a:t>
            </a:r>
            <a:r>
              <a:rPr lang="nb-NO" dirty="0" smtClean="0"/>
              <a:t> er å forlenge og øke diffusjon fra en væskestrøm til en annen ved </a:t>
            </a:r>
            <a:r>
              <a:rPr lang="nb-NO" dirty="0" smtClean="0"/>
              <a:t>at </a:t>
            </a:r>
            <a:r>
              <a:rPr lang="nb-NO" dirty="0" smtClean="0"/>
              <a:t>væskestrømmene går motsatt vei og ligger tett. </a:t>
            </a:r>
            <a:r>
              <a:rPr lang="nb-NO" dirty="0" smtClean="0">
                <a:solidFill>
                  <a:srgbClr val="FF0000"/>
                </a:solidFill>
              </a:rPr>
              <a:t>Høy </a:t>
            </a:r>
            <a:r>
              <a:rPr lang="nb-NO" dirty="0" err="1" smtClean="0">
                <a:solidFill>
                  <a:srgbClr val="FF0000"/>
                </a:solidFill>
              </a:rPr>
              <a:t>osmolaritet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smtClean="0"/>
              <a:t>og </a:t>
            </a:r>
            <a:r>
              <a:rPr lang="nb-NO" dirty="0" smtClean="0">
                <a:solidFill>
                  <a:srgbClr val="006DF0"/>
                </a:solidFill>
              </a:rPr>
              <a:t>lav </a:t>
            </a:r>
            <a:r>
              <a:rPr lang="nb-NO" dirty="0" err="1" smtClean="0">
                <a:solidFill>
                  <a:srgbClr val="006DF0"/>
                </a:solidFill>
              </a:rPr>
              <a:t>osmolaritet</a:t>
            </a:r>
            <a:endParaRPr lang="nb-NO" dirty="0" smtClean="0">
              <a:solidFill>
                <a:srgbClr val="006DF0"/>
              </a:solidFill>
            </a:endParaRPr>
          </a:p>
          <a:p>
            <a:pPr marL="0" indent="0">
              <a:buNone/>
            </a:pPr>
            <a:r>
              <a:rPr lang="nb-NO" dirty="0" smtClean="0"/>
              <a:t/>
            </a:r>
            <a:br>
              <a:rPr lang="nb-NO" dirty="0" smtClean="0"/>
            </a:br>
            <a:r>
              <a:rPr lang="nb-NO" b="1" dirty="0" err="1" smtClean="0"/>
              <a:t>Medstrøm</a:t>
            </a:r>
            <a:r>
              <a:rPr lang="nb-NO" b="1" dirty="0" smtClean="0"/>
              <a:t>: </a:t>
            </a:r>
            <a:r>
              <a:rPr lang="nb-NO" dirty="0" smtClean="0"/>
              <a:t>Maksimalt metning av «mottaker» 50% (da nås ekvilibrium)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Motstrøm: </a:t>
            </a:r>
            <a:r>
              <a:rPr lang="nb-NO" dirty="0" smtClean="0"/>
              <a:t>Maksimal metning av «mottaker» nesten 100%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err="1" smtClean="0"/>
              <a:t>Motstrømsprinsippet</a:t>
            </a:r>
            <a:r>
              <a:rPr lang="nb-NO" dirty="0" smtClean="0"/>
              <a:t> utnyttes bl.a. i nyrene (osmose av vann), i gjeller (diffusjon av O</a:t>
            </a:r>
            <a:r>
              <a:rPr lang="nb-NO" baseline="-25000" dirty="0" smtClean="0"/>
              <a:t>2</a:t>
            </a:r>
            <a:r>
              <a:rPr lang="nb-NO" dirty="0" smtClean="0"/>
              <a:t>), i </a:t>
            </a:r>
            <a:r>
              <a:rPr lang="nb-NO" dirty="0" err="1" smtClean="0"/>
              <a:t>fugle</a:t>
            </a:r>
            <a:r>
              <a:rPr lang="nb-NO" dirty="0" err="1" smtClean="0"/>
              <a:t>lunger</a:t>
            </a:r>
            <a:r>
              <a:rPr lang="nb-NO" dirty="0" smtClean="0"/>
              <a:t> (diffusjon av O</a:t>
            </a:r>
            <a:r>
              <a:rPr lang="nb-NO" baseline="-25000" dirty="0" smtClean="0"/>
              <a:t>2</a:t>
            </a:r>
            <a:r>
              <a:rPr lang="nb-NO" dirty="0" smtClean="0"/>
              <a:t>) </a:t>
            </a:r>
            <a:r>
              <a:rPr lang="nb-NO" dirty="0" smtClean="0"/>
              <a:t> </a:t>
            </a:r>
            <a:r>
              <a:rPr lang="nb-NO" dirty="0" smtClean="0"/>
              <a:t>og i andeføtter (diffusjon av varme)</a:t>
            </a:r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154544" y="2334029"/>
            <a:ext cx="9753601" cy="1591425"/>
            <a:chOff x="1182254" y="3423920"/>
            <a:chExt cx="8663710" cy="2368518"/>
          </a:xfrm>
        </p:grpSpPr>
        <p:sp>
          <p:nvSpPr>
            <p:cNvPr id="5" name="Pil høyre 4"/>
            <p:cNvSpPr/>
            <p:nvPr/>
          </p:nvSpPr>
          <p:spPr>
            <a:xfrm>
              <a:off x="1182254" y="3423920"/>
              <a:ext cx="8663710" cy="1128828"/>
            </a:xfrm>
            <a:prstGeom prst="rightArrow">
              <a:avLst>
                <a:gd name="adj1" fmla="val 67997"/>
                <a:gd name="adj2" fmla="val 50000"/>
              </a:avLst>
            </a:prstGeom>
            <a:gradFill flip="none" rotWithShape="1">
              <a:gsLst>
                <a:gs pos="0">
                  <a:srgbClr val="FF0000"/>
                </a:gs>
                <a:gs pos="50000">
                  <a:srgbClr val="7030A0"/>
                </a:gs>
                <a:gs pos="100000">
                  <a:srgbClr val="7030A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dirty="0" smtClean="0"/>
                <a:t>100% 		      75%		</a:t>
              </a:r>
              <a:r>
                <a:rPr lang="nb-NO" dirty="0"/>
                <a:t> </a:t>
              </a:r>
              <a:r>
                <a:rPr lang="nb-NO" dirty="0" smtClean="0"/>
                <a:t>            50%		          50%</a:t>
              </a:r>
              <a:endParaRPr lang="nb-NO" dirty="0"/>
            </a:p>
          </p:txBody>
        </p:sp>
        <p:sp>
          <p:nvSpPr>
            <p:cNvPr id="7" name="Pil høyre 6"/>
            <p:cNvSpPr/>
            <p:nvPr/>
          </p:nvSpPr>
          <p:spPr>
            <a:xfrm>
              <a:off x="1182254" y="4567407"/>
              <a:ext cx="8663710" cy="1225031"/>
            </a:xfrm>
            <a:prstGeom prst="rightArrow">
              <a:avLst>
                <a:gd name="adj1" fmla="val 62459"/>
                <a:gd name="adj2" fmla="val 46454"/>
              </a:avLst>
            </a:prstGeom>
            <a:gradFill>
              <a:gsLst>
                <a:gs pos="0">
                  <a:srgbClr val="006DF0"/>
                </a:gs>
                <a:gs pos="50000">
                  <a:srgbClr val="7030A0"/>
                </a:gs>
                <a:gs pos="100000">
                  <a:srgbClr val="7030A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dirty="0" smtClean="0"/>
                <a:t>0%		      25%		             50%		          50%</a:t>
              </a:r>
              <a:endParaRPr lang="nb-NO" dirty="0"/>
            </a:p>
          </p:txBody>
        </p:sp>
        <p:cxnSp>
          <p:nvCxnSpPr>
            <p:cNvPr id="9" name="Rett pilkobling 8"/>
            <p:cNvCxnSpPr/>
            <p:nvPr/>
          </p:nvCxnSpPr>
          <p:spPr>
            <a:xfrm>
              <a:off x="1357159" y="4378960"/>
              <a:ext cx="0" cy="42672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tt pilkobling 21"/>
            <p:cNvCxnSpPr/>
            <p:nvPr/>
          </p:nvCxnSpPr>
          <p:spPr>
            <a:xfrm>
              <a:off x="3318039" y="4378960"/>
              <a:ext cx="0" cy="42672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tt pilkobling 22"/>
            <p:cNvCxnSpPr/>
            <p:nvPr/>
          </p:nvCxnSpPr>
          <p:spPr>
            <a:xfrm>
              <a:off x="5007907" y="4378961"/>
              <a:ext cx="0" cy="42671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80720" y="4294909"/>
            <a:ext cx="10368280" cy="1431636"/>
            <a:chOff x="985520" y="3302000"/>
            <a:chExt cx="10368280" cy="2153920"/>
          </a:xfrm>
        </p:grpSpPr>
        <p:sp>
          <p:nvSpPr>
            <p:cNvPr id="11" name="Pil venstre 10"/>
            <p:cNvSpPr/>
            <p:nvPr/>
          </p:nvSpPr>
          <p:spPr>
            <a:xfrm>
              <a:off x="985520" y="4585017"/>
              <a:ext cx="9946640" cy="870903"/>
            </a:xfrm>
            <a:prstGeom prst="leftArrow">
              <a:avLst>
                <a:gd name="adj1" fmla="val 82353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50000">
                  <a:srgbClr val="7030A0"/>
                </a:gs>
                <a:gs pos="100000">
                  <a:srgbClr val="006DF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dirty="0" smtClean="0"/>
                <a:t>90%	80%	70%	60%	50%	40%	30%	20%	10%	0%</a:t>
              </a:r>
              <a:endParaRPr lang="nb-NO" dirty="0"/>
            </a:p>
          </p:txBody>
        </p:sp>
        <p:sp>
          <p:nvSpPr>
            <p:cNvPr id="12" name="Pil høyre 11"/>
            <p:cNvSpPr/>
            <p:nvPr/>
          </p:nvSpPr>
          <p:spPr>
            <a:xfrm>
              <a:off x="1366787" y="3302000"/>
              <a:ext cx="9987013" cy="1066800"/>
            </a:xfrm>
            <a:prstGeom prst="rightArrow">
              <a:avLst>
                <a:gd name="adj1" fmla="val 69231"/>
                <a:gd name="adj2" fmla="val 50000"/>
              </a:avLst>
            </a:prstGeom>
            <a:gradFill>
              <a:gsLst>
                <a:gs pos="0">
                  <a:srgbClr val="FF0000"/>
                </a:gs>
                <a:gs pos="50000">
                  <a:srgbClr val="7030A0"/>
                </a:gs>
                <a:gs pos="100000">
                  <a:srgbClr val="006DF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dirty="0" smtClean="0"/>
                <a:t>100%	90%	80%	70%	60%	50%	40%	30%	20%	10%	0%</a:t>
              </a:r>
              <a:endParaRPr lang="nb-NO" dirty="0"/>
            </a:p>
          </p:txBody>
        </p:sp>
        <p:cxnSp>
          <p:nvCxnSpPr>
            <p:cNvPr id="13" name="Rett pilkobling 16"/>
            <p:cNvCxnSpPr/>
            <p:nvPr/>
          </p:nvCxnSpPr>
          <p:spPr>
            <a:xfrm>
              <a:off x="2580640" y="420894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pilkobling 17"/>
            <p:cNvCxnSpPr/>
            <p:nvPr/>
          </p:nvCxnSpPr>
          <p:spPr>
            <a:xfrm>
              <a:off x="1666240" y="421820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pilkobling 18"/>
            <p:cNvCxnSpPr/>
            <p:nvPr/>
          </p:nvCxnSpPr>
          <p:spPr>
            <a:xfrm>
              <a:off x="4389120" y="421820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pilkobling 19"/>
            <p:cNvCxnSpPr/>
            <p:nvPr/>
          </p:nvCxnSpPr>
          <p:spPr>
            <a:xfrm>
              <a:off x="5313680" y="421820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pilkobling 20"/>
            <p:cNvCxnSpPr/>
            <p:nvPr/>
          </p:nvCxnSpPr>
          <p:spPr>
            <a:xfrm>
              <a:off x="6238240" y="420894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ett pilkobling 21"/>
            <p:cNvCxnSpPr/>
            <p:nvPr/>
          </p:nvCxnSpPr>
          <p:spPr>
            <a:xfrm>
              <a:off x="7152640" y="421820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tt pilkobling 22"/>
            <p:cNvCxnSpPr/>
            <p:nvPr/>
          </p:nvCxnSpPr>
          <p:spPr>
            <a:xfrm>
              <a:off x="3454400" y="420894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ett pilkobling 23"/>
            <p:cNvCxnSpPr/>
            <p:nvPr/>
          </p:nvCxnSpPr>
          <p:spPr>
            <a:xfrm>
              <a:off x="8056880" y="420894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tt pilkobling 24"/>
            <p:cNvCxnSpPr/>
            <p:nvPr/>
          </p:nvCxnSpPr>
          <p:spPr>
            <a:xfrm>
              <a:off x="8950960" y="421820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tt pilkobling 25"/>
            <p:cNvCxnSpPr/>
            <p:nvPr/>
          </p:nvCxnSpPr>
          <p:spPr>
            <a:xfrm>
              <a:off x="9865360" y="4208941"/>
              <a:ext cx="0" cy="42491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860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RESPIRASJONSSYSTEMER HOS DYR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9377218" cy="47321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 smtClean="0"/>
              <a:t>Lunger</a:t>
            </a:r>
          </a:p>
          <a:p>
            <a:pPr lvl="1"/>
            <a:r>
              <a:rPr lang="nb-NO" dirty="0" smtClean="0"/>
              <a:t>Indre, fuktige </a:t>
            </a:r>
            <a:r>
              <a:rPr lang="nb-NO" dirty="0" smtClean="0"/>
              <a:t>organer </a:t>
            </a:r>
            <a:r>
              <a:rPr lang="nb-NO" dirty="0" smtClean="0"/>
              <a:t>med </a:t>
            </a:r>
            <a:r>
              <a:rPr lang="nb-NO" dirty="0" smtClean="0"/>
              <a:t>stor </a:t>
            </a:r>
            <a:r>
              <a:rPr lang="nb-NO" dirty="0" smtClean="0"/>
              <a:t>overflate for respirasjon på land</a:t>
            </a:r>
            <a:endParaRPr lang="nb-NO" dirty="0" smtClean="0"/>
          </a:p>
          <a:p>
            <a:pPr lvl="1"/>
            <a:r>
              <a:rPr lang="nb-NO" dirty="0" smtClean="0"/>
              <a:t>Knyttet til muskulatur som gir inn/utånding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Fugl (tillegg: </a:t>
            </a:r>
            <a:r>
              <a:rPr lang="nb-NO" dirty="0" err="1" smtClean="0"/>
              <a:t>luftsekker</a:t>
            </a:r>
            <a:r>
              <a:rPr lang="nb-NO" dirty="0"/>
              <a:t>):</a:t>
            </a:r>
          </a:p>
          <a:p>
            <a:pPr lvl="1"/>
            <a:r>
              <a:rPr lang="nb-NO" dirty="0"/>
              <a:t>Avhengig av god gassutveksling fordi </a:t>
            </a:r>
            <a:r>
              <a:rPr lang="nb-NO" dirty="0" smtClean="0"/>
              <a:t>mye</a:t>
            </a:r>
            <a:br>
              <a:rPr lang="nb-NO" dirty="0" smtClean="0"/>
            </a:br>
            <a:r>
              <a:rPr lang="nb-NO" dirty="0" smtClean="0"/>
              <a:t>energi </a:t>
            </a:r>
            <a:r>
              <a:rPr lang="nb-NO" dirty="0"/>
              <a:t>kreves for å fly</a:t>
            </a:r>
          </a:p>
          <a:p>
            <a:pPr lvl="1"/>
            <a:r>
              <a:rPr lang="nb-NO" dirty="0"/>
              <a:t>Mindre overflate på </a:t>
            </a:r>
            <a:r>
              <a:rPr lang="nb-NO" dirty="0" smtClean="0"/>
              <a:t>lungene enn mange</a:t>
            </a:r>
            <a:br>
              <a:rPr lang="nb-NO" dirty="0" smtClean="0"/>
            </a:br>
            <a:r>
              <a:rPr lang="nb-NO" dirty="0" smtClean="0"/>
              <a:t>pattedyr, </a:t>
            </a:r>
            <a:r>
              <a:rPr lang="nb-NO" dirty="0"/>
              <a:t>men til gjengjeld </a:t>
            </a:r>
            <a:r>
              <a:rPr lang="nb-NO" dirty="0" err="1" smtClean="0"/>
              <a:t>luftsekker</a:t>
            </a:r>
            <a:endParaRPr lang="nb-NO" dirty="0"/>
          </a:p>
          <a:p>
            <a:pPr lvl="2"/>
            <a:r>
              <a:rPr lang="nb-NO" dirty="0"/>
              <a:t>Gir mulighet til å inhalere mer luft</a:t>
            </a:r>
          </a:p>
          <a:p>
            <a:pPr lvl="2"/>
            <a:r>
              <a:rPr lang="nb-NO" dirty="0"/>
              <a:t>Bidrar til enveis, gjennomgående luftvei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gjennom </a:t>
            </a:r>
            <a:r>
              <a:rPr lang="nb-NO" dirty="0"/>
              <a:t>lungene </a:t>
            </a:r>
            <a:r>
              <a:rPr lang="nb-NO" dirty="0">
                <a:sym typeface="Wingdings" panose="05000000000000000000" pitchFamily="2" charset="2"/>
              </a:rPr>
              <a:t> bedre diffusjon </a:t>
            </a:r>
            <a:endParaRPr lang="nb-NO" dirty="0"/>
          </a:p>
          <a:p>
            <a:pPr lvl="2"/>
            <a:r>
              <a:rPr lang="nb-NO" dirty="0"/>
              <a:t>Obs! Ikke diffusjon av gasser i </a:t>
            </a:r>
            <a:r>
              <a:rPr lang="nb-NO" dirty="0" err="1" smtClean="0"/>
              <a:t>luftsekkene</a:t>
            </a:r>
            <a:endParaRPr lang="nb-NO" dirty="0" smtClean="0"/>
          </a:p>
          <a:p>
            <a:pPr lvl="2"/>
            <a:r>
              <a:rPr lang="nb-NO" dirty="0" err="1" smtClean="0"/>
              <a:t>Motstrømsprinsippet</a:t>
            </a:r>
            <a:r>
              <a:rPr lang="nb-NO" dirty="0" smtClean="0"/>
              <a:t>!</a:t>
            </a:r>
            <a:endParaRPr lang="nb-NO" dirty="0" smtClean="0"/>
          </a:p>
          <a:p>
            <a:pPr marL="457200" lvl="1" indent="0">
              <a:buNone/>
            </a:pPr>
            <a:endParaRPr lang="nb-NO" dirty="0"/>
          </a:p>
        </p:txBody>
      </p:sp>
      <p:pic>
        <p:nvPicPr>
          <p:cNvPr id="8" name="Picture 2" descr="Bilderesultater for bird air s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58" y="3210627"/>
            <a:ext cx="5247627" cy="31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65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breatheornot.files.wordpress.com/2012/06/bird-breathing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016" y="392019"/>
            <a:ext cx="7888942" cy="591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34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3314" name="Picture 2" descr="Bilderesultater for bird respiration 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75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RESPIRASJONSSYSTEMET HOS MENNESKER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Bil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"/>
          <a:stretch/>
        </p:blipFill>
        <p:spPr bwMode="auto">
          <a:xfrm>
            <a:off x="4580151" y="1420345"/>
            <a:ext cx="2004942" cy="516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638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LUFTVEIENE</a:t>
            </a:r>
            <a:endParaRPr lang="nb-NO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7705436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sz="3800" b="1" dirty="0" smtClean="0"/>
              <a:t>Øvre luftveier: </a:t>
            </a:r>
          </a:p>
          <a:p>
            <a:pPr marL="0" indent="0">
              <a:buNone/>
            </a:pPr>
            <a:r>
              <a:rPr lang="nb-NO" b="1" dirty="0" smtClean="0"/>
              <a:t>Nesehulen: </a:t>
            </a:r>
            <a:r>
              <a:rPr lang="nb-NO" dirty="0" smtClean="0"/>
              <a:t>Luftkanal</a:t>
            </a:r>
          </a:p>
          <a:p>
            <a:pPr marL="0" indent="0">
              <a:buNone/>
            </a:pPr>
            <a:r>
              <a:rPr lang="nb-NO" b="1" dirty="0" smtClean="0"/>
              <a:t>Munnhulen: </a:t>
            </a:r>
            <a:r>
              <a:rPr lang="nb-NO" dirty="0" smtClean="0"/>
              <a:t>Luftkanal</a:t>
            </a:r>
          </a:p>
          <a:p>
            <a:pPr marL="0" indent="0">
              <a:buNone/>
            </a:pPr>
            <a:r>
              <a:rPr lang="nb-NO" b="1" dirty="0" smtClean="0"/>
              <a:t>Svelget: </a:t>
            </a:r>
            <a:r>
              <a:rPr lang="nb-NO" dirty="0" smtClean="0"/>
              <a:t>For å hindre mat og næring i å gå ned i lungene.</a:t>
            </a:r>
          </a:p>
          <a:p>
            <a:pPr marL="0" indent="0">
              <a:buNone/>
            </a:pPr>
            <a:r>
              <a:rPr lang="nb-NO" b="1" dirty="0" smtClean="0"/>
              <a:t>Strupehodet: </a:t>
            </a:r>
            <a:r>
              <a:rPr lang="nb-NO" dirty="0" smtClean="0"/>
              <a:t>Overgang mellom svelg og luftrøret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sz="3800" b="1" dirty="0" smtClean="0"/>
              <a:t>Nedre luftveier:</a:t>
            </a:r>
          </a:p>
          <a:p>
            <a:pPr marL="0" indent="0">
              <a:buNone/>
            </a:pPr>
            <a:r>
              <a:rPr lang="nb-NO" b="1" dirty="0" smtClean="0"/>
              <a:t>Luftrøret: </a:t>
            </a:r>
            <a:r>
              <a:rPr lang="nb-NO" dirty="0" smtClean="0"/>
              <a:t>Stivet opp av </a:t>
            </a:r>
            <a:r>
              <a:rPr lang="nb-NO" dirty="0" err="1" smtClean="0"/>
              <a:t>bruskringer</a:t>
            </a:r>
            <a:r>
              <a:rPr lang="nb-NO" dirty="0" smtClean="0"/>
              <a:t>. Inneholder </a:t>
            </a:r>
            <a:r>
              <a:rPr lang="nb-NO" dirty="0" err="1" smtClean="0"/>
              <a:t>cilia</a:t>
            </a:r>
            <a:r>
              <a:rPr lang="nb-NO" dirty="0" smtClean="0"/>
              <a:t>, små flimmerhår, og slim som frakter uønskede partikler ut igjen.</a:t>
            </a:r>
          </a:p>
          <a:p>
            <a:pPr marL="0" indent="0">
              <a:buNone/>
            </a:pPr>
            <a:r>
              <a:rPr lang="nb-NO" b="1" dirty="0" smtClean="0"/>
              <a:t>Lungene </a:t>
            </a:r>
          </a:p>
          <a:p>
            <a:endParaRPr lang="nb-NO" dirty="0" smtClean="0"/>
          </a:p>
        </p:txBody>
      </p:sp>
      <p:pic>
        <p:nvPicPr>
          <p:cNvPr id="4100" name="Picture 4" descr="Bilderesultat for ci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636" y="4396509"/>
            <a:ext cx="3648364" cy="250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ilderesultater for respirasjonssystem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0"/>
            <a:ext cx="3733800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0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PUSTING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733598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dirty="0" smtClean="0"/>
              <a:t>Innånding: </a:t>
            </a:r>
            <a:r>
              <a:rPr lang="nb-NO" dirty="0" smtClean="0"/>
              <a:t>Muskler i brystkasse og mellomgulvet (diafragma) trekker seg </a:t>
            </a:r>
            <a:r>
              <a:rPr lang="nb-NO" dirty="0" smtClean="0"/>
              <a:t>sammen </a:t>
            </a:r>
            <a:r>
              <a:rPr lang="nb-NO" dirty="0" smtClean="0">
                <a:sym typeface="Wingdings" panose="05000000000000000000" pitchFamily="2" charset="2"/>
              </a:rPr>
              <a:t> l</a:t>
            </a:r>
            <a:r>
              <a:rPr lang="nb-NO" dirty="0" smtClean="0"/>
              <a:t>ungene utvides </a:t>
            </a:r>
            <a:r>
              <a:rPr lang="nb-NO" dirty="0" smtClean="0">
                <a:sym typeface="Wingdings" panose="05000000000000000000" pitchFamily="2" charset="2"/>
              </a:rPr>
              <a:t> undertrykk  </a:t>
            </a:r>
            <a:r>
              <a:rPr lang="nb-NO" dirty="0" smtClean="0"/>
              <a:t>og luft suges </a:t>
            </a:r>
            <a:r>
              <a:rPr lang="nb-NO" dirty="0" smtClean="0"/>
              <a:t>inn via munn og nese.</a:t>
            </a: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Utånding: </a:t>
            </a:r>
            <a:r>
              <a:rPr lang="nb-NO" dirty="0"/>
              <a:t>Muskler i brystkasse og mellomgulvet (diafragma) </a:t>
            </a:r>
            <a:r>
              <a:rPr lang="nb-NO" dirty="0" smtClean="0"/>
              <a:t>avslappes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>
                <a:sym typeface="Wingdings" panose="05000000000000000000" pitchFamily="2" charset="2"/>
              </a:rPr>
              <a:t>l</a:t>
            </a:r>
            <a:r>
              <a:rPr lang="nb-NO" dirty="0"/>
              <a:t>ungene </a:t>
            </a:r>
            <a:r>
              <a:rPr lang="nb-NO" dirty="0" smtClean="0"/>
              <a:t>komprimeres </a:t>
            </a:r>
            <a:r>
              <a:rPr lang="nb-NO" dirty="0">
                <a:sym typeface="Wingdings" panose="05000000000000000000" pitchFamily="2" charset="2"/>
              </a:rPr>
              <a:t> </a:t>
            </a:r>
            <a:r>
              <a:rPr lang="nb-NO" dirty="0" smtClean="0">
                <a:sym typeface="Wingdings" panose="05000000000000000000" pitchFamily="2" charset="2"/>
              </a:rPr>
              <a:t>overtrykk </a:t>
            </a:r>
            <a:r>
              <a:rPr lang="nb-NO" dirty="0">
                <a:sym typeface="Wingdings" panose="05000000000000000000" pitchFamily="2" charset="2"/>
              </a:rPr>
              <a:t> </a:t>
            </a:r>
            <a:r>
              <a:rPr lang="nb-NO" dirty="0" smtClean="0"/>
              <a:t>luft presses ut.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Automatisk, men kan delvis overstyres.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10242" name="Picture 2" descr="Bilderesultat for diaphragma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565" y="0"/>
            <a:ext cx="37684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[effects output image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8491" y="2025074"/>
            <a:ext cx="7818583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20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LUNGENE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36278"/>
            <a:ext cx="1285240" cy="498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 smtClean="0"/>
              <a:t>Luftrøret</a:t>
            </a:r>
          </a:p>
        </p:txBody>
      </p:sp>
      <p:sp>
        <p:nvSpPr>
          <p:cNvPr id="5" name="Rektangel 4"/>
          <p:cNvSpPr/>
          <p:nvPr/>
        </p:nvSpPr>
        <p:spPr>
          <a:xfrm>
            <a:off x="6336145" y="473663"/>
            <a:ext cx="2484582" cy="1062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174" name="Picture 6" descr="https://media.snl.no/system/images/41024/standard_3_lunger_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40" y="21311"/>
            <a:ext cx="8493760" cy="683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e 21"/>
          <p:cNvGrpSpPr/>
          <p:nvPr/>
        </p:nvGrpSpPr>
        <p:grpSpPr>
          <a:xfrm>
            <a:off x="955041" y="2034502"/>
            <a:ext cx="812799" cy="579120"/>
            <a:chOff x="1869441" y="2275840"/>
            <a:chExt cx="629919" cy="396240"/>
          </a:xfrm>
        </p:grpSpPr>
        <p:cxnSp>
          <p:nvCxnSpPr>
            <p:cNvPr id="9" name="Rett pilkobling 8"/>
            <p:cNvCxnSpPr/>
            <p:nvPr/>
          </p:nvCxnSpPr>
          <p:spPr>
            <a:xfrm>
              <a:off x="2184400" y="2275840"/>
              <a:ext cx="314960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tt pilkobling 16"/>
            <p:cNvCxnSpPr/>
            <p:nvPr/>
          </p:nvCxnSpPr>
          <p:spPr>
            <a:xfrm>
              <a:off x="2184400" y="2275840"/>
              <a:ext cx="0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tt pilkobling 20"/>
            <p:cNvCxnSpPr/>
            <p:nvPr/>
          </p:nvCxnSpPr>
          <p:spPr>
            <a:xfrm flipH="1">
              <a:off x="1869441" y="2275840"/>
              <a:ext cx="314959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kstSylinder 22"/>
          <p:cNvSpPr txBox="1"/>
          <p:nvPr/>
        </p:nvSpPr>
        <p:spPr>
          <a:xfrm>
            <a:off x="838200" y="2663706"/>
            <a:ext cx="2448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Bronkier </a:t>
            </a:r>
            <a:r>
              <a:rPr lang="nb-NO" sz="2000" dirty="0"/>
              <a:t>(med brusk</a:t>
            </a:r>
            <a:r>
              <a:rPr lang="nb-NO" sz="2000" dirty="0" smtClean="0"/>
              <a:t>) </a:t>
            </a:r>
            <a:endParaRPr lang="nb-NO" sz="2000" dirty="0"/>
          </a:p>
        </p:txBody>
      </p:sp>
      <p:sp>
        <p:nvSpPr>
          <p:cNvPr id="24" name="TekstSylinder 23"/>
          <p:cNvSpPr txBox="1"/>
          <p:nvPr/>
        </p:nvSpPr>
        <p:spPr>
          <a:xfrm>
            <a:off x="838200" y="3667502"/>
            <a:ext cx="2598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/>
              <a:t>Bronkioler</a:t>
            </a:r>
            <a:r>
              <a:rPr lang="nb-NO" sz="2000" dirty="0" smtClean="0"/>
              <a:t> </a:t>
            </a:r>
            <a:r>
              <a:rPr lang="nb-NO" sz="2000" dirty="0"/>
              <a:t>(uten brusk</a:t>
            </a:r>
            <a:r>
              <a:rPr lang="nb-NO" sz="2000" dirty="0" smtClean="0"/>
              <a:t>)</a:t>
            </a:r>
            <a:endParaRPr lang="nb-NO" sz="2000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838200" y="4671298"/>
            <a:ext cx="25489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Alveoler </a:t>
            </a:r>
            <a:r>
              <a:rPr lang="nb-NO" dirty="0"/>
              <a:t>(lungeblærer</a:t>
            </a:r>
            <a:r>
              <a:rPr lang="nb-NO" dirty="0" smtClean="0"/>
              <a:t>) </a:t>
            </a:r>
            <a:br>
              <a:rPr lang="nb-NO" dirty="0" smtClean="0"/>
            </a:br>
            <a:r>
              <a:rPr lang="nb-NO" dirty="0" smtClean="0"/>
              <a:t>hvor gassutveksling skjer </a:t>
            </a:r>
            <a:br>
              <a:rPr lang="nb-NO" dirty="0" smtClean="0"/>
            </a:br>
            <a:r>
              <a:rPr lang="nb-NO" dirty="0" smtClean="0"/>
              <a:t>med kapillærer</a:t>
            </a:r>
            <a:endParaRPr lang="nb-NO" dirty="0"/>
          </a:p>
        </p:txBody>
      </p:sp>
      <p:grpSp>
        <p:nvGrpSpPr>
          <p:cNvPr id="29" name="Gruppe 28"/>
          <p:cNvGrpSpPr/>
          <p:nvPr/>
        </p:nvGrpSpPr>
        <p:grpSpPr>
          <a:xfrm>
            <a:off x="975361" y="3063816"/>
            <a:ext cx="812799" cy="579120"/>
            <a:chOff x="1869441" y="2275840"/>
            <a:chExt cx="629919" cy="396240"/>
          </a:xfrm>
        </p:grpSpPr>
        <p:cxnSp>
          <p:nvCxnSpPr>
            <p:cNvPr id="30" name="Rett pilkobling 29"/>
            <p:cNvCxnSpPr/>
            <p:nvPr/>
          </p:nvCxnSpPr>
          <p:spPr>
            <a:xfrm>
              <a:off x="2184400" y="2275840"/>
              <a:ext cx="314960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pilkobling 30"/>
            <p:cNvCxnSpPr/>
            <p:nvPr/>
          </p:nvCxnSpPr>
          <p:spPr>
            <a:xfrm>
              <a:off x="2184400" y="2275840"/>
              <a:ext cx="0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pilkobling 31"/>
            <p:cNvCxnSpPr/>
            <p:nvPr/>
          </p:nvCxnSpPr>
          <p:spPr>
            <a:xfrm flipH="1">
              <a:off x="1869441" y="2275840"/>
              <a:ext cx="314959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e 32"/>
          <p:cNvGrpSpPr/>
          <p:nvPr/>
        </p:nvGrpSpPr>
        <p:grpSpPr>
          <a:xfrm>
            <a:off x="975361" y="4093588"/>
            <a:ext cx="812799" cy="579120"/>
            <a:chOff x="1869441" y="2275840"/>
            <a:chExt cx="629919" cy="396240"/>
          </a:xfrm>
        </p:grpSpPr>
        <p:cxnSp>
          <p:nvCxnSpPr>
            <p:cNvPr id="34" name="Rett pilkobling 33"/>
            <p:cNvCxnSpPr/>
            <p:nvPr/>
          </p:nvCxnSpPr>
          <p:spPr>
            <a:xfrm>
              <a:off x="2184400" y="2275840"/>
              <a:ext cx="314960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tt pilkobling 34"/>
            <p:cNvCxnSpPr/>
            <p:nvPr/>
          </p:nvCxnSpPr>
          <p:spPr>
            <a:xfrm>
              <a:off x="2184400" y="2275840"/>
              <a:ext cx="0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tt pilkobling 35"/>
            <p:cNvCxnSpPr/>
            <p:nvPr/>
          </p:nvCxnSpPr>
          <p:spPr>
            <a:xfrm flipH="1">
              <a:off x="1869441" y="2275840"/>
              <a:ext cx="314959" cy="3962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 flipH="1">
            <a:off x="5411538" y="1194804"/>
            <a:ext cx="149578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90598" y="1048610"/>
            <a:ext cx="88889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err="1" smtClean="0"/>
              <a:t>Bronkioler</a:t>
            </a:r>
            <a:endParaRPr lang="nb-NO" sz="1300" dirty="0"/>
          </a:p>
        </p:txBody>
      </p:sp>
    </p:spTree>
    <p:extLst>
      <p:ext uri="{BB962C8B-B14F-4D97-AF65-F5344CB8AC3E}">
        <p14:creationId xmlns:p14="http://schemas.microsoft.com/office/powerpoint/2010/main" val="39938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6"/>
          <a:stretch/>
        </p:blipFill>
        <p:spPr bwMode="auto">
          <a:xfrm>
            <a:off x="4849092" y="1515271"/>
            <a:ext cx="2004942" cy="516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llipse 7"/>
          <p:cNvSpPr/>
          <p:nvPr/>
        </p:nvSpPr>
        <p:spPr>
          <a:xfrm>
            <a:off x="4451928" y="1362871"/>
            <a:ext cx="794328" cy="61371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/>
          <p:cNvSpPr/>
          <p:nvPr/>
        </p:nvSpPr>
        <p:spPr>
          <a:xfrm>
            <a:off x="9804930" y="901874"/>
            <a:ext cx="829667" cy="8262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RESPIRASJONSSYSTEMET HOS DYR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 HOVEDVEKT PÅ MENNESKET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82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Lungs-2009 on Pinteres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0" r="19600"/>
          <a:stretch/>
        </p:blipFill>
        <p:spPr bwMode="auto">
          <a:xfrm>
            <a:off x="5991617" y="590593"/>
            <a:ext cx="6200383" cy="6140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HVORFOR HAR VI TO LUNGER?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dirty="0" smtClean="0"/>
              <a:t>Hvorfor har vi to ører?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Hvorfor har vi to øyne?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Hvorfor har vi ti fingre?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Hvorfor har vi ett hjerte?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Hvorfor har vi </a:t>
            </a:r>
            <a:r>
              <a:rPr lang="nb-NO" dirty="0" err="1"/>
              <a:t>èn</a:t>
            </a:r>
            <a:r>
              <a:rPr lang="nb-NO" dirty="0"/>
              <a:t> lever?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87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CELLEÅNDING I </a:t>
            </a: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MITOKONDRIENE I CELLER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Oksygengass + glukose </a:t>
            </a:r>
            <a:r>
              <a:rPr lang="nb-NO" dirty="0">
                <a:sym typeface="Wingdings" panose="05000000000000000000" pitchFamily="2" charset="2"/>
              </a:rPr>
              <a:t> karbondioksid + vann + </a:t>
            </a:r>
            <a:r>
              <a:rPr lang="nb-NO" dirty="0" smtClean="0">
                <a:sym typeface="Wingdings" panose="05000000000000000000" pitchFamily="2" charset="2"/>
              </a:rPr>
              <a:t>energi</a:t>
            </a:r>
            <a:endParaRPr lang="nb-NO" dirty="0"/>
          </a:p>
          <a:p>
            <a:pPr marL="0" indent="0">
              <a:buNone/>
            </a:pPr>
            <a:r>
              <a:rPr lang="nb-NO" dirty="0"/>
              <a:t>6O</a:t>
            </a:r>
            <a:r>
              <a:rPr lang="nb-NO" baseline="-25000" dirty="0"/>
              <a:t>2</a:t>
            </a:r>
            <a:r>
              <a:rPr lang="nb-NO" dirty="0"/>
              <a:t> + C</a:t>
            </a:r>
            <a:r>
              <a:rPr lang="nb-NO" baseline="-25000" dirty="0"/>
              <a:t>6</a:t>
            </a:r>
            <a:r>
              <a:rPr lang="nb-NO" dirty="0"/>
              <a:t>H</a:t>
            </a:r>
            <a:r>
              <a:rPr lang="nb-NO" baseline="-25000" dirty="0"/>
              <a:t>12</a:t>
            </a:r>
            <a:r>
              <a:rPr lang="nb-NO" dirty="0"/>
              <a:t>O</a:t>
            </a:r>
            <a:r>
              <a:rPr lang="nb-NO" baseline="-25000" dirty="0"/>
              <a:t>6</a:t>
            </a:r>
            <a:r>
              <a:rPr lang="nb-NO" dirty="0"/>
              <a:t> </a:t>
            </a:r>
            <a:r>
              <a:rPr lang="nb-NO" dirty="0">
                <a:sym typeface="Wingdings" panose="05000000000000000000" pitchFamily="2" charset="2"/>
              </a:rPr>
              <a:t> 6CO</a:t>
            </a:r>
            <a:r>
              <a:rPr lang="nb-NO" baseline="-25000" dirty="0">
                <a:sym typeface="Wingdings" panose="05000000000000000000" pitchFamily="2" charset="2"/>
              </a:rPr>
              <a:t>2</a:t>
            </a:r>
            <a:r>
              <a:rPr lang="nb-NO" dirty="0">
                <a:sym typeface="Wingdings" panose="05000000000000000000" pitchFamily="2" charset="2"/>
              </a:rPr>
              <a:t> + 6H</a:t>
            </a:r>
            <a:r>
              <a:rPr lang="nb-NO" baseline="-25000" dirty="0">
                <a:sym typeface="Wingdings" panose="05000000000000000000" pitchFamily="2" charset="2"/>
              </a:rPr>
              <a:t>2</a:t>
            </a:r>
            <a:r>
              <a:rPr lang="nb-NO" dirty="0">
                <a:sym typeface="Wingdings" panose="05000000000000000000" pitchFamily="2" charset="2"/>
              </a:rPr>
              <a:t>O + </a:t>
            </a:r>
            <a:r>
              <a:rPr lang="nb-NO" dirty="0" smtClean="0">
                <a:sym typeface="Wingdings" panose="05000000000000000000" pitchFamily="2" charset="2"/>
              </a:rPr>
              <a:t>energi</a:t>
            </a:r>
          </a:p>
          <a:p>
            <a:pPr marL="0" indent="0">
              <a:buNone/>
            </a:pPr>
            <a:r>
              <a:rPr lang="nb-NO" dirty="0"/>
              <a:t>6O</a:t>
            </a:r>
            <a:r>
              <a:rPr lang="nb-NO" baseline="-25000" dirty="0"/>
              <a:t>2</a:t>
            </a:r>
            <a:r>
              <a:rPr lang="nb-NO" dirty="0"/>
              <a:t> + C</a:t>
            </a:r>
            <a:r>
              <a:rPr lang="nb-NO" baseline="-25000" dirty="0"/>
              <a:t>6</a:t>
            </a:r>
            <a:r>
              <a:rPr lang="nb-NO" dirty="0"/>
              <a:t>H</a:t>
            </a:r>
            <a:r>
              <a:rPr lang="nb-NO" baseline="-25000" dirty="0"/>
              <a:t>12</a:t>
            </a:r>
            <a:r>
              <a:rPr lang="nb-NO" dirty="0"/>
              <a:t>O</a:t>
            </a:r>
            <a:r>
              <a:rPr lang="nb-NO" baseline="-25000" dirty="0"/>
              <a:t>6</a:t>
            </a:r>
            <a:r>
              <a:rPr lang="nb-NO" dirty="0"/>
              <a:t> </a:t>
            </a:r>
            <a:r>
              <a:rPr lang="nb-NO" dirty="0" smtClean="0"/>
              <a:t>+ ADP 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>
                <a:sym typeface="Wingdings" panose="05000000000000000000" pitchFamily="2" charset="2"/>
              </a:rPr>
              <a:t>6CO</a:t>
            </a:r>
            <a:r>
              <a:rPr lang="nb-NO" baseline="-25000" dirty="0">
                <a:sym typeface="Wingdings" panose="05000000000000000000" pitchFamily="2" charset="2"/>
              </a:rPr>
              <a:t>2</a:t>
            </a:r>
            <a:r>
              <a:rPr lang="nb-NO" dirty="0">
                <a:sym typeface="Wingdings" panose="05000000000000000000" pitchFamily="2" charset="2"/>
              </a:rPr>
              <a:t> + 6H</a:t>
            </a:r>
            <a:r>
              <a:rPr lang="nb-NO" baseline="-25000" dirty="0">
                <a:sym typeface="Wingdings" panose="05000000000000000000" pitchFamily="2" charset="2"/>
              </a:rPr>
              <a:t>2</a:t>
            </a:r>
            <a:r>
              <a:rPr lang="nb-NO" dirty="0">
                <a:sym typeface="Wingdings" panose="05000000000000000000" pitchFamily="2" charset="2"/>
              </a:rPr>
              <a:t>O + </a:t>
            </a:r>
            <a:r>
              <a:rPr lang="nb-NO" dirty="0" smtClean="0">
                <a:sym typeface="Wingdings" panose="05000000000000000000" pitchFamily="2" charset="2"/>
              </a:rPr>
              <a:t>ATP</a:t>
            </a:r>
            <a:endParaRPr lang="nb-NO" dirty="0">
              <a:sym typeface="Wingdings" panose="05000000000000000000" pitchFamily="2" charset="2"/>
            </a:endParaRPr>
          </a:p>
          <a:p>
            <a:endParaRPr lang="nb-NO" dirty="0" smtClean="0"/>
          </a:p>
          <a:p>
            <a:endParaRPr lang="nb-NO" dirty="0"/>
          </a:p>
          <a:p>
            <a:r>
              <a:rPr lang="nb-NO" dirty="0" smtClean="0"/>
              <a:t>Målet er å danne energi (ATP) cellene kan </a:t>
            </a:r>
            <a:br>
              <a:rPr lang="nb-NO" dirty="0" smtClean="0"/>
            </a:br>
            <a:r>
              <a:rPr lang="nb-NO" dirty="0" smtClean="0"/>
              <a:t>bruke fra glukose.</a:t>
            </a:r>
          </a:p>
          <a:p>
            <a:r>
              <a:rPr lang="nb-NO" dirty="0" smtClean="0"/>
              <a:t>Aerob </a:t>
            </a:r>
            <a:r>
              <a:rPr lang="nb-NO" dirty="0" err="1" smtClean="0"/>
              <a:t>cellånding</a:t>
            </a:r>
            <a:r>
              <a:rPr lang="nb-NO" dirty="0" smtClean="0"/>
              <a:t>: Reaksjonen </a:t>
            </a:r>
            <a:r>
              <a:rPr lang="nb-NO" dirty="0"/>
              <a:t>hjelpes av O</a:t>
            </a:r>
            <a:r>
              <a:rPr lang="nb-NO" baseline="-25000" dirty="0"/>
              <a:t>2</a:t>
            </a:r>
            <a:r>
              <a:rPr lang="nb-NO" dirty="0" smtClean="0"/>
              <a:t>.</a:t>
            </a:r>
          </a:p>
          <a:p>
            <a:r>
              <a:rPr lang="nb-NO" dirty="0" smtClean="0"/>
              <a:t>Anaerob celleånding: Uten O</a:t>
            </a:r>
            <a:r>
              <a:rPr lang="nb-NO" baseline="-25000" dirty="0" smtClean="0"/>
              <a:t>2</a:t>
            </a:r>
            <a:r>
              <a:rPr lang="nb-NO" dirty="0"/>
              <a:t> </a:t>
            </a:r>
            <a:r>
              <a:rPr lang="nb-NO" dirty="0" smtClean="0"/>
              <a:t>(anaerob </a:t>
            </a:r>
            <a:br>
              <a:rPr lang="nb-NO" dirty="0" smtClean="0"/>
            </a:br>
            <a:r>
              <a:rPr lang="nb-NO" dirty="0" smtClean="0"/>
              <a:t>celleånding), gir bare </a:t>
            </a:r>
            <a:r>
              <a:rPr lang="nb-NO" dirty="0"/>
              <a:t>2ATP per glukose.</a:t>
            </a:r>
          </a:p>
          <a:p>
            <a:r>
              <a:rPr lang="nb-NO" dirty="0" smtClean="0"/>
              <a:t>«Avfallsstoffer» er CO</a:t>
            </a:r>
            <a:r>
              <a:rPr lang="nb-NO" baseline="-25000" dirty="0" smtClean="0"/>
              <a:t>2</a:t>
            </a:r>
            <a:r>
              <a:rPr lang="nb-NO" dirty="0" smtClean="0"/>
              <a:t> og H</a:t>
            </a:r>
            <a:r>
              <a:rPr lang="nb-NO" baseline="-25000" dirty="0" smtClean="0"/>
              <a:t>2</a:t>
            </a:r>
            <a:r>
              <a:rPr lang="nb-NO" dirty="0" smtClean="0"/>
              <a:t>O</a:t>
            </a:r>
          </a:p>
          <a:p>
            <a:endParaRPr lang="nb-NO" dirty="0"/>
          </a:p>
          <a:p>
            <a:endParaRPr lang="nb-NO" dirty="0">
              <a:sym typeface="Wingdings" panose="05000000000000000000" pitchFamily="2" charset="2"/>
            </a:endParaRPr>
          </a:p>
          <a:p>
            <a:endParaRPr lang="nb-NO" dirty="0"/>
          </a:p>
        </p:txBody>
      </p:sp>
      <p:pic>
        <p:nvPicPr>
          <p:cNvPr id="2050" name="Picture 2" descr="http://mundonutricion.es/img/cms/blog/ATP-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" t="5533" r="6651" b="4696"/>
          <a:stretch/>
        </p:blipFill>
        <p:spPr bwMode="auto">
          <a:xfrm>
            <a:off x="7565720" y="3457184"/>
            <a:ext cx="4459265" cy="32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129392" y="3845491"/>
            <a:ext cx="1565753" cy="125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ysClr val="windowText" lastClr="000000"/>
                </a:solidFill>
              </a:rPr>
              <a:t>Fosfatgrupper</a:t>
            </a:r>
            <a:endParaRPr lang="nb-NO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29392" y="5436296"/>
            <a:ext cx="1565753" cy="2286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ysClr val="windowText" lastClr="000000"/>
                </a:solidFill>
              </a:rPr>
              <a:t>Fosfatgrupper</a:t>
            </a:r>
            <a:endParaRPr lang="nb-NO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33978" y="6435529"/>
            <a:ext cx="1565753" cy="129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ysClr val="windowText" lastClr="000000"/>
                </a:solidFill>
              </a:rPr>
              <a:t>Ribose</a:t>
            </a:r>
            <a:endParaRPr lang="nb-NO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73227" y="4746603"/>
            <a:ext cx="1565753" cy="129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ysClr val="windowText" lastClr="000000"/>
                </a:solidFill>
              </a:rPr>
              <a:t>Ribose</a:t>
            </a:r>
            <a:endParaRPr lang="nb-NO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54011" y="3696505"/>
            <a:ext cx="858034" cy="148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ysClr val="windowText" lastClr="000000"/>
                </a:solidFill>
              </a:rPr>
              <a:t>Adenin</a:t>
            </a:r>
            <a:endParaRPr lang="nb-NO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059438" y="5382180"/>
            <a:ext cx="752607" cy="10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dirty="0" smtClean="0">
                <a:solidFill>
                  <a:sysClr val="windowText" lastClr="000000"/>
                </a:solidFill>
              </a:rPr>
              <a:t>Adenin</a:t>
            </a:r>
            <a:endParaRPr lang="nb-NO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0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REKLAME FOR BIOLOGI 2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t="9882" r="45305" b="21358"/>
          <a:stretch/>
        </p:blipFill>
        <p:spPr>
          <a:xfrm>
            <a:off x="766715" y="1339271"/>
            <a:ext cx="9624194" cy="5290395"/>
          </a:xfrm>
          <a:prstGeom prst="rect">
            <a:avLst/>
          </a:prstGeom>
        </p:spPr>
      </p:pic>
      <p:sp>
        <p:nvSpPr>
          <p:cNvPr id="5" name="Multiplikasjon 4"/>
          <p:cNvSpPr/>
          <p:nvPr/>
        </p:nvSpPr>
        <p:spPr>
          <a:xfrm>
            <a:off x="-1461655" y="365124"/>
            <a:ext cx="13986164" cy="6492875"/>
          </a:xfrm>
          <a:prstGeom prst="mathMultiply">
            <a:avLst/>
          </a:prstGeom>
          <a:solidFill>
            <a:srgbClr val="FF0000">
              <a:alpha val="4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 smtClean="0"/>
              <a:t>IKKE PENSUM I BIOLOGI1</a:t>
            </a:r>
            <a:endParaRPr lang="nb-NO" sz="2400" b="1" dirty="0"/>
          </a:p>
        </p:txBody>
      </p:sp>
    </p:spTree>
    <p:extLst>
      <p:ext uri="{BB962C8B-B14F-4D97-AF65-F5344CB8AC3E}">
        <p14:creationId xmlns:p14="http://schemas.microsoft.com/office/powerpoint/2010/main" val="32820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GASSUTVEKSLING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348509"/>
            <a:ext cx="6607585" cy="533861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dirty="0" smtClean="0"/>
              <a:t>Viktigst: Oksygengass (O</a:t>
            </a:r>
            <a:r>
              <a:rPr lang="nb-NO" baseline="-25000" dirty="0" smtClean="0"/>
              <a:t>2</a:t>
            </a:r>
            <a:r>
              <a:rPr lang="nb-NO" dirty="0" smtClean="0"/>
              <a:t>) og karbondioksid (CO</a:t>
            </a:r>
            <a:r>
              <a:rPr lang="nb-NO" baseline="-25000" dirty="0" smtClean="0"/>
              <a:t>2</a:t>
            </a:r>
            <a:r>
              <a:rPr lang="nb-NO" dirty="0" smtClean="0"/>
              <a:t>).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Pusten:</a:t>
            </a:r>
          </a:p>
          <a:p>
            <a:r>
              <a:rPr lang="nb-NO" dirty="0" smtClean="0"/>
              <a:t>Målet med innånding er å få O</a:t>
            </a:r>
            <a:r>
              <a:rPr lang="nb-NO" baseline="-25000" dirty="0" smtClean="0"/>
              <a:t>2</a:t>
            </a:r>
            <a:r>
              <a:rPr lang="nb-NO" dirty="0" smtClean="0"/>
              <a:t> inn i lungene.</a:t>
            </a:r>
          </a:p>
          <a:p>
            <a:r>
              <a:rPr lang="nb-NO" dirty="0" smtClean="0"/>
              <a:t>Målet med utånding er å få CO</a:t>
            </a:r>
            <a:r>
              <a:rPr lang="nb-NO" baseline="-25000" dirty="0" smtClean="0"/>
              <a:t>2</a:t>
            </a:r>
            <a:r>
              <a:rPr lang="nb-NO" dirty="0" smtClean="0"/>
              <a:t> ut av lungene.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Mellom blod og luft:</a:t>
            </a:r>
          </a:p>
          <a:p>
            <a:r>
              <a:rPr lang="nb-NO" dirty="0" smtClean="0"/>
              <a:t>Diffusjon av O</a:t>
            </a:r>
            <a:r>
              <a:rPr lang="nb-NO" baseline="-25000" dirty="0" smtClean="0"/>
              <a:t>2</a:t>
            </a:r>
            <a:r>
              <a:rPr lang="nb-NO" dirty="0" smtClean="0"/>
              <a:t> fra luft til blod (med konsentrasjonsgradienten)</a:t>
            </a:r>
          </a:p>
          <a:p>
            <a:pPr lvl="1"/>
            <a:r>
              <a:rPr lang="nb-NO" dirty="0" smtClean="0"/>
              <a:t>Mye O</a:t>
            </a:r>
            <a:r>
              <a:rPr lang="nb-NO" baseline="-25000" dirty="0" smtClean="0"/>
              <a:t>2</a:t>
            </a:r>
            <a:r>
              <a:rPr lang="nb-NO" dirty="0" smtClean="0"/>
              <a:t> i luft (</a:t>
            </a:r>
            <a:r>
              <a:rPr lang="nb-NO" dirty="0" err="1" smtClean="0"/>
              <a:t>ca</a:t>
            </a:r>
            <a:r>
              <a:rPr lang="nb-NO" dirty="0" smtClean="0"/>
              <a:t> 21%) og oksygenfattig blod her.</a:t>
            </a:r>
          </a:p>
          <a:p>
            <a:r>
              <a:rPr lang="nb-NO" dirty="0" smtClean="0"/>
              <a:t>Diffusjon av CO</a:t>
            </a:r>
            <a:r>
              <a:rPr lang="nb-NO" baseline="-25000" dirty="0" smtClean="0"/>
              <a:t>2</a:t>
            </a:r>
            <a:r>
              <a:rPr lang="nb-NO" dirty="0" smtClean="0"/>
              <a:t> fra blod til luft (med konsentrasjonsgradienten)</a:t>
            </a:r>
          </a:p>
          <a:p>
            <a:pPr lvl="1"/>
            <a:r>
              <a:rPr lang="nb-NO" dirty="0" smtClean="0"/>
              <a:t>Lite CO</a:t>
            </a:r>
            <a:r>
              <a:rPr lang="nb-NO" baseline="-25000" dirty="0" smtClean="0"/>
              <a:t>2</a:t>
            </a:r>
            <a:r>
              <a:rPr lang="nb-NO" dirty="0" smtClean="0"/>
              <a:t> i luft (0,04%) og CO</a:t>
            </a:r>
            <a:r>
              <a:rPr lang="nb-NO" baseline="-25000" dirty="0" smtClean="0"/>
              <a:t>2</a:t>
            </a:r>
            <a:r>
              <a:rPr lang="nb-NO" dirty="0" smtClean="0"/>
              <a:t>-rikt blod her.</a:t>
            </a:r>
          </a:p>
          <a:p>
            <a:pPr lvl="1"/>
            <a:endParaRPr lang="nb-NO" dirty="0"/>
          </a:p>
          <a:p>
            <a:pPr marL="0" indent="0">
              <a:buNone/>
            </a:pPr>
            <a:r>
              <a:rPr lang="nb-NO" b="1" dirty="0" smtClean="0"/>
              <a:t>Mellom blod og celler:</a:t>
            </a:r>
          </a:p>
          <a:p>
            <a:r>
              <a:rPr lang="nb-NO" dirty="0" smtClean="0"/>
              <a:t>Diffusjon av O</a:t>
            </a:r>
            <a:r>
              <a:rPr lang="nb-NO" baseline="-25000" dirty="0" smtClean="0"/>
              <a:t>2</a:t>
            </a:r>
            <a:r>
              <a:rPr lang="nb-NO" dirty="0" smtClean="0"/>
              <a:t> fra blod til celler</a:t>
            </a:r>
          </a:p>
          <a:p>
            <a:pPr lvl="1"/>
            <a:r>
              <a:rPr lang="nb-NO" dirty="0" smtClean="0"/>
              <a:t>Med konsentrasjonsgradienten: Fra oksygenrikt blod til oksygenfattige celler.</a:t>
            </a:r>
          </a:p>
          <a:p>
            <a:r>
              <a:rPr lang="nb-NO" dirty="0" smtClean="0"/>
              <a:t>Diffusjon av CO</a:t>
            </a:r>
            <a:r>
              <a:rPr lang="nb-NO" baseline="-25000" dirty="0" smtClean="0"/>
              <a:t>2</a:t>
            </a:r>
            <a:r>
              <a:rPr lang="nb-NO" dirty="0" smtClean="0"/>
              <a:t> fra celler til blod</a:t>
            </a:r>
          </a:p>
          <a:p>
            <a:pPr lvl="1"/>
            <a:r>
              <a:rPr lang="nb-NO" dirty="0" smtClean="0"/>
              <a:t>Med konsentrasjonsgradienten: Fra CO</a:t>
            </a:r>
            <a:r>
              <a:rPr lang="nb-NO" baseline="-25000" dirty="0" smtClean="0"/>
              <a:t>2</a:t>
            </a:r>
            <a:r>
              <a:rPr lang="nb-NO" dirty="0" smtClean="0"/>
              <a:t>-rike celler til CO</a:t>
            </a:r>
            <a:r>
              <a:rPr lang="nb-NO" baseline="-25000" dirty="0" smtClean="0"/>
              <a:t>2</a:t>
            </a:r>
            <a:r>
              <a:rPr lang="nb-NO" dirty="0" smtClean="0"/>
              <a:t>-fattig blod.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7" b="17165"/>
          <a:stretch/>
        </p:blipFill>
        <p:spPr bwMode="auto">
          <a:xfrm>
            <a:off x="8377383" y="1"/>
            <a:ext cx="38146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7937839" y="261684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Luft</a:t>
            </a:r>
            <a:endParaRPr lang="nb-NO" dirty="0"/>
          </a:p>
        </p:txBody>
      </p:sp>
      <p:sp>
        <p:nvSpPr>
          <p:cNvPr id="7" name="TekstSylinder 6"/>
          <p:cNvSpPr txBox="1"/>
          <p:nvPr/>
        </p:nvSpPr>
        <p:spPr>
          <a:xfrm>
            <a:off x="7864101" y="3648486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Blod</a:t>
            </a:r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7844865" y="6050023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Celle</a:t>
            </a:r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7777018" y="4807670"/>
            <a:ext cx="4414983" cy="2050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78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ilderesultat for hemoglob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01706" y="3810287"/>
            <a:ext cx="2790294" cy="286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Bilderesultat for red blood cell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5" r="8514"/>
          <a:stretch/>
        </p:blipFill>
        <p:spPr bwMode="auto">
          <a:xfrm>
            <a:off x="7649453" y="1"/>
            <a:ext cx="4542547" cy="266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AV GASSER I BLODET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431636"/>
            <a:ext cx="8684741" cy="53478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 smtClean="0"/>
              <a:t>Hemoglobin er et protein som kan binde O</a:t>
            </a:r>
            <a:r>
              <a:rPr lang="nb-NO" baseline="-25000" dirty="0" smtClean="0"/>
              <a:t>2</a:t>
            </a:r>
            <a:r>
              <a:rPr lang="nb-NO" dirty="0" smtClean="0"/>
              <a:t>, CO</a:t>
            </a:r>
            <a:r>
              <a:rPr lang="nb-NO" baseline="-25000" dirty="0" smtClean="0"/>
              <a:t>2</a:t>
            </a:r>
            <a:r>
              <a:rPr lang="nb-NO" dirty="0" smtClean="0"/>
              <a:t> og H</a:t>
            </a:r>
            <a:r>
              <a:rPr lang="nb-NO" baseline="30000" dirty="0" smtClean="0"/>
              <a:t>+</a:t>
            </a:r>
            <a:r>
              <a:rPr lang="nb-NO" dirty="0" smtClean="0"/>
              <a:t> i blodet. </a:t>
            </a:r>
            <a:br>
              <a:rPr lang="nb-NO" dirty="0" smtClean="0"/>
            </a:br>
            <a:r>
              <a:rPr lang="nb-NO" dirty="0" smtClean="0"/>
              <a:t>Hver </a:t>
            </a:r>
            <a:r>
              <a:rPr lang="nb-NO" dirty="0"/>
              <a:t>hemoglobin kan bære fire O</a:t>
            </a:r>
            <a:r>
              <a:rPr lang="nb-NO" baseline="-25000" dirty="0"/>
              <a:t>2</a:t>
            </a:r>
            <a:r>
              <a:rPr lang="nb-NO" dirty="0"/>
              <a:t>, CO</a:t>
            </a:r>
            <a:r>
              <a:rPr lang="nb-NO" baseline="-25000" dirty="0"/>
              <a:t>2</a:t>
            </a:r>
            <a:r>
              <a:rPr lang="nb-NO" dirty="0"/>
              <a:t> eller H</a:t>
            </a:r>
            <a:r>
              <a:rPr lang="nb-NO" baseline="30000" dirty="0" smtClean="0"/>
              <a:t>+</a:t>
            </a:r>
            <a:r>
              <a:rPr lang="nb-NO" dirty="0"/>
              <a:t>.</a:t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r>
              <a:rPr lang="nb-NO" dirty="0" err="1" smtClean="0"/>
              <a:t>Ca</a:t>
            </a:r>
            <a:r>
              <a:rPr lang="nb-NO" dirty="0" smtClean="0"/>
              <a:t> 8.000.000.000.000.000.000.000 hemoglobinmolekyler i kroppen din.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Hemoglobin er viktig fordi: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Sikrer at </a:t>
            </a:r>
            <a:r>
              <a:rPr lang="nb-NO" dirty="0" smtClean="0"/>
              <a:t>O</a:t>
            </a:r>
            <a:r>
              <a:rPr lang="nb-NO" baseline="-25000" dirty="0" smtClean="0"/>
              <a:t>2</a:t>
            </a:r>
            <a:r>
              <a:rPr lang="nb-NO" dirty="0" smtClean="0"/>
              <a:t> </a:t>
            </a:r>
            <a:r>
              <a:rPr lang="nb-NO" dirty="0" smtClean="0"/>
              <a:t>hele tiden diffunderer </a:t>
            </a:r>
            <a:r>
              <a:rPr lang="nb-NO" dirty="0"/>
              <a:t>inn i blodet fra lungene ved å </a:t>
            </a:r>
            <a:r>
              <a:rPr lang="nb-NO" dirty="0" smtClean="0"/>
              <a:t>ta </a:t>
            </a:r>
            <a:r>
              <a:rPr lang="nb-NO" dirty="0"/>
              <a:t>opp </a:t>
            </a:r>
            <a:r>
              <a:rPr lang="nb-NO" dirty="0" smtClean="0"/>
              <a:t>og frakte bort løst </a:t>
            </a:r>
            <a:r>
              <a:rPr lang="nb-NO" dirty="0" smtClean="0"/>
              <a:t>O</a:t>
            </a:r>
            <a:r>
              <a:rPr lang="nb-NO" baseline="-25000" dirty="0" smtClean="0"/>
              <a:t>2</a:t>
            </a:r>
            <a:r>
              <a:rPr lang="nb-NO" dirty="0" smtClean="0"/>
              <a:t> </a:t>
            </a:r>
            <a:r>
              <a:rPr lang="nb-NO" dirty="0" smtClean="0"/>
              <a:t>fra blodet.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Hjelper til med frakt (passiv).</a:t>
            </a:r>
          </a:p>
          <a:p>
            <a:pPr marL="514350" indent="-514350">
              <a:buFont typeface="+mj-lt"/>
              <a:buAutoNum type="arabicPeriod"/>
            </a:pPr>
            <a:r>
              <a:rPr lang="nb-NO" dirty="0" smtClean="0"/>
              <a:t>Hindrer O</a:t>
            </a:r>
            <a:r>
              <a:rPr lang="nb-NO" baseline="-25000" dirty="0" smtClean="0"/>
              <a:t>2</a:t>
            </a:r>
            <a:r>
              <a:rPr lang="nb-NO" dirty="0" smtClean="0"/>
              <a:t> og CO</a:t>
            </a:r>
            <a:r>
              <a:rPr lang="nb-NO" baseline="-25000" dirty="0" smtClean="0"/>
              <a:t>2</a:t>
            </a:r>
            <a:r>
              <a:rPr lang="nb-NO" dirty="0" smtClean="0"/>
              <a:t> å gjøre skader i blodet.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Blodet er rødt fordi jern + oksygen i hemoglobin har rød farge.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</p:txBody>
      </p:sp>
      <p:sp>
        <p:nvSpPr>
          <p:cNvPr id="7" name="Ellipse 3"/>
          <p:cNvSpPr/>
          <p:nvPr/>
        </p:nvSpPr>
        <p:spPr>
          <a:xfrm>
            <a:off x="10613950" y="5675743"/>
            <a:ext cx="600364" cy="57265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nb-NO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nb-NO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llipse 8"/>
          <p:cNvSpPr/>
          <p:nvPr/>
        </p:nvSpPr>
        <p:spPr>
          <a:xfrm>
            <a:off x="9857737" y="5675743"/>
            <a:ext cx="600364" cy="57265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nb-NO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nb-NO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llipse 9"/>
          <p:cNvSpPr/>
          <p:nvPr/>
        </p:nvSpPr>
        <p:spPr>
          <a:xfrm>
            <a:off x="10630826" y="4988934"/>
            <a:ext cx="600364" cy="57265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nb-NO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nb-NO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Ellipse 10"/>
          <p:cNvSpPr/>
          <p:nvPr/>
        </p:nvSpPr>
        <p:spPr>
          <a:xfrm>
            <a:off x="9857737" y="4988934"/>
            <a:ext cx="600364" cy="57265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nb-NO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nb-NO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69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ilderesultat for red blood cell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5" r="8514"/>
          <a:stretch/>
        </p:blipFill>
        <p:spPr bwMode="auto">
          <a:xfrm>
            <a:off x="7649453" y="1"/>
            <a:ext cx="4542547" cy="266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AV GASSER I BLODET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6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 smtClean="0"/>
              <a:t>Blodets </a:t>
            </a:r>
            <a:r>
              <a:rPr lang="nb-NO" b="1" dirty="0"/>
              <a:t>transport av </a:t>
            </a:r>
            <a:r>
              <a:rPr lang="nb-NO" b="1" dirty="0" smtClean="0"/>
              <a:t>O</a:t>
            </a:r>
            <a:r>
              <a:rPr lang="nb-NO" b="1" baseline="-25000" dirty="0" smtClean="0"/>
              <a:t>2</a:t>
            </a:r>
            <a:r>
              <a:rPr lang="nb-NO" b="1" dirty="0" smtClean="0"/>
              <a:t>:</a:t>
            </a:r>
            <a:endParaRPr lang="nb-NO" b="1" dirty="0"/>
          </a:p>
          <a:p>
            <a:pPr marL="0" indent="0">
              <a:buNone/>
            </a:pPr>
            <a:r>
              <a:rPr lang="nb-NO" dirty="0"/>
              <a:t>Det meste på hemoglobin, noe løst i </a:t>
            </a:r>
            <a:r>
              <a:rPr lang="nb-NO" dirty="0" err="1"/>
              <a:t>blodplasmaen</a:t>
            </a:r>
            <a:r>
              <a:rPr lang="nb-NO" dirty="0"/>
              <a:t>.</a:t>
            </a:r>
          </a:p>
          <a:p>
            <a:pPr marL="0" indent="0">
              <a:buNone/>
            </a:pPr>
            <a:endParaRPr lang="nb-NO" dirty="0" smtClean="0"/>
          </a:p>
          <a:p>
            <a:endParaRPr lang="nb-NO" dirty="0" smtClean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48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ilderesultat for red blood cell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5" r="8514"/>
          <a:stretch/>
        </p:blipFill>
        <p:spPr bwMode="auto">
          <a:xfrm>
            <a:off x="7649453" y="1"/>
            <a:ext cx="4542547" cy="266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 AV GASSER I BLODET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Blodets transport av CO</a:t>
            </a:r>
            <a:r>
              <a:rPr lang="nb-NO" b="1" baseline="-25000" dirty="0" smtClean="0"/>
              <a:t>2</a:t>
            </a:r>
            <a:r>
              <a:rPr lang="nb-NO" b="1" dirty="0" smtClean="0"/>
              <a:t>:</a:t>
            </a:r>
          </a:p>
          <a:p>
            <a:pPr marL="0" indent="0">
              <a:buNone/>
            </a:pPr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 inngår i reaksjoner i blodet, og finnes bare i mindre grad som CO</a:t>
            </a:r>
            <a:r>
              <a:rPr lang="nb-NO" baseline="-25000" dirty="0" smtClean="0"/>
              <a:t>2</a:t>
            </a:r>
            <a:r>
              <a:rPr lang="nb-NO" dirty="0" smtClean="0"/>
              <a:t>. </a:t>
            </a:r>
            <a:br>
              <a:rPr lang="nb-NO" dirty="0" smtClean="0"/>
            </a:br>
            <a:r>
              <a:rPr lang="nb-NO" dirty="0" smtClean="0"/>
              <a:t>Derfor må vi se på hvilke stoffer CO</a:t>
            </a:r>
            <a:r>
              <a:rPr lang="nb-NO" baseline="-25000" dirty="0" smtClean="0"/>
              <a:t>2</a:t>
            </a:r>
            <a:r>
              <a:rPr lang="nb-NO" dirty="0" smtClean="0"/>
              <a:t> inngår i: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Det meste av CO</a:t>
            </a:r>
            <a:r>
              <a:rPr lang="nb-NO" b="1" baseline="-25000" dirty="0" smtClean="0"/>
              <a:t>2</a:t>
            </a:r>
            <a:r>
              <a:rPr lang="nb-NO" b="1" dirty="0" smtClean="0"/>
              <a:t> reagerer med H</a:t>
            </a:r>
            <a:r>
              <a:rPr lang="nb-NO" b="1" baseline="-25000" dirty="0" smtClean="0"/>
              <a:t>2</a:t>
            </a:r>
            <a:r>
              <a:rPr lang="nb-NO" b="1" dirty="0" smtClean="0"/>
              <a:t>O i blodet, reaksjonen katalyseres av enzymer: </a:t>
            </a:r>
          </a:p>
          <a:p>
            <a:pPr marL="0" indent="0">
              <a:buNone/>
            </a:pPr>
            <a:r>
              <a:rPr lang="nb-NO" dirty="0" smtClean="0"/>
              <a:t>Karbondioksid + vann </a:t>
            </a:r>
            <a:r>
              <a:rPr lang="nb-NO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Karbonsyre</a:t>
            </a:r>
            <a:endParaRPr lang="nb-NO" dirty="0" smtClean="0"/>
          </a:p>
          <a:p>
            <a:pPr marL="0" indent="0">
              <a:buNone/>
            </a:pPr>
            <a:r>
              <a:rPr lang="nb-NO" dirty="0">
                <a:solidFill>
                  <a:srgbClr val="000000"/>
                </a:solidFill>
              </a:rPr>
              <a:t>CO</a:t>
            </a:r>
            <a:r>
              <a:rPr lang="nb-NO" baseline="-25000" dirty="0">
                <a:solidFill>
                  <a:srgbClr val="000000"/>
                </a:solidFill>
              </a:rPr>
              <a:t>2</a:t>
            </a:r>
            <a:r>
              <a:rPr lang="nb-NO" dirty="0">
                <a:solidFill>
                  <a:srgbClr val="000000"/>
                </a:solidFill>
              </a:rPr>
              <a:t>+ H</a:t>
            </a:r>
            <a:r>
              <a:rPr lang="nb-NO" baseline="-25000" dirty="0">
                <a:solidFill>
                  <a:srgbClr val="000000"/>
                </a:solidFill>
              </a:rPr>
              <a:t>2</a:t>
            </a:r>
            <a:r>
              <a:rPr lang="nb-NO" dirty="0">
                <a:solidFill>
                  <a:srgbClr val="000000"/>
                </a:solidFill>
              </a:rPr>
              <a:t>O </a:t>
            </a:r>
            <a:r>
              <a:rPr lang="nb-NO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H</a:t>
            </a:r>
            <a:r>
              <a:rPr lang="nb-NO" baseline="-25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2</a:t>
            </a:r>
            <a:r>
              <a:rPr lang="nb-NO" dirty="0" smtClean="0">
                <a:solidFill>
                  <a:srgbClr val="000000"/>
                </a:solidFill>
              </a:rPr>
              <a:t>CO</a:t>
            </a:r>
            <a:r>
              <a:rPr lang="nb-NO" baseline="-25000" dirty="0" smtClean="0">
                <a:solidFill>
                  <a:srgbClr val="000000"/>
                </a:solidFill>
              </a:rPr>
              <a:t>3</a:t>
            </a:r>
          </a:p>
          <a:p>
            <a:endParaRPr lang="nb-NO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 smtClean="0">
                <a:solidFill>
                  <a:srgbClr val="000000"/>
                </a:solidFill>
                <a:sym typeface="Wingdings" panose="05000000000000000000" pitchFamily="2" charset="2"/>
              </a:rPr>
              <a:t>Karbonsyre er ustabilt i blodet og vil raskt spaltes:</a:t>
            </a:r>
          </a:p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sym typeface="Wingdings" panose="05000000000000000000" pitchFamily="2" charset="2"/>
              </a:rPr>
              <a:t>Karbonsyre  Bikarbonat + proton</a:t>
            </a:r>
          </a:p>
          <a:p>
            <a:pPr marL="0" indent="0">
              <a:buNone/>
            </a:pPr>
            <a:r>
              <a:rPr lang="nb-NO" dirty="0" smtClean="0">
                <a:solidFill>
                  <a:srgbClr val="000000"/>
                </a:solidFill>
                <a:sym typeface="Wingdings" panose="05000000000000000000" pitchFamily="2" charset="2"/>
              </a:rPr>
              <a:t>H</a:t>
            </a:r>
            <a:r>
              <a:rPr lang="nb-NO" baseline="-25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2</a:t>
            </a:r>
            <a:r>
              <a:rPr lang="nb-NO" dirty="0" smtClean="0">
                <a:solidFill>
                  <a:srgbClr val="000000"/>
                </a:solidFill>
              </a:rPr>
              <a:t>CO</a:t>
            </a:r>
            <a:r>
              <a:rPr lang="nb-NO" baseline="-25000" dirty="0" smtClean="0">
                <a:solidFill>
                  <a:srgbClr val="000000"/>
                </a:solidFill>
              </a:rPr>
              <a:t>3</a:t>
            </a:r>
            <a:r>
              <a:rPr lang="nb-NO" dirty="0" smtClean="0">
                <a:solidFill>
                  <a:srgbClr val="000000"/>
                </a:solidFill>
                <a:sym typeface="Wingdings" panose="05000000000000000000" pitchFamily="2" charset="2"/>
              </a:rPr>
              <a:t>  </a:t>
            </a:r>
            <a:r>
              <a:rPr lang="nb-NO" dirty="0" smtClean="0">
                <a:solidFill>
                  <a:srgbClr val="000000"/>
                </a:solidFill>
              </a:rPr>
              <a:t>HCO</a:t>
            </a:r>
            <a:r>
              <a:rPr lang="nb-NO" baseline="-25000" dirty="0" smtClean="0">
                <a:solidFill>
                  <a:srgbClr val="000000"/>
                </a:solidFill>
              </a:rPr>
              <a:t>3</a:t>
            </a:r>
            <a:r>
              <a:rPr lang="nb-NO" baseline="30000" dirty="0" smtClean="0">
                <a:solidFill>
                  <a:srgbClr val="000000"/>
                </a:solidFill>
              </a:rPr>
              <a:t>- </a:t>
            </a:r>
            <a:r>
              <a:rPr lang="nb-NO" dirty="0" smtClean="0">
                <a:solidFill>
                  <a:srgbClr val="000000"/>
                </a:solidFill>
              </a:rPr>
              <a:t>+ H</a:t>
            </a:r>
            <a:r>
              <a:rPr lang="nb-NO" baseline="30000" dirty="0" smtClean="0">
                <a:solidFill>
                  <a:srgbClr val="000000"/>
                </a:solidFill>
              </a:rPr>
              <a:t>+</a:t>
            </a:r>
            <a:r>
              <a:rPr lang="nb-NO" sz="1800" dirty="0" smtClean="0">
                <a:solidFill>
                  <a:srgbClr val="000000"/>
                </a:solidFill>
              </a:rPr>
              <a:t> </a:t>
            </a:r>
          </a:p>
          <a:p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SUM:</a:t>
            </a:r>
          </a:p>
          <a:p>
            <a:r>
              <a:rPr lang="nb-NO" dirty="0" err="1" smtClean="0"/>
              <a:t>Ca</a:t>
            </a:r>
            <a:r>
              <a:rPr lang="nb-NO" dirty="0" smtClean="0"/>
              <a:t> 70% av CO</a:t>
            </a:r>
            <a:r>
              <a:rPr lang="nb-NO" baseline="-25000" dirty="0" smtClean="0"/>
              <a:t>2</a:t>
            </a:r>
            <a:r>
              <a:rPr lang="nb-NO" dirty="0" smtClean="0"/>
              <a:t> fraktes som </a:t>
            </a:r>
            <a:r>
              <a:rPr lang="nb-NO" dirty="0" smtClean="0">
                <a:sym typeface="Wingdings" panose="05000000000000000000" pitchFamily="2" charset="2"/>
              </a:rPr>
              <a:t>løst bikarbonat.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H</a:t>
            </a:r>
            <a:r>
              <a:rPr lang="nb-NO" baseline="30000" dirty="0" smtClean="0">
                <a:sym typeface="Wingdings" panose="05000000000000000000" pitchFamily="2" charset="2"/>
              </a:rPr>
              <a:t>+</a:t>
            </a:r>
            <a:r>
              <a:rPr lang="nb-NO" dirty="0" smtClean="0">
                <a:sym typeface="Wingdings" panose="05000000000000000000" pitchFamily="2" charset="2"/>
              </a:rPr>
              <a:t> fraktes hovedsakelig bundet til hemoglobin</a:t>
            </a:r>
            <a:endParaRPr lang="nb-NO" baseline="30000" dirty="0" smtClean="0">
              <a:sym typeface="Wingdings" panose="05000000000000000000" pitchFamily="2" charset="2"/>
            </a:endParaRPr>
          </a:p>
          <a:p>
            <a:r>
              <a:rPr lang="nb-NO" dirty="0" smtClean="0">
                <a:sym typeface="Wingdings" panose="05000000000000000000" pitchFamily="2" charset="2"/>
              </a:rPr>
              <a:t>Resterende CO</a:t>
            </a:r>
            <a:r>
              <a:rPr lang="nb-NO" baseline="-25000" dirty="0" smtClean="0">
                <a:sym typeface="Wingdings" panose="05000000000000000000" pitchFamily="2" charset="2"/>
              </a:rPr>
              <a:t>2</a:t>
            </a:r>
            <a:r>
              <a:rPr lang="nb-NO" dirty="0" smtClean="0">
                <a:sym typeface="Wingdings" panose="05000000000000000000" pitchFamily="2" charset="2"/>
              </a:rPr>
              <a:t> fraktes løst i blod eller bundet til hemoglobin.</a:t>
            </a:r>
            <a:endParaRPr lang="nb-NO" dirty="0" smtClean="0"/>
          </a:p>
          <a:p>
            <a:endParaRPr lang="nb-NO" dirty="0" smtClean="0"/>
          </a:p>
          <a:p>
            <a:endParaRPr lang="nb-NO" dirty="0" smtClean="0"/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44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KAMPEN OM HEMOGLOBINET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60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 smtClean="0"/>
              <a:t>Hemoglobin kan altså </a:t>
            </a:r>
            <a:r>
              <a:rPr lang="nb-NO" dirty="0"/>
              <a:t>binde O</a:t>
            </a:r>
            <a:r>
              <a:rPr lang="nb-NO" baseline="-25000" dirty="0"/>
              <a:t>2</a:t>
            </a:r>
            <a:r>
              <a:rPr lang="nb-NO" dirty="0"/>
              <a:t>, CO</a:t>
            </a:r>
            <a:r>
              <a:rPr lang="nb-NO" baseline="-25000" dirty="0"/>
              <a:t>2</a:t>
            </a:r>
            <a:r>
              <a:rPr lang="nb-NO" dirty="0"/>
              <a:t> og H</a:t>
            </a:r>
            <a:r>
              <a:rPr lang="nb-NO" baseline="30000" dirty="0" smtClean="0"/>
              <a:t>+</a:t>
            </a:r>
            <a:r>
              <a:rPr lang="nb-NO" dirty="0" smtClean="0"/>
              <a:t>, hva velger den?</a:t>
            </a:r>
          </a:p>
          <a:p>
            <a:pPr marL="0" indent="0">
              <a:buNone/>
            </a:pPr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Enkel regel: </a:t>
            </a:r>
            <a:r>
              <a:rPr lang="nb-NO" dirty="0" smtClean="0"/>
              <a:t>Hemoglobin binder det det er mest av fordi det er viktigst å frakte. Regulering sørger for at hemoglobinet får høyest </a:t>
            </a:r>
            <a:r>
              <a:rPr lang="nb-NO" u="sng" dirty="0" smtClean="0"/>
              <a:t>affinitet</a:t>
            </a:r>
            <a:r>
              <a:rPr lang="nb-NO" dirty="0" smtClean="0"/>
              <a:t> for det det er mest av. </a:t>
            </a:r>
          </a:p>
          <a:p>
            <a:pPr marL="0" indent="0">
              <a:buNone/>
            </a:pP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39126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KAMPEN OM HEMOGLOBINET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7493000" cy="48060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b="1" dirty="0"/>
              <a:t>HEMOGLOBINREGULERING</a:t>
            </a:r>
          </a:p>
          <a:p>
            <a:r>
              <a:rPr lang="nb-NO" dirty="0"/>
              <a:t>Dersom hemoglobinet allerede binder ett O</a:t>
            </a:r>
            <a:r>
              <a:rPr lang="nb-NO" baseline="-25000" dirty="0"/>
              <a:t>2</a:t>
            </a:r>
            <a:r>
              <a:rPr lang="nb-NO" dirty="0"/>
              <a:t>, skifter det form og binder lettere flere O</a:t>
            </a:r>
            <a:r>
              <a:rPr lang="nb-NO" baseline="-25000" dirty="0"/>
              <a:t>2</a:t>
            </a:r>
            <a:r>
              <a:rPr lang="nb-NO" dirty="0"/>
              <a:t>. </a:t>
            </a:r>
          </a:p>
          <a:p>
            <a:r>
              <a:rPr lang="nb-NO" dirty="0" smtClean="0"/>
              <a:t>Dersom </a:t>
            </a:r>
            <a:r>
              <a:rPr lang="nb-NO" dirty="0"/>
              <a:t>hemoglobinet mister ett O</a:t>
            </a:r>
            <a:r>
              <a:rPr lang="nb-NO" baseline="-25000" dirty="0"/>
              <a:t>2</a:t>
            </a:r>
            <a:r>
              <a:rPr lang="nb-NO" dirty="0"/>
              <a:t>, mister det ofte resten også.</a:t>
            </a:r>
          </a:p>
          <a:p>
            <a:endParaRPr lang="nb-NO" dirty="0" smtClean="0"/>
          </a:p>
          <a:p>
            <a:r>
              <a:rPr lang="nb-NO" dirty="0" smtClean="0"/>
              <a:t>Når </a:t>
            </a:r>
            <a:r>
              <a:rPr lang="nb-NO" dirty="0"/>
              <a:t>CO</a:t>
            </a:r>
            <a:r>
              <a:rPr lang="nb-NO" baseline="-25000" dirty="0"/>
              <a:t>2</a:t>
            </a:r>
            <a:r>
              <a:rPr lang="nb-NO" dirty="0"/>
              <a:t> reagerer i blodet til karbonsyre/bikarbonat + H</a:t>
            </a:r>
            <a:r>
              <a:rPr lang="nb-NO" baseline="30000" dirty="0"/>
              <a:t>+</a:t>
            </a:r>
            <a:r>
              <a:rPr lang="nb-NO" dirty="0"/>
              <a:t>, synker </a:t>
            </a:r>
            <a:r>
              <a:rPr lang="nb-NO" dirty="0" err="1"/>
              <a:t>pH’en</a:t>
            </a:r>
            <a:r>
              <a:rPr lang="nb-NO" dirty="0"/>
              <a:t> i blodet </a:t>
            </a:r>
            <a:r>
              <a:rPr lang="nb-NO" dirty="0">
                <a:sym typeface="Wingdings" panose="05000000000000000000" pitchFamily="2" charset="2"/>
              </a:rPr>
              <a:t> forsuring. Ved forsuring av blodet øker hemoglobins affinitet for CO</a:t>
            </a:r>
            <a:r>
              <a:rPr lang="nb-NO" baseline="-25000" dirty="0">
                <a:sym typeface="Wingdings" panose="05000000000000000000" pitchFamily="2" charset="2"/>
              </a:rPr>
              <a:t>2</a:t>
            </a:r>
            <a:r>
              <a:rPr lang="nb-NO" dirty="0">
                <a:sym typeface="Wingdings" panose="05000000000000000000" pitchFamily="2" charset="2"/>
              </a:rPr>
              <a:t> og H</a:t>
            </a:r>
            <a:r>
              <a:rPr lang="nb-NO" baseline="30000" dirty="0" smtClean="0">
                <a:sym typeface="Wingdings" panose="05000000000000000000" pitchFamily="2" charset="2"/>
              </a:rPr>
              <a:t>+</a:t>
            </a:r>
            <a:r>
              <a:rPr lang="nb-NO" dirty="0" smtClean="0">
                <a:sym typeface="Wingdings" panose="05000000000000000000" pitchFamily="2" charset="2"/>
              </a:rPr>
              <a:t>.</a:t>
            </a:r>
            <a:endParaRPr lang="nb-NO" dirty="0">
              <a:sym typeface="Wingdings" panose="05000000000000000000" pitchFamily="2" charset="2"/>
            </a:endParaRPr>
          </a:p>
          <a:p>
            <a:endParaRPr lang="nb-NO" dirty="0">
              <a:sym typeface="Wingdings" panose="05000000000000000000" pitchFamily="2" charset="2"/>
            </a:endParaRPr>
          </a:p>
          <a:p>
            <a:r>
              <a:rPr lang="nb-NO" dirty="0">
                <a:sym typeface="Wingdings" panose="05000000000000000000" pitchFamily="2" charset="2"/>
              </a:rPr>
              <a:t>Dessuten gir høy temperatur senket affinitet for oksygen</a:t>
            </a:r>
            <a:r>
              <a:rPr lang="nb-NO" dirty="0" smtClean="0">
                <a:sym typeface="Wingdings" panose="05000000000000000000" pitchFamily="2" charset="2"/>
              </a:rPr>
              <a:t>. Hvorfor?</a:t>
            </a:r>
            <a:endParaRPr lang="nb-NO" dirty="0"/>
          </a:p>
          <a:p>
            <a:pPr marL="0" indent="0">
              <a:buNone/>
            </a:pPr>
            <a:endParaRPr lang="nb-NO" dirty="0" smtClean="0"/>
          </a:p>
        </p:txBody>
      </p:sp>
      <p:pic>
        <p:nvPicPr>
          <p:cNvPr id="2050" name="Picture 2" descr="Bilderesultat for bohr 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738" y="3305175"/>
            <a:ext cx="362902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9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419401" y="-187890"/>
            <a:ext cx="5716453" cy="7045890"/>
            <a:chOff x="3920647" y="751562"/>
            <a:chExt cx="4560496" cy="5561556"/>
          </a:xfrm>
        </p:grpSpPr>
        <p:pic>
          <p:nvPicPr>
            <p:cNvPr id="4" name="Bild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0" r="4477" b="5671"/>
            <a:stretch/>
          </p:blipFill>
          <p:spPr bwMode="auto">
            <a:xfrm>
              <a:off x="4010721" y="926926"/>
              <a:ext cx="4470422" cy="5386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920647" y="751562"/>
              <a:ext cx="1139868" cy="7014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GASSUTVEKSLING MED HEMOGLOBIN</a:t>
            </a:r>
            <a:endParaRPr lang="nb-NO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38797" cy="4900852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buAutoNum type="arabicPeriod"/>
            </a:pPr>
            <a:r>
              <a:rPr lang="nb-NO" dirty="0" smtClean="0"/>
              <a:t>Fra venstre hjertekammer pumpes oksygenrikt blod til kroppen. Her har hemoglobin (</a:t>
            </a:r>
            <a:r>
              <a:rPr lang="nb-NO" dirty="0" err="1" smtClean="0"/>
              <a:t>Hb</a:t>
            </a:r>
            <a:r>
              <a:rPr lang="nb-NO" dirty="0" smtClean="0"/>
              <a:t>) høyest affinitet for O</a:t>
            </a:r>
            <a:r>
              <a:rPr lang="nb-NO" baseline="-25000" dirty="0" smtClean="0"/>
              <a:t>2</a:t>
            </a:r>
            <a:r>
              <a:rPr lang="nb-NO" dirty="0" smtClean="0"/>
              <a:t>.</a:t>
            </a:r>
          </a:p>
          <a:p>
            <a:pPr marL="514350" indent="-514350">
              <a:buAutoNum type="arabicPeriod"/>
            </a:pPr>
            <a:r>
              <a:rPr lang="nb-NO" dirty="0" smtClean="0"/>
              <a:t>I kapillærene diffunderer O</a:t>
            </a:r>
            <a:r>
              <a:rPr lang="nb-NO" baseline="-25000" dirty="0" smtClean="0"/>
              <a:t>2</a:t>
            </a:r>
            <a:r>
              <a:rPr lang="nb-NO" dirty="0" smtClean="0"/>
              <a:t> til celler.</a:t>
            </a:r>
          </a:p>
          <a:p>
            <a:pPr marL="514350" indent="-514350">
              <a:buAutoNum type="arabicPeriod"/>
            </a:pPr>
            <a:r>
              <a:rPr lang="nb-NO" dirty="0" smtClean="0"/>
              <a:t>Etter celleånding diffunderer CO</a:t>
            </a:r>
            <a:r>
              <a:rPr lang="nb-NO" baseline="-25000" dirty="0" smtClean="0"/>
              <a:t>2</a:t>
            </a:r>
            <a:r>
              <a:rPr lang="nb-NO" dirty="0" smtClean="0"/>
              <a:t> tilbake til blodet.</a:t>
            </a:r>
            <a:br>
              <a:rPr lang="nb-NO" dirty="0" smtClean="0"/>
            </a:br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 reagerer med vann og danner karbonsyre (H</a:t>
            </a:r>
            <a:r>
              <a:rPr lang="nb-NO" baseline="-25000" dirty="0" smtClean="0"/>
              <a:t>2</a:t>
            </a:r>
            <a:r>
              <a:rPr lang="nb-NO" dirty="0" smtClean="0"/>
              <a:t>CO</a:t>
            </a:r>
            <a:r>
              <a:rPr lang="nb-NO" baseline="-25000" dirty="0" smtClean="0"/>
              <a:t>3</a:t>
            </a:r>
            <a:r>
              <a:rPr lang="nb-NO" dirty="0" smtClean="0"/>
              <a:t>) som videre brytes ned til bikarbonat (HCO</a:t>
            </a:r>
            <a:r>
              <a:rPr lang="nb-NO" baseline="-25000" dirty="0" smtClean="0"/>
              <a:t>3-</a:t>
            </a:r>
            <a:r>
              <a:rPr lang="nb-NO" dirty="0" smtClean="0"/>
              <a:t>) og H</a:t>
            </a:r>
            <a:r>
              <a:rPr lang="nb-NO" baseline="30000" dirty="0" smtClean="0"/>
              <a:t>+</a:t>
            </a:r>
            <a:r>
              <a:rPr lang="nb-NO" dirty="0" smtClean="0"/>
              <a:t>.</a:t>
            </a: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Noe CO</a:t>
            </a:r>
            <a:r>
              <a:rPr lang="nb-NO" baseline="-25000" dirty="0" smtClean="0"/>
              <a:t>2</a:t>
            </a:r>
            <a:r>
              <a:rPr lang="nb-NO" dirty="0" smtClean="0"/>
              <a:t> bindes dessuten til hemoglobin (ikke </a:t>
            </a:r>
            <a:r>
              <a:rPr lang="nb-NO" dirty="0" smtClean="0"/>
              <a:t>vist i figur).</a:t>
            </a:r>
          </a:p>
          <a:p>
            <a:pPr marL="514350" indent="-514350">
              <a:buAutoNum type="arabicPeriod"/>
            </a:pPr>
            <a:r>
              <a:rPr lang="nb-NO" dirty="0" smtClean="0"/>
              <a:t>Bikarbonat driver løst i blodet og H</a:t>
            </a:r>
            <a:r>
              <a:rPr lang="nb-NO" baseline="30000" dirty="0" smtClean="0"/>
              <a:t>+</a:t>
            </a:r>
            <a:r>
              <a:rPr lang="nb-NO" dirty="0" smtClean="0"/>
              <a:t> fester seg til </a:t>
            </a:r>
            <a:r>
              <a:rPr lang="nb-NO" dirty="0" smtClean="0"/>
              <a:t>hemoglobin.</a:t>
            </a:r>
            <a:endParaRPr lang="nb-NO" dirty="0" smtClean="0"/>
          </a:p>
          <a:p>
            <a:pPr marL="514350" indent="-514350">
              <a:buAutoNum type="arabicPeriod"/>
            </a:pPr>
            <a:r>
              <a:rPr lang="nb-NO" dirty="0" smtClean="0"/>
              <a:t>Blodet er nå fattig på O</a:t>
            </a:r>
            <a:r>
              <a:rPr lang="nb-NO" baseline="-25000" dirty="0" smtClean="0"/>
              <a:t>2</a:t>
            </a:r>
            <a:r>
              <a:rPr lang="nb-NO" dirty="0" smtClean="0"/>
              <a:t> og rikt på CO</a:t>
            </a:r>
            <a:r>
              <a:rPr lang="nb-NO" baseline="-25000" dirty="0" smtClean="0"/>
              <a:t>2</a:t>
            </a:r>
            <a:r>
              <a:rPr lang="nb-NO" dirty="0" smtClean="0"/>
              <a:t>, og kommer ned i høyre forkammer og høyre hjertekammer før det pumpes mot lungene.</a:t>
            </a:r>
          </a:p>
          <a:p>
            <a:pPr marL="514350" indent="-514350">
              <a:buAutoNum type="arabicPeriod"/>
            </a:pPr>
            <a:r>
              <a:rPr lang="nb-NO" dirty="0" smtClean="0"/>
              <a:t>I lungene diffunderer O</a:t>
            </a:r>
            <a:r>
              <a:rPr lang="nb-NO" baseline="-25000" dirty="0" smtClean="0"/>
              <a:t>2</a:t>
            </a:r>
            <a:r>
              <a:rPr lang="nb-NO" dirty="0" smtClean="0"/>
              <a:t> inn i blodet, overtar plassene </a:t>
            </a:r>
            <a:r>
              <a:rPr lang="nb-NO" dirty="0" smtClean="0"/>
              <a:t>på hemoglobin til </a:t>
            </a:r>
            <a:r>
              <a:rPr lang="nb-NO" dirty="0" smtClean="0"/>
              <a:t>H</a:t>
            </a:r>
            <a:r>
              <a:rPr lang="nb-NO" baseline="30000" dirty="0" smtClean="0"/>
              <a:t>+ </a:t>
            </a:r>
            <a:r>
              <a:rPr lang="nb-NO" dirty="0" smtClean="0"/>
              <a:t>og CO</a:t>
            </a:r>
            <a:r>
              <a:rPr lang="nb-NO" baseline="-25000" dirty="0" smtClean="0"/>
              <a:t>2</a:t>
            </a:r>
            <a:r>
              <a:rPr lang="nb-NO" dirty="0" smtClean="0"/>
              <a:t>. H</a:t>
            </a:r>
            <a:r>
              <a:rPr lang="nb-NO" baseline="30000" dirty="0" smtClean="0"/>
              <a:t>+ </a:t>
            </a:r>
            <a:r>
              <a:rPr lang="nb-NO" dirty="0" smtClean="0"/>
              <a:t>vil reagere </a:t>
            </a:r>
            <a:r>
              <a:rPr lang="nb-NO" dirty="0" smtClean="0"/>
              <a:t>med bikarbonat og danne karbonsyre, som igjen vil kunne reagere til CO</a:t>
            </a:r>
            <a:r>
              <a:rPr lang="nb-NO" baseline="-25000" dirty="0" smtClean="0"/>
              <a:t>2</a:t>
            </a:r>
            <a:r>
              <a:rPr lang="nb-NO" dirty="0" smtClean="0"/>
              <a:t> og vann.</a:t>
            </a:r>
          </a:p>
          <a:p>
            <a:pPr marL="514350" indent="-514350">
              <a:buAutoNum type="arabicPeriod"/>
            </a:pPr>
            <a:r>
              <a:rPr lang="nb-NO" dirty="0" smtClean="0"/>
              <a:t>CO</a:t>
            </a:r>
            <a:r>
              <a:rPr lang="nb-NO" baseline="-25000" dirty="0" smtClean="0"/>
              <a:t>2</a:t>
            </a:r>
            <a:r>
              <a:rPr lang="nb-NO" dirty="0" smtClean="0"/>
              <a:t> diffunderer ut fra blodet til lungene, og pustes deretter ut. </a:t>
            </a:r>
          </a:p>
        </p:txBody>
      </p:sp>
    </p:spTree>
    <p:extLst>
      <p:ext uri="{BB962C8B-B14F-4D97-AF65-F5344CB8AC3E}">
        <p14:creationId xmlns:p14="http://schemas.microsoft.com/office/powerpoint/2010/main" val="275164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KOMPETANSEMÅL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gjøre rede for oppbyggingen av og funksjonen til sentrale organsystemer i kroppen, og drøfte årsaker til sykdommer som har sammenheng med livsstil</a:t>
            </a:r>
          </a:p>
          <a:p>
            <a:endParaRPr lang="nb-NO" dirty="0"/>
          </a:p>
          <a:p>
            <a:r>
              <a:rPr lang="nb-NO" dirty="0"/>
              <a:t>sammenligne bygning og funksjon av organsystemer hos ulike dyregrupper, med vekt på sirkulasjon, gassutveksling og ekskresjon, sett i sammenheng med tilpassing til ulike levevilkår</a:t>
            </a:r>
          </a:p>
          <a:p>
            <a:endParaRPr lang="nb-NO" dirty="0"/>
          </a:p>
          <a:p>
            <a:r>
              <a:rPr lang="nb-NO" dirty="0"/>
              <a:t>forklare transport gjennom cellemembranen ved å bruke kunnskap om passive og aktive transportmekanismer</a:t>
            </a:r>
          </a:p>
        </p:txBody>
      </p:sp>
    </p:spTree>
    <p:extLst>
      <p:ext uri="{BB962C8B-B14F-4D97-AF65-F5344CB8AC3E}">
        <p14:creationId xmlns:p14="http://schemas.microsoft.com/office/powerpoint/2010/main" val="19576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 KARBONMONOKSID (CO) VINNER ALLTID</a:t>
            </a:r>
            <a:endParaRPr lang="nb-NO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517714"/>
            <a:ext cx="10515600" cy="5071621"/>
          </a:xfrm>
        </p:spPr>
        <p:txBody>
          <a:bodyPr/>
          <a:lstStyle/>
          <a:p>
            <a:r>
              <a:rPr lang="nb-NO" dirty="0" smtClean="0"/>
              <a:t>Kullosforgiftning er vanligste dødsårsak ved brann.</a:t>
            </a:r>
          </a:p>
          <a:p>
            <a:r>
              <a:rPr lang="nb-NO" dirty="0" smtClean="0"/>
              <a:t>I </a:t>
            </a:r>
            <a:r>
              <a:rPr lang="nb-NO" dirty="0" smtClean="0"/>
              <a:t>forbrenning av organisk materiale dannes </a:t>
            </a:r>
            <a:r>
              <a:rPr lang="nb-NO" dirty="0" smtClean="0"/>
              <a:t>det både CO</a:t>
            </a:r>
            <a:r>
              <a:rPr lang="nb-NO" baseline="-25000" dirty="0" smtClean="0"/>
              <a:t>2</a:t>
            </a:r>
            <a:r>
              <a:rPr lang="nb-NO" dirty="0" smtClean="0"/>
              <a:t> og CO. Hemoglobin har 300x høyere affinitet for CO enn O</a:t>
            </a:r>
            <a:r>
              <a:rPr lang="nb-NO" baseline="-25000" dirty="0" smtClean="0"/>
              <a:t>2</a:t>
            </a:r>
            <a:r>
              <a:rPr lang="nb-NO" dirty="0" smtClean="0"/>
              <a:t>.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Når det er </a:t>
            </a:r>
            <a:r>
              <a:rPr lang="nb-NO" dirty="0" smtClean="0">
                <a:sym typeface="Wingdings" panose="05000000000000000000" pitchFamily="2" charset="2"/>
              </a:rPr>
              <a:t>mye CO </a:t>
            </a:r>
            <a:r>
              <a:rPr lang="nb-NO" dirty="0" smtClean="0">
                <a:sym typeface="Wingdings" panose="05000000000000000000" pitchFamily="2" charset="2"/>
              </a:rPr>
              <a:t>tilstede binder ikke hemoglobin til O</a:t>
            </a:r>
            <a:r>
              <a:rPr lang="nb-NO" baseline="-25000" dirty="0" smtClean="0">
                <a:sym typeface="Wingdings" panose="05000000000000000000" pitchFamily="2" charset="2"/>
              </a:rPr>
              <a:t>2</a:t>
            </a:r>
            <a:r>
              <a:rPr lang="nb-NO" dirty="0" smtClean="0">
                <a:sym typeface="Wingdings" panose="05000000000000000000" pitchFamily="2" charset="2"/>
              </a:rPr>
              <a:t>, og O</a:t>
            </a:r>
            <a:r>
              <a:rPr lang="nb-NO" baseline="-25000" dirty="0" smtClean="0">
                <a:sym typeface="Wingdings" panose="05000000000000000000" pitchFamily="2" charset="2"/>
              </a:rPr>
              <a:t>2</a:t>
            </a:r>
            <a:r>
              <a:rPr lang="nb-NO" dirty="0" smtClean="0">
                <a:sym typeface="Wingdings" panose="05000000000000000000" pitchFamily="2" charset="2"/>
              </a:rPr>
              <a:t> slutter å diffundere fra lungene til blodet.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9218" name="Picture 2" descr="Relatert bil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0647"/>
            <a:ext cx="12192000" cy="293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7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SYKDOMMER KNYTTET TIL RESPIRASJONSSYSTEMET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7207118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Astma: </a:t>
            </a:r>
            <a:r>
              <a:rPr lang="nb-NO" dirty="0" smtClean="0"/>
              <a:t>Kronisk betennelse i luftveiene. På grunn av </a:t>
            </a:r>
            <a:r>
              <a:rPr lang="nb-NO" dirty="0" err="1" smtClean="0"/>
              <a:t>oversensitive</a:t>
            </a:r>
            <a:r>
              <a:rPr lang="nb-NO" dirty="0" smtClean="0"/>
              <a:t> slimhinner i luftveiene utløses betennelsesreaksjon slik at immunceller kommer til og luftveiene blir trangere.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KOLS (Kronisk </a:t>
            </a:r>
            <a:r>
              <a:rPr lang="nb-NO" b="1" dirty="0" err="1"/>
              <a:t>O</a:t>
            </a:r>
            <a:r>
              <a:rPr lang="nb-NO" b="1" dirty="0" err="1" smtClean="0"/>
              <a:t>bstruktiv</a:t>
            </a:r>
            <a:r>
              <a:rPr lang="nb-NO" b="1" dirty="0" smtClean="0"/>
              <a:t> </a:t>
            </a:r>
            <a:r>
              <a:rPr lang="nb-NO" b="1" dirty="0" err="1" smtClean="0"/>
              <a:t>LungeSykdom</a:t>
            </a:r>
            <a:r>
              <a:rPr lang="nb-NO" b="1" dirty="0" smtClean="0"/>
              <a:t>): </a:t>
            </a:r>
            <a:br>
              <a:rPr lang="nb-NO" b="1" dirty="0" smtClean="0"/>
            </a:br>
            <a:r>
              <a:rPr lang="nb-NO" dirty="0" smtClean="0"/>
              <a:t>Samlebetegnelse for sykdommer der lungene utvikler </a:t>
            </a:r>
            <a:r>
              <a:rPr lang="nb-NO" dirty="0"/>
              <a:t>kronisk bronkitt </a:t>
            </a:r>
            <a:r>
              <a:rPr lang="nb-NO" dirty="0" smtClean="0"/>
              <a:t>eller lungeemfysem:</a:t>
            </a:r>
          </a:p>
          <a:p>
            <a:r>
              <a:rPr lang="nb-NO" b="1" dirty="0" smtClean="0"/>
              <a:t>Kronisk bronkitt: </a:t>
            </a:r>
            <a:r>
              <a:rPr lang="nb-NO" dirty="0" smtClean="0"/>
              <a:t>Stadige betennelser, bl.a. som følge av røyking 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 smtClean="0"/>
              <a:t>slim hoper seg opp og skadelige kjemikalier/bakterier </a:t>
            </a:r>
            <a:r>
              <a:rPr lang="nb-NO" dirty="0" err="1" smtClean="0"/>
              <a:t>etc</a:t>
            </a:r>
            <a:r>
              <a:rPr lang="nb-NO" dirty="0" smtClean="0"/>
              <a:t> blir værende i luftveiene.</a:t>
            </a:r>
          </a:p>
          <a:p>
            <a:r>
              <a:rPr lang="nb-NO" b="1" dirty="0" smtClean="0"/>
              <a:t>Lungeemfysem: </a:t>
            </a:r>
            <a:r>
              <a:rPr lang="nb-NO" dirty="0" smtClean="0"/>
              <a:t>Glatt muskulatur </a:t>
            </a:r>
            <a:r>
              <a:rPr lang="nb-NO" dirty="0" smtClean="0"/>
              <a:t>rundt luftveiene hoper seg opp ved inhalasjon av skadelige kjemikalier (eks. nikotin) 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 smtClean="0"/>
              <a:t>trangere luftveier 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 smtClean="0"/>
              <a:t>økt trykk 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 smtClean="0"/>
              <a:t>veggene mellom alveoler (lungeblærer) kan ødelegges </a:t>
            </a: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>
                <a:sym typeface="Wingdings" panose="05000000000000000000" pitchFamily="2" charset="2"/>
              </a:rPr>
              <a:t>a</a:t>
            </a:r>
            <a:r>
              <a:rPr lang="nb-NO" dirty="0" smtClean="0"/>
              <a:t>lveoler «smelter sammen» </a:t>
            </a:r>
            <a:r>
              <a:rPr lang="nb-NO" dirty="0" smtClean="0">
                <a:sym typeface="Wingdings" panose="05000000000000000000" pitchFamily="2" charset="2"/>
              </a:rPr>
              <a:t> total overflate synker  </a:t>
            </a:r>
            <a:r>
              <a:rPr lang="nb-NO" dirty="0" smtClean="0">
                <a:sym typeface="Wingdings" panose="05000000000000000000" pitchFamily="2" charset="2"/>
              </a:rPr>
              <a:t>dårligere</a:t>
            </a:r>
            <a:r>
              <a:rPr lang="nb-NO" dirty="0" smtClean="0">
                <a:sym typeface="Wingdings" panose="05000000000000000000" pitchFamily="2" charset="2"/>
              </a:rPr>
              <a:t> </a:t>
            </a:r>
            <a:r>
              <a:rPr lang="nb-NO" dirty="0" smtClean="0">
                <a:sym typeface="Wingdings" panose="05000000000000000000" pitchFamily="2" charset="2"/>
              </a:rPr>
              <a:t>O</a:t>
            </a:r>
            <a:r>
              <a:rPr lang="nb-NO" baseline="-25000" dirty="0" smtClean="0">
                <a:sym typeface="Wingdings" panose="05000000000000000000" pitchFamily="2" charset="2"/>
              </a:rPr>
              <a:t>2</a:t>
            </a:r>
            <a:r>
              <a:rPr lang="nb-NO" dirty="0" smtClean="0">
                <a:sym typeface="Wingdings" panose="05000000000000000000" pitchFamily="2" charset="2"/>
              </a:rPr>
              <a:t>-opptak.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3074" name="Picture 2" descr="Top 6 benefits of cannabis for asthma - Sensi See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319" y="196766"/>
            <a:ext cx="4146681" cy="31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045318" y="3426956"/>
            <a:ext cx="4146681" cy="3431044"/>
            <a:chOff x="1771433" y="-1327759"/>
            <a:chExt cx="4762500" cy="3431044"/>
          </a:xfrm>
        </p:grpSpPr>
        <p:pic>
          <p:nvPicPr>
            <p:cNvPr id="3076" name="Picture 4" descr="Copd â defenderauto.inf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94"/>
            <a:stretch/>
          </p:blipFill>
          <p:spPr bwMode="auto">
            <a:xfrm>
              <a:off x="1771433" y="-1327759"/>
              <a:ext cx="4762500" cy="3431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269293" y="1440493"/>
              <a:ext cx="1716066" cy="5887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6832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RESPIRASJONSSYSTEMET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GRUNNLEGGENDE</a:t>
            </a:r>
          </a:p>
          <a:p>
            <a:r>
              <a:rPr lang="nb-NO" dirty="0" smtClean="0"/>
              <a:t>Forklare hvorfor vi trenger et respirasjonssystem (O</a:t>
            </a:r>
            <a:r>
              <a:rPr lang="nb-NO" baseline="-25000" dirty="0" smtClean="0"/>
              <a:t>2</a:t>
            </a:r>
            <a:r>
              <a:rPr lang="nb-NO" dirty="0" smtClean="0"/>
              <a:t>!)</a:t>
            </a:r>
          </a:p>
          <a:p>
            <a:r>
              <a:rPr lang="nb-NO" dirty="0" smtClean="0"/>
              <a:t>Nevne de ulike bestanddelene i luftveiene.</a:t>
            </a:r>
          </a:p>
          <a:p>
            <a:r>
              <a:rPr lang="nb-NO" dirty="0" smtClean="0"/>
              <a:t>Beskrive lungenes oppbygning.</a:t>
            </a:r>
          </a:p>
          <a:p>
            <a:r>
              <a:rPr lang="nb-NO" dirty="0" smtClean="0"/>
              <a:t>Kjenne formelen for aerob celleånding og forklare hvor og hvorfor det skjer.</a:t>
            </a:r>
          </a:p>
          <a:p>
            <a:r>
              <a:rPr lang="nb-NO" dirty="0" smtClean="0"/>
              <a:t>Forklare hvordan vi puster inn og ut og skille innholdet i luften vi puster inn og ut.</a:t>
            </a:r>
          </a:p>
          <a:p>
            <a:r>
              <a:rPr lang="nb-NO" dirty="0" smtClean="0"/>
              <a:t>Beskrive kort hemoglobin og at det er viktig for transport av O</a:t>
            </a:r>
            <a:r>
              <a:rPr lang="nb-NO" baseline="-25000" dirty="0" smtClean="0"/>
              <a:t>2</a:t>
            </a:r>
            <a:r>
              <a:rPr lang="nb-NO" dirty="0" smtClean="0"/>
              <a:t> og CO</a:t>
            </a:r>
            <a:r>
              <a:rPr lang="nb-NO" baseline="-25000" dirty="0" smtClean="0"/>
              <a:t>2</a:t>
            </a:r>
          </a:p>
          <a:p>
            <a:r>
              <a:rPr lang="nb-NO" dirty="0" smtClean="0"/>
              <a:t>Kjenne til noen sykdommer knyttet til respirasjonssystemet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 smtClean="0"/>
              <a:t>HØY MÅLOPPNÅELSE</a:t>
            </a:r>
          </a:p>
          <a:p>
            <a:r>
              <a:rPr lang="nb-NO" dirty="0" smtClean="0"/>
              <a:t>Forklare hvordan lungenes struktur er godt egnet for diffusjon med blodet.</a:t>
            </a:r>
          </a:p>
          <a:p>
            <a:r>
              <a:rPr lang="nb-NO" dirty="0" smtClean="0"/>
              <a:t>Beskrive hvordan O</a:t>
            </a:r>
            <a:r>
              <a:rPr lang="nb-NO" baseline="-25000" dirty="0" smtClean="0"/>
              <a:t>2</a:t>
            </a:r>
            <a:r>
              <a:rPr lang="nb-NO" dirty="0" smtClean="0"/>
              <a:t> og CO</a:t>
            </a:r>
            <a:r>
              <a:rPr lang="nb-NO" baseline="-25000" dirty="0" smtClean="0"/>
              <a:t>2</a:t>
            </a:r>
            <a:r>
              <a:rPr lang="nb-NO" dirty="0" smtClean="0"/>
              <a:t> vandrer fra lungene til blodet og motsatt, og fra blodet til cellene og motsatt kun ved hjelp av passiv transport (diffusjon).</a:t>
            </a:r>
          </a:p>
          <a:p>
            <a:r>
              <a:rPr lang="nb-NO" dirty="0" smtClean="0"/>
              <a:t>Beskrive hemoglobintransport av O</a:t>
            </a:r>
            <a:r>
              <a:rPr lang="nb-NO" baseline="-25000" dirty="0" smtClean="0"/>
              <a:t>2</a:t>
            </a:r>
            <a:r>
              <a:rPr lang="nb-NO" dirty="0" smtClean="0"/>
              <a:t> og CO</a:t>
            </a:r>
            <a:r>
              <a:rPr lang="nb-NO" baseline="-25000" dirty="0" smtClean="0"/>
              <a:t>2 </a:t>
            </a:r>
            <a:r>
              <a:rPr lang="nb-NO" dirty="0" smtClean="0"/>
              <a:t>og begrunne hvorfor hemoglobin er viktig.</a:t>
            </a: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231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be 16"/>
          <p:cNvSpPr/>
          <p:nvPr/>
        </p:nvSpPr>
        <p:spPr>
          <a:xfrm>
            <a:off x="5093845" y="3518009"/>
            <a:ext cx="618837" cy="55418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Cube 15"/>
          <p:cNvSpPr/>
          <p:nvPr/>
        </p:nvSpPr>
        <p:spPr>
          <a:xfrm>
            <a:off x="5569514" y="3924809"/>
            <a:ext cx="618837" cy="55418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 OM STØRRELSE OG FORM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I FORHOLD TIL GASSUTVEKSLING</a:t>
            </a:r>
          </a:p>
          <a:p>
            <a:pPr marL="0" indent="0">
              <a:buNone/>
            </a:pPr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Små:</a:t>
            </a:r>
          </a:p>
          <a:p>
            <a:pPr marL="0" indent="0">
              <a:buNone/>
            </a:pPr>
            <a:r>
              <a:rPr lang="nb-NO" dirty="0" smtClean="0"/>
              <a:t>Diffusjon fordi overflate/volum er høy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Litt større:</a:t>
            </a:r>
          </a:p>
          <a:p>
            <a:pPr marL="0" indent="0">
              <a:buNone/>
            </a:pPr>
            <a:r>
              <a:rPr lang="nb-NO" dirty="0" smtClean="0"/>
              <a:t>Diffusjon og egnet </a:t>
            </a:r>
            <a:br>
              <a:rPr lang="nb-NO" dirty="0" smtClean="0"/>
            </a:br>
            <a:r>
              <a:rPr lang="nb-NO" dirty="0" smtClean="0"/>
              <a:t>kroppsfasong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Store:</a:t>
            </a:r>
          </a:p>
          <a:p>
            <a:pPr marL="0" indent="0">
              <a:buNone/>
            </a:pPr>
            <a:r>
              <a:rPr lang="nb-NO" dirty="0" smtClean="0"/>
              <a:t>Gassutveksling gjennom spesifikke områder og med spesialiserte systemer for respirasjon/transport/sirkulasjon.</a:t>
            </a:r>
            <a:endParaRPr lang="nb-NO" dirty="0"/>
          </a:p>
        </p:txBody>
      </p:sp>
      <p:sp>
        <p:nvSpPr>
          <p:cNvPr id="13" name="Cube 12"/>
          <p:cNvSpPr/>
          <p:nvPr/>
        </p:nvSpPr>
        <p:spPr>
          <a:xfrm>
            <a:off x="4969162" y="4058300"/>
            <a:ext cx="618837" cy="55418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Cube 13"/>
          <p:cNvSpPr/>
          <p:nvPr/>
        </p:nvSpPr>
        <p:spPr>
          <a:xfrm>
            <a:off x="5444835" y="4058300"/>
            <a:ext cx="618837" cy="55418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Cube 14"/>
          <p:cNvSpPr/>
          <p:nvPr/>
        </p:nvSpPr>
        <p:spPr>
          <a:xfrm>
            <a:off x="5569516" y="3521145"/>
            <a:ext cx="618837" cy="55418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Cube 17"/>
          <p:cNvSpPr/>
          <p:nvPr/>
        </p:nvSpPr>
        <p:spPr>
          <a:xfrm>
            <a:off x="4969160" y="3635447"/>
            <a:ext cx="618837" cy="55418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Cube 18"/>
          <p:cNvSpPr/>
          <p:nvPr/>
        </p:nvSpPr>
        <p:spPr>
          <a:xfrm>
            <a:off x="5444833" y="3642664"/>
            <a:ext cx="618837" cy="554182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4" name="Group 23"/>
          <p:cNvGrpSpPr/>
          <p:nvPr/>
        </p:nvGrpSpPr>
        <p:grpSpPr>
          <a:xfrm>
            <a:off x="6672119" y="4001294"/>
            <a:ext cx="3948548" cy="554182"/>
            <a:chOff x="6483927" y="3177309"/>
            <a:chExt cx="3948548" cy="554182"/>
          </a:xfrm>
        </p:grpSpPr>
        <p:sp>
          <p:nvSpPr>
            <p:cNvPr id="4" name="Cube 3"/>
            <p:cNvSpPr/>
            <p:nvPr/>
          </p:nvSpPr>
          <p:spPr>
            <a:xfrm>
              <a:off x="6483927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5" name="Cube 4"/>
            <p:cNvSpPr/>
            <p:nvPr/>
          </p:nvSpPr>
          <p:spPr>
            <a:xfrm>
              <a:off x="6959600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" name="Cube 5"/>
            <p:cNvSpPr/>
            <p:nvPr/>
          </p:nvSpPr>
          <p:spPr>
            <a:xfrm>
              <a:off x="7435273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7" name="Cube 6"/>
            <p:cNvSpPr/>
            <p:nvPr/>
          </p:nvSpPr>
          <p:spPr>
            <a:xfrm>
              <a:off x="7910946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Cube 7"/>
            <p:cNvSpPr/>
            <p:nvPr/>
          </p:nvSpPr>
          <p:spPr>
            <a:xfrm>
              <a:off x="8386619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Cube 8"/>
            <p:cNvSpPr/>
            <p:nvPr/>
          </p:nvSpPr>
          <p:spPr>
            <a:xfrm>
              <a:off x="8862292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Cube 9"/>
            <p:cNvSpPr/>
            <p:nvPr/>
          </p:nvSpPr>
          <p:spPr>
            <a:xfrm>
              <a:off x="9337965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Cube 10"/>
            <p:cNvSpPr/>
            <p:nvPr/>
          </p:nvSpPr>
          <p:spPr>
            <a:xfrm>
              <a:off x="9813638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08609" y="3380509"/>
              <a:ext cx="3514447" cy="240146"/>
            </a:xfrm>
            <a:prstGeom prst="rect">
              <a:avLst/>
            </a:prstGeom>
            <a:solidFill>
              <a:srgbClr val="FFFFFF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O: 34	 V: 8</a:t>
              </a:r>
              <a:endParaRPr lang="nb-NO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959920" y="3854848"/>
            <a:ext cx="969825" cy="683129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O: 24 </a:t>
            </a:r>
            <a:br>
              <a:rPr lang="nb-N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V: 8</a:t>
            </a:r>
            <a:endParaRPr lang="nb-NO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60093" y="2336007"/>
            <a:ext cx="618842" cy="554183"/>
            <a:chOff x="4969160" y="2550589"/>
            <a:chExt cx="618842" cy="554183"/>
          </a:xfrm>
        </p:grpSpPr>
        <p:sp>
          <p:nvSpPr>
            <p:cNvPr id="25" name="Cube 24"/>
            <p:cNvSpPr/>
            <p:nvPr/>
          </p:nvSpPr>
          <p:spPr>
            <a:xfrm>
              <a:off x="4969165" y="2550589"/>
              <a:ext cx="618837" cy="554182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69160" y="2693808"/>
              <a:ext cx="475673" cy="410964"/>
            </a:xfrm>
            <a:prstGeom prst="rect">
              <a:avLst/>
            </a:prstGeom>
            <a:solidFill>
              <a:srgbClr val="FFFFFF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O: </a:t>
              </a:r>
              <a:r>
                <a:rPr lang="nb-NO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</a:t>
              </a:r>
              <a:r>
                <a:rPr lang="nb-NO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V: </a:t>
              </a:r>
              <a:r>
                <a:rPr lang="nb-NO" sz="1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33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508" y="3445164"/>
            <a:ext cx="2117997" cy="16516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 OM STØRRELSE OG FORM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1953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I FORHOLD TIL ORGANER OG CELLER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Stor overflate gir mest diffusjon/transport</a:t>
            </a:r>
          </a:p>
          <a:p>
            <a:pPr marL="0" indent="0">
              <a:buNone/>
            </a:pPr>
            <a:r>
              <a:rPr lang="nb-NO" dirty="0" smtClean="0"/>
              <a:t>Små celler = stor overflate/volum</a:t>
            </a:r>
          </a:p>
        </p:txBody>
      </p:sp>
      <p:pic>
        <p:nvPicPr>
          <p:cNvPr id="25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019" y="1189118"/>
            <a:ext cx="2680918" cy="26809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Bilde 5"/>
          <p:cNvPicPr>
            <a:picLocks noChangeAspect="1"/>
          </p:cNvPicPr>
          <p:nvPr/>
        </p:nvPicPr>
        <p:blipFill>
          <a:blip r:embed="rId4"/>
          <a:srcRect l="9664" t="350" r="7157" b="14370"/>
          <a:stretch>
            <a:fillRect/>
          </a:stretch>
        </p:blipFill>
        <p:spPr>
          <a:xfrm>
            <a:off x="598608" y="3708771"/>
            <a:ext cx="3595564" cy="27661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AutoShape 2" descr="Bilderesultater for gill surface are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20" name="AutoShape 4" descr="Bilderesultater for gill surface area"/>
          <p:cNvSpPr>
            <a:spLocks noChangeAspect="1" noChangeArrowheads="1"/>
          </p:cNvSpPr>
          <p:nvPr/>
        </p:nvSpPr>
        <p:spPr bwMode="auto">
          <a:xfrm>
            <a:off x="6838084" y="436241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248" name="Picture 8" descr="Bilderesultater for tarmtot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69" y="5096841"/>
            <a:ext cx="3443408" cy="148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Bilderesultater for gjelle anatom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515" y="4004973"/>
            <a:ext cx="3771028" cy="24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1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 OM STØRRELSE OG FORM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81436" cy="306041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I FORHOLD TIL VARMETAP HOS JEVNVARME DYR</a:t>
            </a:r>
          </a:p>
          <a:p>
            <a:pPr marL="0" indent="0">
              <a:buNone/>
            </a:pPr>
            <a:endParaRPr lang="nb-NO" b="1" dirty="0" smtClean="0"/>
          </a:p>
          <a:p>
            <a:pPr marL="0" indent="0">
              <a:buNone/>
            </a:pPr>
            <a:r>
              <a:rPr lang="nb-NO" b="1" dirty="0" smtClean="0"/>
              <a:t>Varme omgivelser:</a:t>
            </a:r>
          </a:p>
          <a:p>
            <a:pPr marL="0" indent="0">
              <a:buNone/>
            </a:pPr>
            <a:r>
              <a:rPr lang="nb-NO" dirty="0" smtClean="0"/>
              <a:t>Stor overflate/volum for å øke diffusjon av varme fra organismen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 smtClean="0"/>
              <a:t>Kalde omgivelser:</a:t>
            </a:r>
          </a:p>
          <a:p>
            <a:pPr marL="0" indent="0">
              <a:buNone/>
            </a:pPr>
            <a:r>
              <a:rPr lang="nb-NO" dirty="0" smtClean="0"/>
              <a:t>Liten overflate/volum = avrundet for å minske diffusjon av varme fra organismen </a:t>
            </a:r>
            <a:endParaRPr lang="nb-NO" dirty="0"/>
          </a:p>
        </p:txBody>
      </p:sp>
      <p:pic>
        <p:nvPicPr>
          <p:cNvPr id="2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29" y="5020973"/>
            <a:ext cx="5611581" cy="180638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194" name="Picture 2" descr="Bilderesultater for fat polar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44" y="3708688"/>
            <a:ext cx="4331855" cy="31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Bilderesultater for spher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2" y="1690688"/>
            <a:ext cx="1380277" cy="138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8409427" y="2039262"/>
            <a:ext cx="969825" cy="683129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O: 19.3 </a:t>
            </a:r>
            <a:br>
              <a:rPr lang="nb-N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V: 8</a:t>
            </a:r>
            <a:endParaRPr lang="nb-NO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994053" y="3112735"/>
            <a:ext cx="3948548" cy="554182"/>
            <a:chOff x="6483927" y="3177309"/>
            <a:chExt cx="3948548" cy="554182"/>
          </a:xfrm>
        </p:grpSpPr>
        <p:sp>
          <p:nvSpPr>
            <p:cNvPr id="36" name="Cube 35"/>
            <p:cNvSpPr/>
            <p:nvPr/>
          </p:nvSpPr>
          <p:spPr>
            <a:xfrm>
              <a:off x="6483927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7" name="Cube 36"/>
            <p:cNvSpPr/>
            <p:nvPr/>
          </p:nvSpPr>
          <p:spPr>
            <a:xfrm>
              <a:off x="6959600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8" name="Cube 37"/>
            <p:cNvSpPr/>
            <p:nvPr/>
          </p:nvSpPr>
          <p:spPr>
            <a:xfrm>
              <a:off x="7435273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9" name="Cube 38"/>
            <p:cNvSpPr/>
            <p:nvPr/>
          </p:nvSpPr>
          <p:spPr>
            <a:xfrm>
              <a:off x="7910946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0" name="Cube 39"/>
            <p:cNvSpPr/>
            <p:nvPr/>
          </p:nvSpPr>
          <p:spPr>
            <a:xfrm>
              <a:off x="8386619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1" name="Cube 40"/>
            <p:cNvSpPr/>
            <p:nvPr/>
          </p:nvSpPr>
          <p:spPr>
            <a:xfrm>
              <a:off x="8862292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2" name="Cube 41"/>
            <p:cNvSpPr/>
            <p:nvPr/>
          </p:nvSpPr>
          <p:spPr>
            <a:xfrm>
              <a:off x="9337965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3" name="Cube 42"/>
            <p:cNvSpPr/>
            <p:nvPr/>
          </p:nvSpPr>
          <p:spPr>
            <a:xfrm>
              <a:off x="9813638" y="3177309"/>
              <a:ext cx="618837" cy="554182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608609" y="3380509"/>
              <a:ext cx="3514447" cy="240146"/>
            </a:xfrm>
            <a:prstGeom prst="rect">
              <a:avLst/>
            </a:prstGeom>
            <a:solidFill>
              <a:srgbClr val="FFFFFF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O: 34	 V: 8</a:t>
              </a:r>
              <a:endParaRPr lang="nb-NO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54828" y="1833590"/>
            <a:ext cx="1228433" cy="1094473"/>
            <a:chOff x="4959920" y="3518009"/>
            <a:chExt cx="1228433" cy="1094473"/>
          </a:xfrm>
        </p:grpSpPr>
        <p:sp>
          <p:nvSpPr>
            <p:cNvPr id="28" name="Cube 27"/>
            <p:cNvSpPr/>
            <p:nvPr/>
          </p:nvSpPr>
          <p:spPr>
            <a:xfrm>
              <a:off x="5093845" y="3518009"/>
              <a:ext cx="618837" cy="554182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9" name="Cube 28"/>
            <p:cNvSpPr/>
            <p:nvPr/>
          </p:nvSpPr>
          <p:spPr>
            <a:xfrm>
              <a:off x="5569514" y="3924809"/>
              <a:ext cx="618837" cy="554182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0" name="Cube 29"/>
            <p:cNvSpPr/>
            <p:nvPr/>
          </p:nvSpPr>
          <p:spPr>
            <a:xfrm>
              <a:off x="4969162" y="4058300"/>
              <a:ext cx="618837" cy="554182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1" name="Cube 30"/>
            <p:cNvSpPr/>
            <p:nvPr/>
          </p:nvSpPr>
          <p:spPr>
            <a:xfrm>
              <a:off x="5444835" y="4058300"/>
              <a:ext cx="618837" cy="554182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2" name="Cube 31"/>
            <p:cNvSpPr/>
            <p:nvPr/>
          </p:nvSpPr>
          <p:spPr>
            <a:xfrm>
              <a:off x="5569516" y="3521145"/>
              <a:ext cx="618837" cy="554182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3" name="Cube 32"/>
            <p:cNvSpPr/>
            <p:nvPr/>
          </p:nvSpPr>
          <p:spPr>
            <a:xfrm>
              <a:off x="4969160" y="3635447"/>
              <a:ext cx="618837" cy="554182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34" name="Cube 33"/>
            <p:cNvSpPr/>
            <p:nvPr/>
          </p:nvSpPr>
          <p:spPr>
            <a:xfrm>
              <a:off x="5444833" y="3642664"/>
              <a:ext cx="618837" cy="554182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59920" y="3854848"/>
              <a:ext cx="969825" cy="683129"/>
            </a:xfrm>
            <a:prstGeom prst="rect">
              <a:avLst/>
            </a:prstGeom>
            <a:solidFill>
              <a:srgbClr val="FFFFFF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O: 24 </a:t>
              </a:r>
              <a:br>
                <a:rPr lang="nb-NO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nb-NO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V: 8</a:t>
              </a:r>
              <a:endParaRPr lang="nb-NO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36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MED PLANTER?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220" name="Picture 4" descr="Bilderesultater for round cact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6" y="1436256"/>
            <a:ext cx="10644044" cy="542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RESPIRASJONSSYSTEMET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8010236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Respirasjonssystemet består av fire prosesser: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b="1" dirty="0" smtClean="0"/>
              <a:t>Pusting: </a:t>
            </a:r>
            <a:r>
              <a:rPr lang="nb-NO" dirty="0" smtClean="0"/>
              <a:t>Innånding og utånding gir luft inn og ut av lungene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b="1" dirty="0" smtClean="0"/>
              <a:t>Gassutveksling</a:t>
            </a:r>
            <a:r>
              <a:rPr lang="nb-NO" dirty="0" smtClean="0"/>
              <a:t> mellom </a:t>
            </a:r>
            <a:r>
              <a:rPr lang="nb-NO" dirty="0" smtClean="0"/>
              <a:t>luft i lunger </a:t>
            </a:r>
            <a:r>
              <a:rPr lang="nb-NO" dirty="0" smtClean="0"/>
              <a:t>og blod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b="1" dirty="0" smtClean="0"/>
              <a:t>Gasstransport</a:t>
            </a:r>
            <a:r>
              <a:rPr lang="nb-NO" dirty="0" smtClean="0"/>
              <a:t> i blodet</a:t>
            </a:r>
          </a:p>
          <a:p>
            <a:pPr marL="914400" lvl="1" indent="-457200">
              <a:buFont typeface="+mj-lt"/>
              <a:buAutoNum type="arabicPeriod"/>
            </a:pPr>
            <a:r>
              <a:rPr lang="nb-NO" b="1" dirty="0" smtClean="0"/>
              <a:t>Gassutveksling</a:t>
            </a:r>
            <a:r>
              <a:rPr lang="nb-NO" dirty="0" smtClean="0"/>
              <a:t> mellom blod og celler</a:t>
            </a:r>
            <a:endParaRPr lang="nb-NO" dirty="0"/>
          </a:p>
        </p:txBody>
      </p:sp>
      <p:grpSp>
        <p:nvGrpSpPr>
          <p:cNvPr id="6" name="Gruppe 5"/>
          <p:cNvGrpSpPr/>
          <p:nvPr/>
        </p:nvGrpSpPr>
        <p:grpSpPr>
          <a:xfrm>
            <a:off x="8462820" y="110836"/>
            <a:ext cx="3562925" cy="6528880"/>
            <a:chOff x="8462820" y="1437194"/>
            <a:chExt cx="2177471" cy="5202522"/>
          </a:xfrm>
        </p:grpSpPr>
        <p:pic>
          <p:nvPicPr>
            <p:cNvPr id="4" name="Bild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6"/>
            <a:stretch/>
          </p:blipFill>
          <p:spPr bwMode="auto">
            <a:xfrm>
              <a:off x="8635349" y="1477818"/>
              <a:ext cx="2004942" cy="51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8462820" y="1437194"/>
              <a:ext cx="794328" cy="6137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30098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GASSUTVEKSLING PÅ LAND VS VANN</a:t>
            </a:r>
            <a:b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b-N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(BÅDE PLANTER OG DYR)</a:t>
            </a:r>
            <a:endParaRPr lang="nb-N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03054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b-NO" b="1" dirty="0" smtClean="0"/>
              <a:t>Problemer på land: </a:t>
            </a:r>
          </a:p>
          <a:p>
            <a:r>
              <a:rPr lang="nb-NO" dirty="0" smtClean="0"/>
              <a:t>Diffusjon av gasser krever fuktige membraner </a:t>
            </a:r>
            <a:r>
              <a:rPr lang="nb-NO" dirty="0" smtClean="0"/>
              <a:t>fordi m</a:t>
            </a:r>
            <a:r>
              <a:rPr lang="nb-NO" dirty="0" smtClean="0">
                <a:sym typeface="Wingdings" panose="05000000000000000000" pitchFamily="2" charset="2"/>
              </a:rPr>
              <a:t>embranene mister sin (</a:t>
            </a:r>
            <a:r>
              <a:rPr lang="nb-NO" dirty="0" err="1" smtClean="0">
                <a:sym typeface="Wingdings" panose="05000000000000000000" pitchFamily="2" charset="2"/>
              </a:rPr>
              <a:t>semi</a:t>
            </a:r>
            <a:r>
              <a:rPr lang="nb-NO" dirty="0" smtClean="0">
                <a:sym typeface="Wingdings" panose="05000000000000000000" pitchFamily="2" charset="2"/>
              </a:rPr>
              <a:t>)permeabilitet dersom de tørker ut </a:t>
            </a: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 </a:t>
            </a:r>
            <a:r>
              <a:rPr lang="nb-NO" dirty="0" smtClean="0">
                <a:sym typeface="Wingdings" panose="05000000000000000000" pitchFamily="2" charset="2"/>
              </a:rPr>
              <a:t>stort vanntap til omgivelser.</a:t>
            </a:r>
          </a:p>
          <a:p>
            <a:pPr marL="0" indent="0">
              <a:buNone/>
            </a:pPr>
            <a:endParaRPr lang="nb-NO" b="1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 smtClean="0">
                <a:sym typeface="Wingdings" panose="05000000000000000000" pitchFamily="2" charset="2"/>
              </a:rPr>
              <a:t>Løsninger: 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Stort vannopptak. 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Beskyttelse og mekanismer i områder hvor gassutveksling skjer for å hindre vanntap.</a:t>
            </a:r>
          </a:p>
          <a:p>
            <a:endParaRPr lang="nb-NO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 smtClean="0">
                <a:sym typeface="Wingdings" panose="05000000000000000000" pitchFamily="2" charset="2"/>
              </a:rPr>
              <a:t>Problemer i vann: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Lite løst oksygen! (</a:t>
            </a:r>
            <a:r>
              <a:rPr lang="nb-NO" dirty="0" err="1" smtClean="0">
                <a:sym typeface="Wingdings" panose="05000000000000000000" pitchFamily="2" charset="2"/>
              </a:rPr>
              <a:t>ca</a:t>
            </a:r>
            <a:r>
              <a:rPr lang="nb-NO" dirty="0" smtClean="0">
                <a:sym typeface="Wingdings" panose="05000000000000000000" pitchFamily="2" charset="2"/>
              </a:rPr>
              <a:t> 30x mindre enn i luft)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Lav diffusjonshastighet i vannet (100.000x lavere enn i luft)</a:t>
            </a:r>
          </a:p>
          <a:p>
            <a:r>
              <a:rPr lang="nb-NO" dirty="0" smtClean="0">
                <a:sym typeface="Wingdings" panose="05000000000000000000" pitchFamily="2" charset="2"/>
              </a:rPr>
              <a:t>Tungt å flytte på vann</a:t>
            </a:r>
          </a:p>
          <a:p>
            <a:endParaRPr lang="nb-NO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b="1" dirty="0" smtClean="0">
                <a:sym typeface="Wingdings" panose="05000000000000000000" pitchFamily="2" charset="2"/>
              </a:rPr>
              <a:t>Løsninger:</a:t>
            </a: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Ekstra effektivt </a:t>
            </a:r>
            <a:r>
              <a:rPr lang="nb-NO" dirty="0" smtClean="0">
                <a:sym typeface="Wingdings" panose="05000000000000000000" pitchFamily="2" charset="2"/>
              </a:rPr>
              <a:t>oksygenopptak:</a:t>
            </a:r>
            <a:endParaRPr lang="nb-NO" dirty="0" smtClean="0">
              <a:sym typeface="Wingdings" panose="05000000000000000000" pitchFamily="2" charset="2"/>
            </a:endParaRPr>
          </a:p>
          <a:p>
            <a:pPr lvl="1"/>
            <a:r>
              <a:rPr lang="nb-NO" dirty="0" smtClean="0">
                <a:sym typeface="Wingdings" panose="05000000000000000000" pitchFamily="2" charset="2"/>
              </a:rPr>
              <a:t>Stor overflate</a:t>
            </a:r>
          </a:p>
          <a:p>
            <a:pPr lvl="1"/>
            <a:r>
              <a:rPr lang="nb-NO" dirty="0" smtClean="0">
                <a:sym typeface="Wingdings" panose="05000000000000000000" pitchFamily="2" charset="2"/>
              </a:rPr>
              <a:t>Kort avstand fra vann til blod</a:t>
            </a:r>
          </a:p>
          <a:p>
            <a:pPr lvl="1"/>
            <a:r>
              <a:rPr lang="nb-NO" dirty="0" err="1" smtClean="0">
                <a:sym typeface="Wingdings" panose="05000000000000000000" pitchFamily="2" charset="2"/>
              </a:rPr>
              <a:t>Motstrømsprinsippet</a:t>
            </a:r>
            <a:endParaRPr lang="nb-NO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b-NO" dirty="0" smtClean="0">
                <a:sym typeface="Wingdings" panose="05000000000000000000" pitchFamily="2" charset="2"/>
              </a:rPr>
              <a:t>Alltid i bevegelse! (enten hele dyret eller i gjellelokk)</a:t>
            </a:r>
          </a:p>
          <a:p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pic>
        <p:nvPicPr>
          <p:cNvPr id="1026" name="Picture 2" descr="Bilderesultater for shark gill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24752" r="10372" b="12223"/>
          <a:stretch/>
        </p:blipFill>
        <p:spPr bwMode="auto">
          <a:xfrm>
            <a:off x="8085221" y="4886986"/>
            <a:ext cx="4106779" cy="19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esultater for shark gil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7" t="14324" r="7808" b="17137"/>
          <a:stretch/>
        </p:blipFill>
        <p:spPr bwMode="auto">
          <a:xfrm>
            <a:off x="5277853" y="4892841"/>
            <a:ext cx="2807368" cy="19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lderesultater for torsk gjellelok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8" t="4210" r="625" b="12083"/>
          <a:stretch/>
        </p:blipFill>
        <p:spPr bwMode="auto">
          <a:xfrm>
            <a:off x="8085221" y="2398295"/>
            <a:ext cx="4106779" cy="248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1323</Words>
  <Application>Microsoft Office PowerPoint</Application>
  <PresentationFormat>Widescreen</PresentationFormat>
  <Paragraphs>289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</vt:lpstr>
      <vt:lpstr>Office Theme</vt:lpstr>
      <vt:lpstr>TRANSPORTSYSTEMER HOS DYR MED HOVEDVEKT PÅ MENNESKET</vt:lpstr>
      <vt:lpstr>RESPIRASJONSSYSTEMET HOS DYR MED HOVEDVEKT PÅ MENNESKET</vt:lpstr>
      <vt:lpstr>KOMPETANSEMÅL</vt:lpstr>
      <vt:lpstr>LITT OM STØRRELSE OG FORM</vt:lpstr>
      <vt:lpstr>LITT OM STØRRELSE OG FORM</vt:lpstr>
      <vt:lpstr>LITT OM STØRRELSE OG FORM</vt:lpstr>
      <vt:lpstr>HVA MED PLANTER?</vt:lpstr>
      <vt:lpstr>RESPIRASJONSSYSTEMET</vt:lpstr>
      <vt:lpstr>GASSUTVEKSLING PÅ LAND VS VANN (BÅDE PLANTER OG DYR)</vt:lpstr>
      <vt:lpstr>RESPIRASJONSSYSTEMER HOS DYR</vt:lpstr>
      <vt:lpstr>RESPIRASJONSSYSTEMER HOS DYR</vt:lpstr>
      <vt:lpstr>MOTSTRØMSPRINSIPPET</vt:lpstr>
      <vt:lpstr>RESPIRASJONSSYSTEMER HOS DYR</vt:lpstr>
      <vt:lpstr>PowerPoint Presentation</vt:lpstr>
      <vt:lpstr>PowerPoint Presentation</vt:lpstr>
      <vt:lpstr>RESPIRASJONSSYSTEMET HOS MENNESKER</vt:lpstr>
      <vt:lpstr>LUFTVEIENE</vt:lpstr>
      <vt:lpstr>PUSTING</vt:lpstr>
      <vt:lpstr>LUNGENE</vt:lpstr>
      <vt:lpstr>HVORFOR HAR VI TO LUNGER?</vt:lpstr>
      <vt:lpstr>CELLEÅNDING I MITOKONDRIENE I CELLER</vt:lpstr>
      <vt:lpstr>REKLAME FOR BIOLOGI 2</vt:lpstr>
      <vt:lpstr>GASSUTVEKSLING</vt:lpstr>
      <vt:lpstr>TRANSPORT AV GASSER I BLODET</vt:lpstr>
      <vt:lpstr>TRANSPORT AV GASSER I BLODET</vt:lpstr>
      <vt:lpstr>TRANSPORT AV GASSER I BLODET</vt:lpstr>
      <vt:lpstr>KAMPEN OM HEMOGLOBINET</vt:lpstr>
      <vt:lpstr>KAMPEN OM HEMOGLOBINET</vt:lpstr>
      <vt:lpstr>GASSUTVEKSLING MED HEMOGLOBIN</vt:lpstr>
      <vt:lpstr>MEN KARBONMONOKSID (CO) VINNER ALLTID</vt:lpstr>
      <vt:lpstr>SYKDOMMER KNYTTET TIL RESPIRASJONSSYSTEMET</vt:lpstr>
      <vt:lpstr>RESPIRASJONSSYSTEMET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TRANSPORTSYSTEMER HOS MENNESKET</dc:title>
  <dc:creator>A T</dc:creator>
  <cp:lastModifiedBy>A T</cp:lastModifiedBy>
  <cp:revision>22</cp:revision>
  <dcterms:created xsi:type="dcterms:W3CDTF">2020-03-15T09:53:19Z</dcterms:created>
  <dcterms:modified xsi:type="dcterms:W3CDTF">2020-03-27T16:58:58Z</dcterms:modified>
</cp:coreProperties>
</file>