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321" r:id="rId4"/>
    <p:sldId id="259" r:id="rId5"/>
    <p:sldId id="299" r:id="rId6"/>
    <p:sldId id="263" r:id="rId7"/>
    <p:sldId id="293" r:id="rId8"/>
    <p:sldId id="302" r:id="rId9"/>
    <p:sldId id="311" r:id="rId10"/>
    <p:sldId id="264" r:id="rId11"/>
    <p:sldId id="268" r:id="rId12"/>
    <p:sldId id="320" r:id="rId13"/>
    <p:sldId id="312" r:id="rId14"/>
    <p:sldId id="301" r:id="rId15"/>
    <p:sldId id="272" r:id="rId16"/>
    <p:sldId id="277" r:id="rId17"/>
    <p:sldId id="279" r:id="rId18"/>
    <p:sldId id="314" r:id="rId19"/>
    <p:sldId id="281" r:id="rId20"/>
    <p:sldId id="322" r:id="rId21"/>
    <p:sldId id="283" r:id="rId22"/>
    <p:sldId id="306" r:id="rId23"/>
    <p:sldId id="304" r:id="rId24"/>
    <p:sldId id="286" r:id="rId25"/>
    <p:sldId id="285" r:id="rId26"/>
    <p:sldId id="305" r:id="rId27"/>
    <p:sldId id="290" r:id="rId28"/>
    <p:sldId id="291" r:id="rId29"/>
    <p:sldId id="310" r:id="rId30"/>
    <p:sldId id="323" r:id="rId31"/>
    <p:sldId id="292" r:id="rId32"/>
    <p:sldId id="308" r:id="rId33"/>
    <p:sldId id="307" r:id="rId34"/>
    <p:sldId id="296" r:id="rId35"/>
    <p:sldId id="313" r:id="rId36"/>
    <p:sldId id="318" r:id="rId37"/>
    <p:sldId id="297" r:id="rId38"/>
    <p:sldId id="303" r:id="rId3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9100"/>
    <a:srgbClr val="FFCC00"/>
    <a:srgbClr val="ED5E31"/>
    <a:srgbClr val="F48968"/>
    <a:srgbClr val="77BADB"/>
    <a:srgbClr val="31D3C0"/>
    <a:srgbClr val="FFA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39" autoAdjust="0"/>
    <p:restoredTop sz="94660"/>
  </p:normalViewPr>
  <p:slideViewPr>
    <p:cSldViewPr snapToGrid="0">
      <p:cViewPr varScale="1">
        <p:scale>
          <a:sx n="116" d="100"/>
          <a:sy n="116" d="100"/>
        </p:scale>
        <p:origin x="618" y="13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311C9-7F72-4C93-9166-54180D4CD4A9}" type="datetimeFigureOut">
              <a:rPr lang="nb-NO" smtClean="0"/>
              <a:t>16.03.2020</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873D8-6F0A-4DF9-B5CC-5A9D90963717}" type="slidenum">
              <a:rPr lang="nb-NO" smtClean="0"/>
              <a:t>‹#›</a:t>
            </a:fld>
            <a:endParaRPr lang="nb-NO"/>
          </a:p>
        </p:txBody>
      </p:sp>
    </p:spTree>
    <p:extLst>
      <p:ext uri="{BB962C8B-B14F-4D97-AF65-F5344CB8AC3E}">
        <p14:creationId xmlns:p14="http://schemas.microsoft.com/office/powerpoint/2010/main" val="30534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smtClean="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0D07909-6B5F-4664-9A61-6AA56C2E687E}" type="slidenum">
              <a:rPr lang="nb-NO" altLang="nb-NO">
                <a:latin typeface="Calibri" panose="020F0502020204030204" pitchFamily="34" charset="0"/>
              </a:rPr>
              <a:pPr eaLnBrk="1" hangingPunct="1"/>
              <a:t>15</a:t>
            </a:fld>
            <a:endParaRPr lang="nb-NO" altLang="nb-NO">
              <a:latin typeface="Calibri" panose="020F0502020204030204" pitchFamily="34" charset="0"/>
            </a:endParaRPr>
          </a:p>
        </p:txBody>
      </p:sp>
    </p:spTree>
    <p:extLst>
      <p:ext uri="{BB962C8B-B14F-4D97-AF65-F5344CB8AC3E}">
        <p14:creationId xmlns:p14="http://schemas.microsoft.com/office/powerpoint/2010/main" val="161330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smtClean="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0D07909-6B5F-4664-9A61-6AA56C2E687E}" type="slidenum">
              <a:rPr lang="nb-NO" altLang="nb-NO">
                <a:latin typeface="Calibri" panose="020F0502020204030204" pitchFamily="34" charset="0"/>
              </a:rPr>
              <a:pPr eaLnBrk="1" hangingPunct="1"/>
              <a:t>16</a:t>
            </a:fld>
            <a:endParaRPr lang="nb-NO" altLang="nb-NO">
              <a:latin typeface="Calibri" panose="020F0502020204030204" pitchFamily="34" charset="0"/>
            </a:endParaRPr>
          </a:p>
        </p:txBody>
      </p:sp>
    </p:spTree>
    <p:extLst>
      <p:ext uri="{BB962C8B-B14F-4D97-AF65-F5344CB8AC3E}">
        <p14:creationId xmlns:p14="http://schemas.microsoft.com/office/powerpoint/2010/main" val="306247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b="1" smtClean="0">
              <a:ea typeface="ＭＳ Ｐゴシック" panose="020B0600070205080204"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F13EFA4-C37F-4B92-A7C9-5E83A024745A}" type="slidenum">
              <a:rPr lang="nb-NO" altLang="nb-NO">
                <a:latin typeface="Calibri" panose="020F0502020204030204" pitchFamily="34" charset="0"/>
              </a:rPr>
              <a:pPr eaLnBrk="1" hangingPunct="1"/>
              <a:t>17</a:t>
            </a:fld>
            <a:endParaRPr lang="nb-NO" altLang="nb-NO">
              <a:latin typeface="Calibri" panose="020F0502020204030204" pitchFamily="34" charset="0"/>
            </a:endParaRPr>
          </a:p>
        </p:txBody>
      </p:sp>
    </p:spTree>
    <p:extLst>
      <p:ext uri="{BB962C8B-B14F-4D97-AF65-F5344CB8AC3E}">
        <p14:creationId xmlns:p14="http://schemas.microsoft.com/office/powerpoint/2010/main" val="417951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887873D8-6F0A-4DF9-B5CC-5A9D90963717}" type="slidenum">
              <a:rPr lang="nb-NO" smtClean="0"/>
              <a:t>31</a:t>
            </a:fld>
            <a:endParaRPr lang="nb-NO"/>
          </a:p>
        </p:txBody>
      </p:sp>
    </p:spTree>
    <p:extLst>
      <p:ext uri="{BB962C8B-B14F-4D97-AF65-F5344CB8AC3E}">
        <p14:creationId xmlns:p14="http://schemas.microsoft.com/office/powerpoint/2010/main" val="207276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ea typeface="ＭＳ Ｐゴシック" panose="020B0600070205080204" pitchFamily="34" charset="-128"/>
            </a:endParaRPr>
          </a:p>
        </p:txBody>
      </p:sp>
      <p:sp>
        <p:nvSpPr>
          <p:cNvPr id="8090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7CCD927-7045-4005-8837-9E2B9E6FA2C3}" type="slidenum">
              <a:rPr lang="nb-NO" altLang="nb-NO">
                <a:latin typeface="Calibri" panose="020F0502020204030204" pitchFamily="34" charset="0"/>
              </a:rPr>
              <a:pPr eaLnBrk="1" hangingPunct="1"/>
              <a:t>32</a:t>
            </a:fld>
            <a:endParaRPr lang="nb-NO" altLang="nb-NO">
              <a:latin typeface="Calibri" panose="020F0502020204030204" pitchFamily="34" charset="0"/>
            </a:endParaRPr>
          </a:p>
        </p:txBody>
      </p:sp>
    </p:spTree>
    <p:extLst>
      <p:ext uri="{BB962C8B-B14F-4D97-AF65-F5344CB8AC3E}">
        <p14:creationId xmlns:p14="http://schemas.microsoft.com/office/powerpoint/2010/main" val="313898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72AA9C30-3229-431B-8BA2-BFA5000559FA}" type="datetimeFigureOut">
              <a:rPr lang="nb-NO" smtClean="0"/>
              <a:t>16.03.2020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155968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2AA9C30-3229-431B-8BA2-BFA5000559FA}" type="datetimeFigureOut">
              <a:rPr lang="nb-NO" smtClean="0"/>
              <a:t>16.03.2020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406312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2AA9C30-3229-431B-8BA2-BFA5000559FA}" type="datetimeFigureOut">
              <a:rPr lang="nb-NO" smtClean="0"/>
              <a:t>16.03.2020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111812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2AA9C30-3229-431B-8BA2-BFA5000559FA}" type="datetimeFigureOut">
              <a:rPr lang="nb-NO" smtClean="0"/>
              <a:t>16.03.2020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347036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A9C30-3229-431B-8BA2-BFA5000559FA}" type="datetimeFigureOut">
              <a:rPr lang="nb-NO" smtClean="0"/>
              <a:t>16.03.2020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335631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72AA9C30-3229-431B-8BA2-BFA5000559FA}" type="datetimeFigureOut">
              <a:rPr lang="nb-NO" smtClean="0"/>
              <a:t>16.03.2020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39922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72AA9C30-3229-431B-8BA2-BFA5000559FA}" type="datetimeFigureOut">
              <a:rPr lang="nb-NO" smtClean="0"/>
              <a:t>16.03.2020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345746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72AA9C30-3229-431B-8BA2-BFA5000559FA}" type="datetimeFigureOut">
              <a:rPr lang="nb-NO" smtClean="0"/>
              <a:t>16.03.2020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174955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A9C30-3229-431B-8BA2-BFA5000559FA}" type="datetimeFigureOut">
              <a:rPr lang="nb-NO" smtClean="0"/>
              <a:t>16.03.2020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1919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A9C30-3229-431B-8BA2-BFA5000559FA}" type="datetimeFigureOut">
              <a:rPr lang="nb-NO" smtClean="0"/>
              <a:t>16.03.2020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429323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A9C30-3229-431B-8BA2-BFA5000559FA}" type="datetimeFigureOut">
              <a:rPr lang="nb-NO" smtClean="0"/>
              <a:t>16.03.2020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0D8EAE6-AA78-4561-BE30-7564ADA49981}" type="slidenum">
              <a:rPr lang="nb-NO" smtClean="0"/>
              <a:t>‹#›</a:t>
            </a:fld>
            <a:endParaRPr lang="nb-NO"/>
          </a:p>
        </p:txBody>
      </p:sp>
    </p:spTree>
    <p:extLst>
      <p:ext uri="{BB962C8B-B14F-4D97-AF65-F5344CB8AC3E}">
        <p14:creationId xmlns:p14="http://schemas.microsoft.com/office/powerpoint/2010/main" val="147417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A9C30-3229-431B-8BA2-BFA5000559FA}" type="datetimeFigureOut">
              <a:rPr lang="nb-NO" smtClean="0"/>
              <a:t>16.03.2020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8EAE6-AA78-4561-BE30-7564ADA49981}" type="slidenum">
              <a:rPr lang="nb-NO" smtClean="0"/>
              <a:t>‹#›</a:t>
            </a:fld>
            <a:endParaRPr lang="nb-NO"/>
          </a:p>
        </p:txBody>
      </p:sp>
    </p:spTree>
    <p:extLst>
      <p:ext uri="{BB962C8B-B14F-4D97-AF65-F5344CB8AC3E}">
        <p14:creationId xmlns:p14="http://schemas.microsoft.com/office/powerpoint/2010/main" val="3495215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viten.no/?nordlys_hvorda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viten.no/?nordlys_hvorda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lderesultat for radiation suit chernoby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89162" y="5720242"/>
            <a:ext cx="9144000" cy="1137758"/>
          </a:xfrm>
        </p:spPr>
        <p:txBody>
          <a:bodyPr>
            <a:noAutofit/>
          </a:bodyPr>
          <a:lstStyle/>
          <a:p>
            <a:r>
              <a:rPr lang="nb-NO" sz="8000" dirty="0" smtClean="0">
                <a:solidFill>
                  <a:srgbClr val="FFCC00"/>
                </a:solidFill>
                <a:effectLst>
                  <a:outerShdw blurRad="38100" dist="38100" dir="2700000" algn="tl">
                    <a:srgbClr val="000000">
                      <a:alpha val="43137"/>
                    </a:srgbClr>
                  </a:outerShdw>
                </a:effectLst>
              </a:rPr>
              <a:t>STRÅLING</a:t>
            </a:r>
            <a:endParaRPr lang="nb-NO" sz="8000" dirty="0">
              <a:solidFill>
                <a:srgbClr val="FFC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7411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3074" name="Picture 2" descr="Relatert bil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7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6221" y="111210"/>
            <a:ext cx="5324984" cy="2677656"/>
          </a:xfrm>
          <a:prstGeom prst="rect">
            <a:avLst/>
          </a:prstGeom>
          <a:noFill/>
        </p:spPr>
        <p:txBody>
          <a:bodyPr wrap="none" rtlCol="0">
            <a:spAutoFit/>
          </a:bodyPr>
          <a:lstStyle/>
          <a:p>
            <a:pPr marL="342900" indent="-342900">
              <a:buAutoNum type="arabicPeriod"/>
            </a:pPr>
            <a:r>
              <a:rPr lang="nb-NO" sz="2400" dirty="0" smtClean="0">
                <a:solidFill>
                  <a:schemeClr val="bg1"/>
                </a:solidFill>
              </a:rPr>
              <a:t>Hvilken farge har lengst bølgelengde?</a:t>
            </a:r>
          </a:p>
          <a:p>
            <a:pPr marL="342900" indent="-342900">
              <a:buAutoNum type="arabicPeriod"/>
            </a:pPr>
            <a:r>
              <a:rPr lang="nb-NO" sz="2400" dirty="0" smtClean="0">
                <a:solidFill>
                  <a:schemeClr val="bg1"/>
                </a:solidFill>
              </a:rPr>
              <a:t>Hvilken farge har kortest bølgelengde?</a:t>
            </a:r>
          </a:p>
          <a:p>
            <a:pPr marL="342900" indent="-342900">
              <a:buAutoNum type="arabicPeriod"/>
            </a:pPr>
            <a:r>
              <a:rPr lang="nb-NO" sz="2400" dirty="0" smtClean="0">
                <a:solidFill>
                  <a:schemeClr val="bg1"/>
                </a:solidFill>
              </a:rPr>
              <a:t>Hvilken farge har høyest frekvens?</a:t>
            </a:r>
          </a:p>
          <a:p>
            <a:pPr marL="342900" indent="-342900">
              <a:buAutoNum type="arabicPeriod"/>
            </a:pPr>
            <a:r>
              <a:rPr lang="nb-NO" sz="2400" dirty="0" smtClean="0">
                <a:solidFill>
                  <a:schemeClr val="bg1"/>
                </a:solidFill>
              </a:rPr>
              <a:t>Hvilken farge har lavest frekvens?</a:t>
            </a:r>
          </a:p>
          <a:p>
            <a:pPr marL="342900" indent="-342900">
              <a:buAutoNum type="arabicPeriod"/>
            </a:pPr>
            <a:r>
              <a:rPr lang="nb-NO" sz="2400" dirty="0" smtClean="0">
                <a:solidFill>
                  <a:schemeClr val="bg1"/>
                </a:solidFill>
              </a:rPr>
              <a:t>Hvilken farge har høyest energi?</a:t>
            </a:r>
          </a:p>
          <a:p>
            <a:pPr marL="342900" indent="-342900">
              <a:buAutoNum type="arabicPeriod"/>
            </a:pPr>
            <a:r>
              <a:rPr lang="nb-NO" sz="2400" dirty="0" smtClean="0">
                <a:solidFill>
                  <a:schemeClr val="bg1"/>
                </a:solidFill>
              </a:rPr>
              <a:t>Hvilken farge har lavest energi?</a:t>
            </a:r>
          </a:p>
          <a:p>
            <a:pPr marL="342900" indent="-342900">
              <a:buAutoNum type="arabicPeriod"/>
            </a:pPr>
            <a:r>
              <a:rPr lang="nb-NO" sz="2400" dirty="0" smtClean="0">
                <a:solidFill>
                  <a:schemeClr val="bg1"/>
                </a:solidFill>
              </a:rPr>
              <a:t>Hvor mange fotoner ser du her?</a:t>
            </a:r>
          </a:p>
        </p:txBody>
      </p:sp>
      <p:sp>
        <p:nvSpPr>
          <p:cNvPr id="5" name="TextBox 4"/>
          <p:cNvSpPr txBox="1"/>
          <p:nvPr/>
        </p:nvSpPr>
        <p:spPr>
          <a:xfrm rot="20769939">
            <a:off x="470712" y="4005717"/>
            <a:ext cx="1184107" cy="461665"/>
          </a:xfrm>
          <a:prstGeom prst="rect">
            <a:avLst/>
          </a:prstGeom>
          <a:noFill/>
        </p:spPr>
        <p:txBody>
          <a:bodyPr wrap="none" rtlCol="0">
            <a:spAutoFit/>
          </a:bodyPr>
          <a:lstStyle/>
          <a:p>
            <a:r>
              <a:rPr lang="nb-NO" sz="2400" dirty="0" smtClean="0">
                <a:solidFill>
                  <a:schemeClr val="bg1"/>
                </a:solidFill>
              </a:rPr>
              <a:t>Hvitt lys</a:t>
            </a:r>
            <a:endParaRPr lang="nb-NO" sz="2400" dirty="0">
              <a:solidFill>
                <a:schemeClr val="bg1"/>
              </a:solidFill>
            </a:endParaRPr>
          </a:p>
        </p:txBody>
      </p:sp>
    </p:spTree>
    <p:extLst>
      <p:ext uri="{BB962C8B-B14F-4D97-AF65-F5344CB8AC3E}">
        <p14:creationId xmlns:p14="http://schemas.microsoft.com/office/powerpoint/2010/main" val="320852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7170" name="Picture 2" descr="Relatert bilde"/>
          <p:cNvPicPr>
            <a:picLocks noChangeAspect="1" noChangeArrowheads="1"/>
          </p:cNvPicPr>
          <p:nvPr/>
        </p:nvPicPr>
        <p:blipFill rotWithShape="1">
          <a:blip r:embed="rId2">
            <a:extLst>
              <a:ext uri="{28A0092B-C50C-407E-A947-70E740481C1C}">
                <a14:useLocalDpi xmlns:a14="http://schemas.microsoft.com/office/drawing/2010/main" val="0"/>
              </a:ext>
            </a:extLst>
          </a:blip>
          <a:srcRect t="20428" b="140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49268">
            <a:off x="1819556" y="5439054"/>
            <a:ext cx="1378904" cy="369332"/>
          </a:xfrm>
          <a:prstGeom prst="rect">
            <a:avLst/>
          </a:prstGeom>
          <a:noFill/>
        </p:spPr>
        <p:txBody>
          <a:bodyPr wrap="none" rtlCol="0">
            <a:spAutoFit/>
          </a:bodyPr>
          <a:lstStyle/>
          <a:p>
            <a:r>
              <a:rPr lang="nb-NO" b="1" dirty="0" smtClean="0"/>
              <a:t>R O G </a:t>
            </a:r>
            <a:r>
              <a:rPr lang="nb-NO" b="1" dirty="0" err="1" smtClean="0"/>
              <a:t>G</a:t>
            </a:r>
            <a:r>
              <a:rPr lang="nb-NO" b="1" dirty="0" smtClean="0"/>
              <a:t> B I F</a:t>
            </a:r>
            <a:endParaRPr lang="nb-NO" b="1" dirty="0"/>
          </a:p>
        </p:txBody>
      </p:sp>
    </p:spTree>
    <p:extLst>
      <p:ext uri="{BB962C8B-B14F-4D97-AF65-F5344CB8AC3E}">
        <p14:creationId xmlns:p14="http://schemas.microsoft.com/office/powerpoint/2010/main" val="4113551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195" t="2765" r="1067" b="81310"/>
          <a:stretch/>
        </p:blipFill>
        <p:spPr bwMode="auto">
          <a:xfrm>
            <a:off x="279993" y="1"/>
            <a:ext cx="11598818" cy="109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098959"/>
            <a:ext cx="12327207" cy="5528344"/>
          </a:xfrm>
        </p:spPr>
      </p:pic>
    </p:spTree>
    <p:extLst>
      <p:ext uri="{BB962C8B-B14F-4D97-AF65-F5344CB8AC3E}">
        <p14:creationId xmlns:p14="http://schemas.microsoft.com/office/powerpoint/2010/main" val="111932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1026" name="Picture 2" descr="https://i2.wp.com/www.visualsquirrels.net/wp-content/uploads/2015/08/SilverweedDM_800x460.jpg"/>
          <p:cNvPicPr>
            <a:picLocks noChangeAspect="1" noChangeArrowheads="1"/>
          </p:cNvPicPr>
          <p:nvPr/>
        </p:nvPicPr>
        <p:blipFill rotWithShape="1">
          <a:blip r:embed="rId2">
            <a:extLst>
              <a:ext uri="{28A0092B-C50C-407E-A947-70E740481C1C}">
                <a14:useLocalDpi xmlns:a14="http://schemas.microsoft.com/office/drawing/2010/main" val="0"/>
              </a:ext>
            </a:extLst>
          </a:blip>
          <a:srcRect b="2544"/>
          <a:stretch/>
        </p:blipFill>
        <p:spPr bwMode="auto">
          <a:xfrm>
            <a:off x="0" y="13063"/>
            <a:ext cx="12222288" cy="684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11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f/f3/Magnetosphere_ren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2" y="0"/>
            <a:ext cx="125452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ctr"/>
            <a:r>
              <a:rPr lang="nb-NO" sz="6600" b="1" dirty="0" smtClean="0">
                <a:solidFill>
                  <a:schemeClr val="bg1"/>
                </a:solidFill>
                <a:effectLst>
                  <a:outerShdw blurRad="38100" dist="38100" dir="2700000" algn="tl">
                    <a:srgbClr val="000000">
                      <a:alpha val="43137"/>
                    </a:srgbClr>
                  </a:outerShdw>
                </a:effectLst>
              </a:rPr>
              <a:t>EKSITASJON OG EMISJON</a:t>
            </a:r>
            <a:endParaRPr lang="nb-NO"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6801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3"/>
          <p:cNvSpPr>
            <a:spLocks noChangeArrowheads="1"/>
          </p:cNvSpPr>
          <p:nvPr/>
        </p:nvSpPr>
        <p:spPr bwMode="auto">
          <a:xfrm>
            <a:off x="3679825" y="3786189"/>
            <a:ext cx="647700" cy="649287"/>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sz="4000" dirty="0" smtClean="0">
                <a:latin typeface="Calibri" panose="020F0502020204030204" pitchFamily="34" charset="0"/>
              </a:rPr>
              <a:t>H</a:t>
            </a:r>
            <a:endParaRPr lang="nb-NO" altLang="nb-NO" sz="4000" dirty="0">
              <a:latin typeface="Calibri" panose="020F0502020204030204" pitchFamily="34" charset="0"/>
            </a:endParaRPr>
          </a:p>
        </p:txBody>
      </p:sp>
      <p:sp>
        <p:nvSpPr>
          <p:cNvPr id="13315" name="Oval 4"/>
          <p:cNvSpPr>
            <a:spLocks noChangeArrowheads="1"/>
          </p:cNvSpPr>
          <p:nvPr/>
        </p:nvSpPr>
        <p:spPr bwMode="auto">
          <a:xfrm>
            <a:off x="2085883" y="2201863"/>
            <a:ext cx="3816350" cy="3816350"/>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13316" name="Oval 5"/>
          <p:cNvSpPr>
            <a:spLocks noChangeArrowheads="1"/>
          </p:cNvSpPr>
          <p:nvPr/>
        </p:nvSpPr>
        <p:spPr bwMode="auto">
          <a:xfrm>
            <a:off x="2764588" y="2883220"/>
            <a:ext cx="2458940" cy="2437147"/>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13317" name="Oval 6"/>
          <p:cNvSpPr>
            <a:spLocks noChangeArrowheads="1"/>
          </p:cNvSpPr>
          <p:nvPr/>
        </p:nvSpPr>
        <p:spPr bwMode="auto">
          <a:xfrm>
            <a:off x="2439434" y="2498690"/>
            <a:ext cx="3162935" cy="3206205"/>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13320" name="Oval 9"/>
          <p:cNvSpPr>
            <a:spLocks noChangeArrowheads="1"/>
          </p:cNvSpPr>
          <p:nvPr/>
        </p:nvSpPr>
        <p:spPr bwMode="auto">
          <a:xfrm>
            <a:off x="1815951" y="1982420"/>
            <a:ext cx="4391156" cy="4309192"/>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11291" name="Text Box 27"/>
          <p:cNvSpPr txBox="1">
            <a:spLocks noChangeArrowheads="1"/>
          </p:cNvSpPr>
          <p:nvPr/>
        </p:nvSpPr>
        <p:spPr bwMode="auto">
          <a:xfrm>
            <a:off x="6256505" y="1092507"/>
            <a:ext cx="5824797" cy="5478423"/>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nb-NO" sz="2000" dirty="0" smtClean="0">
                <a:latin typeface="+mn-lt"/>
                <a:cs typeface="Times New Roman" pitchFamily="18" charset="0"/>
              </a:rPr>
              <a:t>Elektroner </a:t>
            </a:r>
            <a:r>
              <a:rPr lang="nb-NO" sz="2000" dirty="0">
                <a:latin typeface="+mn-lt"/>
                <a:cs typeface="Times New Roman" pitchFamily="18" charset="0"/>
              </a:rPr>
              <a:t>kan bare oppholde seg i helt bestemte avstander fra atomkjernen (</a:t>
            </a:r>
            <a:r>
              <a:rPr lang="nb-NO" sz="2000" dirty="0" smtClean="0">
                <a:latin typeface="+mn-lt"/>
                <a:cs typeface="Times New Roman" pitchFamily="18" charset="0"/>
              </a:rPr>
              <a:t>energinivåer (ulike atomer har ulike energinivåer).</a:t>
            </a:r>
            <a:endParaRPr lang="nb-NO" sz="2000" dirty="0">
              <a:latin typeface="+mn-lt"/>
              <a:cs typeface="Times New Roman" pitchFamily="18" charset="0"/>
            </a:endParaRPr>
          </a:p>
          <a:p>
            <a:pPr eaLnBrk="1" hangingPunct="1">
              <a:spcBef>
                <a:spcPct val="50000"/>
              </a:spcBef>
              <a:defRPr/>
            </a:pPr>
            <a:r>
              <a:rPr lang="nb-NO" sz="2000" dirty="0">
                <a:latin typeface="+mn-lt"/>
                <a:cs typeface="Times New Roman" pitchFamily="18" charset="0"/>
              </a:rPr>
              <a:t>Når vi tilfører energi til </a:t>
            </a:r>
            <a:r>
              <a:rPr lang="nb-NO" sz="2000" dirty="0" smtClean="0">
                <a:latin typeface="+mn-lt"/>
                <a:cs typeface="Times New Roman" pitchFamily="18" charset="0"/>
              </a:rPr>
              <a:t>atomet (varme / strøm / andre atomer) kan elektronet bruke denne energien og «hoppe» </a:t>
            </a:r>
            <a:r>
              <a:rPr lang="nb-NO" altLang="ja-JP" sz="2000" dirty="0" smtClean="0">
                <a:latin typeface="+mn-lt"/>
                <a:cs typeface="Times New Roman" pitchFamily="18" charset="0"/>
              </a:rPr>
              <a:t>ut </a:t>
            </a:r>
            <a:r>
              <a:rPr lang="nb-NO" altLang="ja-JP" sz="2000" dirty="0">
                <a:latin typeface="+mn-lt"/>
                <a:cs typeface="Times New Roman" pitchFamily="18" charset="0"/>
              </a:rPr>
              <a:t>til et </a:t>
            </a:r>
            <a:r>
              <a:rPr lang="nb-NO" altLang="ja-JP" sz="2000" dirty="0" smtClean="0">
                <a:latin typeface="+mn-lt"/>
                <a:cs typeface="Times New Roman" pitchFamily="18" charset="0"/>
              </a:rPr>
              <a:t>høyere energinivå. Nå har elektronet mer energi. Dette «hoppet» </a:t>
            </a:r>
            <a:r>
              <a:rPr lang="nb-NO" altLang="ja-JP" sz="2000" dirty="0">
                <a:latin typeface="+mn-lt"/>
                <a:cs typeface="Times New Roman" pitchFamily="18" charset="0"/>
              </a:rPr>
              <a:t>kalles et </a:t>
            </a:r>
            <a:r>
              <a:rPr lang="nb-NO" altLang="ja-JP" sz="2000" b="1" dirty="0">
                <a:latin typeface="+mn-lt"/>
                <a:cs typeface="Times New Roman" pitchFamily="18" charset="0"/>
              </a:rPr>
              <a:t>kvantesprang </a:t>
            </a:r>
            <a:r>
              <a:rPr lang="nb-NO" altLang="ja-JP" sz="2000" dirty="0">
                <a:latin typeface="+mn-lt"/>
                <a:cs typeface="Times New Roman" pitchFamily="18" charset="0"/>
              </a:rPr>
              <a:t>og </a:t>
            </a:r>
            <a:r>
              <a:rPr lang="nb-NO" altLang="ja-JP" sz="2000" dirty="0" smtClean="0">
                <a:latin typeface="+mn-lt"/>
                <a:cs typeface="Times New Roman" pitchFamily="18" charset="0"/>
              </a:rPr>
              <a:t>vi sier at elektronet </a:t>
            </a:r>
            <a:r>
              <a:rPr lang="nb-NO" altLang="ja-JP" sz="2000" dirty="0">
                <a:latin typeface="+mn-lt"/>
                <a:cs typeface="Times New Roman" pitchFamily="18" charset="0"/>
              </a:rPr>
              <a:t>er blitt </a:t>
            </a:r>
            <a:r>
              <a:rPr lang="nb-NO" altLang="ja-JP" sz="2000" b="1" dirty="0">
                <a:latin typeface="+mn-lt"/>
                <a:cs typeface="Times New Roman" pitchFamily="18" charset="0"/>
              </a:rPr>
              <a:t>eksitert</a:t>
            </a:r>
            <a:r>
              <a:rPr lang="nb-NO" altLang="ja-JP" sz="2000" dirty="0">
                <a:latin typeface="+mn-lt"/>
                <a:cs typeface="Times New Roman" pitchFamily="18" charset="0"/>
              </a:rPr>
              <a:t>.</a:t>
            </a:r>
          </a:p>
          <a:p>
            <a:pPr eaLnBrk="1" hangingPunct="1">
              <a:spcBef>
                <a:spcPct val="50000"/>
              </a:spcBef>
              <a:defRPr/>
            </a:pPr>
            <a:r>
              <a:rPr lang="nb-NO" sz="2000" dirty="0" smtClean="0">
                <a:latin typeface="+mn-lt"/>
                <a:cs typeface="Times New Roman" pitchFamily="18" charset="0"/>
              </a:rPr>
              <a:t>Elektronet er ustabilt på et høyere energinivå og vil dras tilbake mot kjernen til sitt opprinnelige energinivå. Når det skjer mister elektronet den ekstra energien. Denne energien sendes ut fra atomet som en elektromagnetisk bølge, ofte synlig lys. </a:t>
            </a:r>
            <a:r>
              <a:rPr lang="nb-NO" sz="2000" dirty="0">
                <a:cs typeface="Times New Roman" pitchFamily="18" charset="0"/>
              </a:rPr>
              <a:t>dette kalles </a:t>
            </a:r>
            <a:r>
              <a:rPr lang="nb-NO" sz="2000" b="1" dirty="0">
                <a:cs typeface="Times New Roman" pitchFamily="18" charset="0"/>
              </a:rPr>
              <a:t>emisjon</a:t>
            </a:r>
            <a:endParaRPr lang="nb-NO" sz="2000" dirty="0" smtClean="0">
              <a:latin typeface="+mn-lt"/>
              <a:cs typeface="Times New Roman" pitchFamily="18" charset="0"/>
            </a:endParaRPr>
          </a:p>
          <a:p>
            <a:pPr eaLnBrk="1" hangingPunct="1">
              <a:spcBef>
                <a:spcPct val="50000"/>
              </a:spcBef>
              <a:defRPr/>
            </a:pPr>
            <a:r>
              <a:rPr lang="nb-NO" sz="2000" dirty="0" smtClean="0">
                <a:latin typeface="+mn-lt"/>
                <a:cs typeface="Times New Roman" pitchFamily="18" charset="0"/>
              </a:rPr>
              <a:t>Energien </a:t>
            </a:r>
            <a:r>
              <a:rPr lang="nb-NO" sz="2000" dirty="0">
                <a:latin typeface="+mn-lt"/>
                <a:cs typeface="Times New Roman" pitchFamily="18" charset="0"/>
              </a:rPr>
              <a:t>i </a:t>
            </a:r>
            <a:r>
              <a:rPr lang="nb-NO" sz="2000" dirty="0" smtClean="0">
                <a:latin typeface="+mn-lt"/>
                <a:cs typeface="Times New Roman" pitchFamily="18" charset="0"/>
              </a:rPr>
              <a:t>EM-bølgen </a:t>
            </a:r>
            <a:r>
              <a:rPr lang="nb-NO" sz="2000" dirty="0">
                <a:latin typeface="+mn-lt"/>
                <a:cs typeface="Times New Roman" pitchFamily="18" charset="0"/>
              </a:rPr>
              <a:t>er </a:t>
            </a:r>
            <a:r>
              <a:rPr lang="nb-NO" sz="2000" u="sng" dirty="0">
                <a:latin typeface="+mn-lt"/>
                <a:cs typeface="Times New Roman" pitchFamily="18" charset="0"/>
              </a:rPr>
              <a:t>nøyaktig</a:t>
            </a:r>
            <a:r>
              <a:rPr lang="nb-NO" sz="2000" dirty="0">
                <a:latin typeface="+mn-lt"/>
                <a:cs typeface="Times New Roman" pitchFamily="18" charset="0"/>
              </a:rPr>
              <a:t> like stor som den energien vi først tilførte elektronet.</a:t>
            </a:r>
          </a:p>
        </p:txBody>
      </p:sp>
      <p:sp>
        <p:nvSpPr>
          <p:cNvPr id="13336" name="Oval 30"/>
          <p:cNvSpPr>
            <a:spLocks noChangeArrowheads="1"/>
          </p:cNvSpPr>
          <p:nvPr/>
        </p:nvSpPr>
        <p:spPr bwMode="auto">
          <a:xfrm>
            <a:off x="3176588" y="3281363"/>
            <a:ext cx="1655762" cy="1657350"/>
          </a:xfrm>
          <a:prstGeom prst="ellipse">
            <a:avLst/>
          </a:prstGeom>
          <a:noFill/>
          <a:ln w="57150">
            <a:solidFill>
              <a:schemeClr val="tx1">
                <a:lumMod val="95000"/>
                <a:lumOff val="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13345" name="Title 35"/>
          <p:cNvSpPr>
            <a:spLocks noGrp="1"/>
          </p:cNvSpPr>
          <p:nvPr>
            <p:ph type="title"/>
          </p:nvPr>
        </p:nvSpPr>
        <p:spPr>
          <a:xfrm>
            <a:off x="274077" y="113367"/>
            <a:ext cx="5424377" cy="823914"/>
          </a:xfrm>
        </p:spPr>
        <p:txBody>
          <a:bodyPr>
            <a:normAutofit/>
          </a:bodyPr>
          <a:lstStyle/>
          <a:p>
            <a:pPr eaLnBrk="1" hangingPunct="1"/>
            <a:r>
              <a:rPr lang="nb-NO" altLang="nb-NO" sz="4800" b="1" dirty="0" smtClean="0">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rPr>
              <a:t>Eksitasjon og emisjon</a:t>
            </a:r>
            <a:endParaRPr lang="nb-NO" altLang="nb-NO" sz="4800" b="1" dirty="0" smtClean="0">
              <a:effectLst>
                <a:outerShdw blurRad="38100" dist="38100" dir="2700000" algn="tl">
                  <a:srgbClr val="000000">
                    <a:alpha val="43137"/>
                  </a:srgbClr>
                </a:outerShdw>
              </a:effectLst>
              <a:ea typeface="ＭＳ Ｐゴシック" panose="020B0600070205080204" pitchFamily="34" charset="-128"/>
            </a:endParaRPr>
          </a:p>
        </p:txBody>
      </p:sp>
      <p:pic>
        <p:nvPicPr>
          <p:cNvPr id="31"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l="24184" t="78074" r="26177" b="12835"/>
          <a:stretch/>
        </p:blipFill>
        <p:spPr bwMode="auto">
          <a:xfrm>
            <a:off x="5740024" y="194760"/>
            <a:ext cx="6313753" cy="69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11" b="19328" l="10919" r="100000"/>
                    </a14:imgEffect>
                    <a14:imgEffect>
                      <a14:saturation sat="0"/>
                    </a14:imgEffect>
                  </a14:imgLayer>
                </a14:imgProps>
              </a:ext>
              <a:ext uri="{28A0092B-C50C-407E-A947-70E740481C1C}">
                <a14:useLocalDpi xmlns:a14="http://schemas.microsoft.com/office/drawing/2010/main" val="0"/>
              </a:ext>
            </a:extLst>
          </a:blip>
          <a:srcRect l="10800" t="2765" r="1066" b="80426"/>
          <a:stretch/>
        </p:blipFill>
        <p:spPr bwMode="auto">
          <a:xfrm>
            <a:off x="5698454" y="174917"/>
            <a:ext cx="6355323" cy="69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rotWithShape="1">
          <a:blip r:embed="rId6">
            <a:grayscl/>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5036" t="41095" r="57964" b="40725"/>
          <a:stretch/>
        </p:blipFill>
        <p:spPr bwMode="auto">
          <a:xfrm>
            <a:off x="5740023" y="905718"/>
            <a:ext cx="6313753" cy="22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32"/>
          <p:cNvSpPr>
            <a:spLocks/>
          </p:cNvSpPr>
          <p:nvPr/>
        </p:nvSpPr>
        <p:spPr bwMode="auto">
          <a:xfrm rot="9739049" flipH="1" flipV="1">
            <a:off x="4111977" y="2926699"/>
            <a:ext cx="1790675" cy="95128"/>
          </a:xfrm>
          <a:custGeom>
            <a:avLst/>
            <a:gdLst>
              <a:gd name="T0" fmla="*/ 0 w 1134"/>
              <a:gd name="T1" fmla="*/ 0 h 45"/>
              <a:gd name="T2" fmla="*/ 2147483647 w 1134"/>
              <a:gd name="T3" fmla="*/ 2147483647 h 45"/>
              <a:gd name="T4" fmla="*/ 2147483647 w 1134"/>
              <a:gd name="T5" fmla="*/ 0 h 45"/>
              <a:gd name="T6" fmla="*/ 2147483647 w 1134"/>
              <a:gd name="T7" fmla="*/ 2147483647 h 45"/>
              <a:gd name="T8" fmla="*/ 2147483647 w 1134"/>
              <a:gd name="T9" fmla="*/ 0 h 45"/>
              <a:gd name="T10" fmla="*/ 2147483647 w 1134"/>
              <a:gd name="T11" fmla="*/ 2147483647 h 45"/>
              <a:gd name="T12" fmla="*/ 2147483647 w 1134"/>
              <a:gd name="T13" fmla="*/ 0 h 45"/>
              <a:gd name="T14" fmla="*/ 2147483647 w 1134"/>
              <a:gd name="T15" fmla="*/ 2147483647 h 45"/>
              <a:gd name="T16" fmla="*/ 2147483647 w 1134"/>
              <a:gd name="T17" fmla="*/ 0 h 45"/>
              <a:gd name="T18" fmla="*/ 2147483647 w 1134"/>
              <a:gd name="T19" fmla="*/ 2147483647 h 45"/>
              <a:gd name="T20" fmla="*/ 2147483647 w 1134"/>
              <a:gd name="T21" fmla="*/ 0 h 45"/>
              <a:gd name="T22" fmla="*/ 2147483647 w 1134"/>
              <a:gd name="T23" fmla="*/ 2147483647 h 45"/>
              <a:gd name="T24" fmla="*/ 2147483647 w 1134"/>
              <a:gd name="T25" fmla="*/ 0 h 45"/>
              <a:gd name="T26" fmla="*/ 2147483647 w 1134"/>
              <a:gd name="T27" fmla="*/ 2147483647 h 45"/>
              <a:gd name="T28" fmla="*/ 2147483647 w 1134"/>
              <a:gd name="T29" fmla="*/ 0 h 45"/>
              <a:gd name="T30" fmla="*/ 2147483647 w 1134"/>
              <a:gd name="T31" fmla="*/ 2147483647 h 45"/>
              <a:gd name="T32" fmla="*/ 2147483647 w 1134"/>
              <a:gd name="T33" fmla="*/ 0 h 45"/>
              <a:gd name="T34" fmla="*/ 2147483647 w 1134"/>
              <a:gd name="T35" fmla="*/ 2147483647 h 45"/>
              <a:gd name="T36" fmla="*/ 2147483647 w 1134"/>
              <a:gd name="T37" fmla="*/ 0 h 45"/>
              <a:gd name="T38" fmla="*/ 2147483647 w 1134"/>
              <a:gd name="T39" fmla="*/ 2147483647 h 45"/>
              <a:gd name="T40" fmla="*/ 2147483647 w 1134"/>
              <a:gd name="T41" fmla="*/ 0 h 45"/>
              <a:gd name="T42" fmla="*/ 2147483647 w 1134"/>
              <a:gd name="T43" fmla="*/ 2147483647 h 45"/>
              <a:gd name="T44" fmla="*/ 2147483647 w 1134"/>
              <a:gd name="T45" fmla="*/ 0 h 45"/>
              <a:gd name="T46" fmla="*/ 2147483647 w 1134"/>
              <a:gd name="T47" fmla="*/ 2147483647 h 45"/>
              <a:gd name="T48" fmla="*/ 2147483647 w 1134"/>
              <a:gd name="T49" fmla="*/ 0 h 45"/>
              <a:gd name="T50" fmla="*/ 2147483647 w 1134"/>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4"/>
              <a:gd name="T79" fmla="*/ 0 h 45"/>
              <a:gd name="T80" fmla="*/ 1134 w 1134"/>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4" h="45">
                <a:moveTo>
                  <a:pt x="0" y="0"/>
                </a:moveTo>
                <a:cubicBezTo>
                  <a:pt x="15" y="22"/>
                  <a:pt x="30" y="45"/>
                  <a:pt x="45" y="45"/>
                </a:cubicBezTo>
                <a:cubicBezTo>
                  <a:pt x="60" y="45"/>
                  <a:pt x="76" y="0"/>
                  <a:pt x="91" y="0"/>
                </a:cubicBezTo>
                <a:cubicBezTo>
                  <a:pt x="106" y="0"/>
                  <a:pt x="121" y="45"/>
                  <a:pt x="136" y="45"/>
                </a:cubicBezTo>
                <a:cubicBezTo>
                  <a:pt x="151" y="45"/>
                  <a:pt x="166" y="0"/>
                  <a:pt x="181" y="0"/>
                </a:cubicBezTo>
                <a:cubicBezTo>
                  <a:pt x="196" y="0"/>
                  <a:pt x="212" y="45"/>
                  <a:pt x="227" y="45"/>
                </a:cubicBezTo>
                <a:cubicBezTo>
                  <a:pt x="242" y="45"/>
                  <a:pt x="257" y="0"/>
                  <a:pt x="272" y="0"/>
                </a:cubicBezTo>
                <a:cubicBezTo>
                  <a:pt x="287" y="0"/>
                  <a:pt x="303" y="45"/>
                  <a:pt x="318" y="45"/>
                </a:cubicBezTo>
                <a:cubicBezTo>
                  <a:pt x="333" y="45"/>
                  <a:pt x="348" y="0"/>
                  <a:pt x="363" y="0"/>
                </a:cubicBezTo>
                <a:cubicBezTo>
                  <a:pt x="378" y="0"/>
                  <a:pt x="393" y="45"/>
                  <a:pt x="408" y="45"/>
                </a:cubicBezTo>
                <a:cubicBezTo>
                  <a:pt x="423" y="45"/>
                  <a:pt x="439" y="0"/>
                  <a:pt x="454" y="0"/>
                </a:cubicBezTo>
                <a:cubicBezTo>
                  <a:pt x="469" y="0"/>
                  <a:pt x="484" y="45"/>
                  <a:pt x="499" y="45"/>
                </a:cubicBezTo>
                <a:cubicBezTo>
                  <a:pt x="514" y="45"/>
                  <a:pt x="529" y="0"/>
                  <a:pt x="544" y="0"/>
                </a:cubicBezTo>
                <a:cubicBezTo>
                  <a:pt x="559" y="0"/>
                  <a:pt x="575" y="45"/>
                  <a:pt x="590" y="45"/>
                </a:cubicBezTo>
                <a:cubicBezTo>
                  <a:pt x="605" y="45"/>
                  <a:pt x="620" y="0"/>
                  <a:pt x="635" y="0"/>
                </a:cubicBezTo>
                <a:cubicBezTo>
                  <a:pt x="650" y="0"/>
                  <a:pt x="665" y="45"/>
                  <a:pt x="680" y="45"/>
                </a:cubicBezTo>
                <a:cubicBezTo>
                  <a:pt x="695" y="45"/>
                  <a:pt x="711" y="0"/>
                  <a:pt x="726" y="0"/>
                </a:cubicBezTo>
                <a:cubicBezTo>
                  <a:pt x="741" y="0"/>
                  <a:pt x="756" y="45"/>
                  <a:pt x="771" y="45"/>
                </a:cubicBezTo>
                <a:cubicBezTo>
                  <a:pt x="786" y="45"/>
                  <a:pt x="802" y="0"/>
                  <a:pt x="817" y="0"/>
                </a:cubicBezTo>
                <a:cubicBezTo>
                  <a:pt x="832" y="0"/>
                  <a:pt x="847" y="45"/>
                  <a:pt x="862" y="45"/>
                </a:cubicBezTo>
                <a:cubicBezTo>
                  <a:pt x="877" y="45"/>
                  <a:pt x="892" y="0"/>
                  <a:pt x="907" y="0"/>
                </a:cubicBezTo>
                <a:cubicBezTo>
                  <a:pt x="922" y="0"/>
                  <a:pt x="938" y="45"/>
                  <a:pt x="953" y="45"/>
                </a:cubicBezTo>
                <a:cubicBezTo>
                  <a:pt x="968" y="45"/>
                  <a:pt x="983" y="0"/>
                  <a:pt x="998" y="0"/>
                </a:cubicBezTo>
                <a:cubicBezTo>
                  <a:pt x="1013" y="0"/>
                  <a:pt x="1028" y="45"/>
                  <a:pt x="1043" y="45"/>
                </a:cubicBezTo>
                <a:cubicBezTo>
                  <a:pt x="1058" y="45"/>
                  <a:pt x="1074" y="0"/>
                  <a:pt x="1089" y="0"/>
                </a:cubicBezTo>
                <a:cubicBezTo>
                  <a:pt x="1104" y="0"/>
                  <a:pt x="1119" y="22"/>
                  <a:pt x="1134" y="45"/>
                </a:cubicBezTo>
              </a:path>
            </a:pathLst>
          </a:custGeom>
          <a:noFill/>
          <a:ln w="63500">
            <a:solidFill>
              <a:srgbClr val="7030A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71" name="Oval 7"/>
          <p:cNvSpPr>
            <a:spLocks noChangeArrowheads="1"/>
          </p:cNvSpPr>
          <p:nvPr/>
        </p:nvSpPr>
        <p:spPr bwMode="auto">
          <a:xfrm>
            <a:off x="3867518" y="3127087"/>
            <a:ext cx="272314" cy="279643"/>
          </a:xfrm>
          <a:prstGeom prst="ellipse">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w="9525">
            <a:solidFill>
              <a:schemeClr val="tx1"/>
            </a:solidFill>
            <a:round/>
            <a:headEnd/>
            <a:tailEnd/>
          </a:ln>
          <a:effectLst/>
        </p:spPr>
        <p:txBody>
          <a:bodyPr wrap="none" anchor="ctr"/>
          <a:lstStyle/>
          <a:p>
            <a:pPr>
              <a:defRPr/>
            </a:pPr>
            <a:endParaRPr lang="nb-NO"/>
          </a:p>
        </p:txBody>
      </p:sp>
      <p:grpSp>
        <p:nvGrpSpPr>
          <p:cNvPr id="4" name="Group 3"/>
          <p:cNvGrpSpPr/>
          <p:nvPr/>
        </p:nvGrpSpPr>
        <p:grpSpPr>
          <a:xfrm>
            <a:off x="128353" y="1207433"/>
            <a:ext cx="2111609" cy="1493055"/>
            <a:chOff x="3106" y="1254264"/>
            <a:chExt cx="2111609" cy="1493055"/>
          </a:xfrm>
        </p:grpSpPr>
        <p:pic>
          <p:nvPicPr>
            <p:cNvPr id="9218" name="Picture 2" descr="Bilderesultat for boxing glove png"/>
            <p:cNvPicPr>
              <a:picLocks noChangeAspect="1" noChangeArrowheads="1"/>
            </p:cNvPicPr>
            <p:nvPr/>
          </p:nvPicPr>
          <p:blipFill rotWithShape="1">
            <a:blip r:embed="rId7">
              <a:extLst>
                <a:ext uri="{28A0092B-C50C-407E-A947-70E740481C1C}">
                  <a14:useLocalDpi xmlns:a14="http://schemas.microsoft.com/office/drawing/2010/main" val="0"/>
                </a:ext>
              </a:extLst>
            </a:blip>
            <a:srcRect l="32475"/>
            <a:stretch/>
          </p:blipFill>
          <p:spPr bwMode="auto">
            <a:xfrm rot="6310349">
              <a:off x="312383" y="944987"/>
              <a:ext cx="1493055" cy="2111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736041">
              <a:off x="677882" y="2083921"/>
              <a:ext cx="1096647" cy="523220"/>
            </a:xfrm>
            <a:prstGeom prst="rect">
              <a:avLst/>
            </a:prstGeom>
            <a:noFill/>
          </p:spPr>
          <p:txBody>
            <a:bodyPr wrap="none" rtlCol="0">
              <a:spAutoFit/>
            </a:bodyPr>
            <a:lstStyle/>
            <a:p>
              <a:r>
                <a:rPr lang="nb-NO" sz="2800" dirty="0" smtClean="0">
                  <a:solidFill>
                    <a:srgbClr val="FFFF00"/>
                  </a:solidFill>
                  <a:effectLst>
                    <a:outerShdw blurRad="38100" dist="38100" dir="2700000" algn="tl">
                      <a:srgbClr val="000000">
                        <a:alpha val="43137"/>
                      </a:srgbClr>
                    </a:outerShdw>
                  </a:effectLst>
                </a:rPr>
                <a:t>Energi</a:t>
              </a:r>
              <a:endParaRPr lang="nb-NO" sz="2800"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3796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58333E-6 -3.7037E-6 L 0.15299 0.12662 " pathEditMode="relative" rAng="0" ptsTypes="AA">
                                      <p:cBhvr>
                                        <p:cTn id="14" dur="400" fill="hold"/>
                                        <p:tgtEl>
                                          <p:spTgt spid="4"/>
                                        </p:tgtEl>
                                        <p:attrNameLst>
                                          <p:attrName>ppt_x</p:attrName>
                                          <p:attrName>ppt_y</p:attrName>
                                        </p:attrNameLst>
                                      </p:cBhvr>
                                      <p:rCtr x="7643" y="6319"/>
                                    </p:animMotion>
                                  </p:childTnLst>
                                </p:cTn>
                              </p:par>
                              <p:par>
                                <p:cTn id="15" presetID="0" presetClass="path" presetSubtype="0" accel="50000" decel="50000" fill="hold" grpId="0" nodeType="withEffect">
                                  <p:stCondLst>
                                    <p:cond delay="400"/>
                                  </p:stCondLst>
                                  <p:childTnLst>
                                    <p:animMotion origin="layout" path="M 0 0 L 0.0043 -0.18611 L 0.0043 -0.18611 " pathEditMode="relative" ptsTypes="AAA">
                                      <p:cBhvr>
                                        <p:cTn id="16" dur="10" fill="hold"/>
                                        <p:tgtEl>
                                          <p:spTgt spid="11271"/>
                                        </p:tgtEl>
                                        <p:attrNameLst>
                                          <p:attrName>ppt_x</p:attrName>
                                          <p:attrName>ppt_y</p:attrName>
                                        </p:attrNameLst>
                                      </p:cBhvr>
                                    </p:animMotion>
                                  </p:childTnLst>
                                </p:cTn>
                              </p:par>
                              <p:par>
                                <p:cTn id="17" presetID="10" presetClass="exit" presetSubtype="0" fill="hold" nodeType="withEffect">
                                  <p:stCondLst>
                                    <p:cond delay="40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291">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0.0043 -0.18588 L 4.58333E-6 1.11111E-6 " pathEditMode="relative" rAng="0" ptsTypes="AA">
                                      <p:cBhvr>
                                        <p:cTn id="27" dur="10" fill="hold"/>
                                        <p:tgtEl>
                                          <p:spTgt spid="11271"/>
                                        </p:tgtEl>
                                        <p:attrNameLst>
                                          <p:attrName>ppt_x</p:attrName>
                                          <p:attrName>ppt_y</p:attrName>
                                        </p:attrNameLst>
                                      </p:cBhvr>
                                      <p:rCtr x="-143" y="9352"/>
                                    </p:animMotion>
                                  </p:childTnLst>
                                </p:cTn>
                              </p:par>
                              <p:par>
                                <p:cTn id="28" presetID="22" presetClass="entr" presetSubtype="8"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11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271" grpId="0" animBg="1"/>
      <p:bldP spid="1127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3"/>
          <p:cNvSpPr>
            <a:spLocks noChangeArrowheads="1"/>
          </p:cNvSpPr>
          <p:nvPr/>
        </p:nvSpPr>
        <p:spPr bwMode="auto">
          <a:xfrm>
            <a:off x="3679825" y="3786189"/>
            <a:ext cx="647700" cy="649287"/>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sz="4000" dirty="0" smtClean="0">
                <a:latin typeface="Calibri" panose="020F0502020204030204" pitchFamily="34" charset="0"/>
              </a:rPr>
              <a:t>H</a:t>
            </a:r>
            <a:endParaRPr lang="nb-NO" altLang="nb-NO" sz="4000" dirty="0">
              <a:latin typeface="Calibri" panose="020F0502020204030204" pitchFamily="34" charset="0"/>
            </a:endParaRPr>
          </a:p>
        </p:txBody>
      </p:sp>
      <p:sp>
        <p:nvSpPr>
          <p:cNvPr id="11291" name="Text Box 27"/>
          <p:cNvSpPr txBox="1">
            <a:spLocks noChangeArrowheads="1"/>
          </p:cNvSpPr>
          <p:nvPr/>
        </p:nvSpPr>
        <p:spPr bwMode="auto">
          <a:xfrm>
            <a:off x="6315442" y="1120451"/>
            <a:ext cx="5738334" cy="1107996"/>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nb-NO" sz="2200" dirty="0" smtClean="0">
                <a:latin typeface="+mn-lt"/>
                <a:cs typeface="Times New Roman" pitchFamily="18" charset="0"/>
              </a:rPr>
              <a:t>Mengden energi som tilføres vil avgjøre hvor langt elektronet «hopper» og derfor også mengden energi som blir sendt ut.</a:t>
            </a:r>
            <a:endParaRPr lang="nb-NO" sz="2200" dirty="0">
              <a:latin typeface="+mn-lt"/>
              <a:cs typeface="Times New Roman" pitchFamily="18" charset="0"/>
            </a:endParaRPr>
          </a:p>
        </p:txBody>
      </p:sp>
      <p:sp>
        <p:nvSpPr>
          <p:cNvPr id="13345" name="Title 35"/>
          <p:cNvSpPr>
            <a:spLocks noGrp="1"/>
          </p:cNvSpPr>
          <p:nvPr>
            <p:ph type="title"/>
          </p:nvPr>
        </p:nvSpPr>
        <p:spPr>
          <a:xfrm>
            <a:off x="274077" y="113367"/>
            <a:ext cx="5424377" cy="823914"/>
          </a:xfrm>
        </p:spPr>
        <p:txBody>
          <a:bodyPr>
            <a:normAutofit/>
          </a:bodyPr>
          <a:lstStyle/>
          <a:p>
            <a:pPr eaLnBrk="1" hangingPunct="1"/>
            <a:r>
              <a:rPr lang="nb-NO" altLang="nb-NO" sz="4800" b="1" dirty="0" smtClean="0">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rPr>
              <a:t>Eksitasjon og emisjon</a:t>
            </a:r>
            <a:endParaRPr lang="nb-NO" altLang="nb-NO" sz="4800" b="1" dirty="0" smtClean="0">
              <a:effectLst>
                <a:outerShdw blurRad="38100" dist="38100" dir="2700000" algn="tl">
                  <a:srgbClr val="000000">
                    <a:alpha val="43137"/>
                  </a:srgbClr>
                </a:outerShdw>
              </a:effectLst>
              <a:ea typeface="ＭＳ Ｐゴシック" panose="020B0600070205080204" pitchFamily="34" charset="-128"/>
            </a:endParaRPr>
          </a:p>
        </p:txBody>
      </p:sp>
      <p:pic>
        <p:nvPicPr>
          <p:cNvPr id="31"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l="24184" t="78074" r="26177" b="12835"/>
          <a:stretch/>
        </p:blipFill>
        <p:spPr bwMode="auto">
          <a:xfrm>
            <a:off x="5740024" y="194760"/>
            <a:ext cx="6313753" cy="69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rotWithShape="1">
          <a:blip r:embed="rId4">
            <a:extLst>
              <a:ext uri="{28A0092B-C50C-407E-A947-70E740481C1C}">
                <a14:useLocalDpi xmlns:a14="http://schemas.microsoft.com/office/drawing/2010/main" val="0"/>
              </a:ext>
            </a:extLst>
          </a:blip>
          <a:srcRect l="10800" t="2765" r="1066" b="80426"/>
          <a:stretch/>
        </p:blipFill>
        <p:spPr bwMode="auto">
          <a:xfrm>
            <a:off x="5698454" y="174917"/>
            <a:ext cx="6355323" cy="69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l="15036" t="41095" r="57964" b="40725"/>
          <a:stretch/>
        </p:blipFill>
        <p:spPr bwMode="auto">
          <a:xfrm>
            <a:off x="5740023" y="905718"/>
            <a:ext cx="6313753" cy="22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4"/>
          <p:cNvSpPr>
            <a:spLocks noChangeArrowheads="1"/>
          </p:cNvSpPr>
          <p:nvPr/>
        </p:nvSpPr>
        <p:spPr bwMode="auto">
          <a:xfrm>
            <a:off x="2085883" y="2201863"/>
            <a:ext cx="3816350" cy="3816350"/>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20" name="Oval 5"/>
          <p:cNvSpPr>
            <a:spLocks noChangeArrowheads="1"/>
          </p:cNvSpPr>
          <p:nvPr/>
        </p:nvSpPr>
        <p:spPr bwMode="auto">
          <a:xfrm>
            <a:off x="2764588" y="2883220"/>
            <a:ext cx="2458940" cy="2437147"/>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21" name="Oval 6"/>
          <p:cNvSpPr>
            <a:spLocks noChangeArrowheads="1"/>
          </p:cNvSpPr>
          <p:nvPr/>
        </p:nvSpPr>
        <p:spPr bwMode="auto">
          <a:xfrm>
            <a:off x="2439434" y="2498690"/>
            <a:ext cx="3162935" cy="3206205"/>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22" name="Oval 9"/>
          <p:cNvSpPr>
            <a:spLocks noChangeArrowheads="1"/>
          </p:cNvSpPr>
          <p:nvPr/>
        </p:nvSpPr>
        <p:spPr bwMode="auto">
          <a:xfrm>
            <a:off x="1815951" y="1982420"/>
            <a:ext cx="4391156" cy="4309192"/>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23" name="Oval 30"/>
          <p:cNvSpPr>
            <a:spLocks noChangeArrowheads="1"/>
          </p:cNvSpPr>
          <p:nvPr/>
        </p:nvSpPr>
        <p:spPr bwMode="auto">
          <a:xfrm>
            <a:off x="3176588" y="3281363"/>
            <a:ext cx="1655762" cy="1657350"/>
          </a:xfrm>
          <a:prstGeom prst="ellipse">
            <a:avLst/>
          </a:prstGeom>
          <a:noFill/>
          <a:ln w="57150">
            <a:solidFill>
              <a:schemeClr val="tx1">
                <a:lumMod val="95000"/>
                <a:lumOff val="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endParaRPr>
          </a:p>
        </p:txBody>
      </p:sp>
      <p:sp>
        <p:nvSpPr>
          <p:cNvPr id="17" name="Freeform 8"/>
          <p:cNvSpPr>
            <a:spLocks/>
          </p:cNvSpPr>
          <p:nvPr/>
        </p:nvSpPr>
        <p:spPr bwMode="auto">
          <a:xfrm rot="20117932">
            <a:off x="4083280" y="2820497"/>
            <a:ext cx="1885121" cy="142113"/>
          </a:xfrm>
          <a:custGeom>
            <a:avLst/>
            <a:gdLst>
              <a:gd name="T0" fmla="*/ 0 w 2222"/>
              <a:gd name="T1" fmla="*/ 2147483647 h 377"/>
              <a:gd name="T2" fmla="*/ 2147483647 w 2222"/>
              <a:gd name="T3" fmla="*/ 2147483647 h 377"/>
              <a:gd name="T4" fmla="*/ 2147483647 w 2222"/>
              <a:gd name="T5" fmla="*/ 2147483647 h 377"/>
              <a:gd name="T6" fmla="*/ 2147483647 w 2222"/>
              <a:gd name="T7" fmla="*/ 2147483647 h 377"/>
              <a:gd name="T8" fmla="*/ 2147483647 w 2222"/>
              <a:gd name="T9" fmla="*/ 2147483647 h 377"/>
              <a:gd name="T10" fmla="*/ 2147483647 w 2222"/>
              <a:gd name="T11" fmla="*/ 2147483647 h 377"/>
              <a:gd name="T12" fmla="*/ 2147483647 w 2222"/>
              <a:gd name="T13" fmla="*/ 2147483647 h 377"/>
              <a:gd name="T14" fmla="*/ 2147483647 w 2222"/>
              <a:gd name="T15" fmla="*/ 2147483647 h 377"/>
              <a:gd name="T16" fmla="*/ 2147483647 w 2222"/>
              <a:gd name="T17" fmla="*/ 2147483647 h 377"/>
              <a:gd name="T18" fmla="*/ 2147483647 w 2222"/>
              <a:gd name="T19" fmla="*/ 2147483647 h 377"/>
              <a:gd name="T20" fmla="*/ 2147483647 w 2222"/>
              <a:gd name="T21" fmla="*/ 214748364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2"/>
              <a:gd name="T34" fmla="*/ 0 h 377"/>
              <a:gd name="T35" fmla="*/ 2222 w 2222"/>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2" h="377">
                <a:moveTo>
                  <a:pt x="0" y="15"/>
                </a:moveTo>
                <a:cubicBezTo>
                  <a:pt x="76" y="196"/>
                  <a:pt x="152" y="377"/>
                  <a:pt x="227" y="377"/>
                </a:cubicBezTo>
                <a:cubicBezTo>
                  <a:pt x="302" y="377"/>
                  <a:pt x="378" y="15"/>
                  <a:pt x="453" y="15"/>
                </a:cubicBezTo>
                <a:cubicBezTo>
                  <a:pt x="528" y="15"/>
                  <a:pt x="604" y="377"/>
                  <a:pt x="680" y="377"/>
                </a:cubicBezTo>
                <a:cubicBezTo>
                  <a:pt x="756" y="377"/>
                  <a:pt x="831" y="15"/>
                  <a:pt x="907" y="15"/>
                </a:cubicBezTo>
                <a:cubicBezTo>
                  <a:pt x="983" y="15"/>
                  <a:pt x="1058" y="377"/>
                  <a:pt x="1134" y="377"/>
                </a:cubicBezTo>
                <a:cubicBezTo>
                  <a:pt x="1210" y="377"/>
                  <a:pt x="1286" y="15"/>
                  <a:pt x="1361" y="15"/>
                </a:cubicBezTo>
                <a:cubicBezTo>
                  <a:pt x="1436" y="15"/>
                  <a:pt x="1512" y="377"/>
                  <a:pt x="1587" y="377"/>
                </a:cubicBezTo>
                <a:cubicBezTo>
                  <a:pt x="1662" y="377"/>
                  <a:pt x="1739" y="30"/>
                  <a:pt x="1814" y="15"/>
                </a:cubicBezTo>
                <a:cubicBezTo>
                  <a:pt x="1889" y="0"/>
                  <a:pt x="1973" y="242"/>
                  <a:pt x="2041" y="287"/>
                </a:cubicBezTo>
                <a:cubicBezTo>
                  <a:pt x="2109" y="332"/>
                  <a:pt x="2165" y="309"/>
                  <a:pt x="2222" y="287"/>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71" name="Oval 7"/>
          <p:cNvSpPr>
            <a:spLocks noChangeArrowheads="1"/>
          </p:cNvSpPr>
          <p:nvPr/>
        </p:nvSpPr>
        <p:spPr bwMode="auto">
          <a:xfrm>
            <a:off x="3867518" y="3127087"/>
            <a:ext cx="272314" cy="279643"/>
          </a:xfrm>
          <a:prstGeom prst="ellipse">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w="9525">
            <a:solidFill>
              <a:schemeClr val="tx1"/>
            </a:solidFill>
            <a:round/>
            <a:headEnd/>
            <a:tailEnd/>
          </a:ln>
          <a:effectLst/>
        </p:spPr>
        <p:txBody>
          <a:bodyPr wrap="none" anchor="ctr"/>
          <a:lstStyle/>
          <a:p>
            <a:pPr>
              <a:defRPr/>
            </a:pPr>
            <a:endParaRPr lang="nb-NO"/>
          </a:p>
        </p:txBody>
      </p:sp>
      <p:grpSp>
        <p:nvGrpSpPr>
          <p:cNvPr id="4" name="Group 3"/>
          <p:cNvGrpSpPr/>
          <p:nvPr/>
        </p:nvGrpSpPr>
        <p:grpSpPr>
          <a:xfrm>
            <a:off x="988828" y="1953961"/>
            <a:ext cx="1251134" cy="746527"/>
            <a:chOff x="3106" y="1254264"/>
            <a:chExt cx="2111609" cy="1493055"/>
          </a:xfrm>
        </p:grpSpPr>
        <p:pic>
          <p:nvPicPr>
            <p:cNvPr id="9218" name="Picture 2" descr="Bilderesultat for boxing glove 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475"/>
            <a:stretch/>
          </p:blipFill>
          <p:spPr bwMode="auto">
            <a:xfrm rot="6310349">
              <a:off x="312383" y="944987"/>
              <a:ext cx="1493055" cy="2111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736041">
              <a:off x="629053" y="2006977"/>
              <a:ext cx="1194307" cy="677108"/>
            </a:xfrm>
            <a:prstGeom prst="rect">
              <a:avLst/>
            </a:prstGeom>
            <a:noFill/>
          </p:spPr>
          <p:txBody>
            <a:bodyPr wrap="none" rtlCol="0">
              <a:spAutoFit/>
            </a:bodyPr>
            <a:lstStyle/>
            <a:p>
              <a:r>
                <a:rPr lang="nb-NO" sz="1600" dirty="0" smtClean="0">
                  <a:solidFill>
                    <a:srgbClr val="FFFF00"/>
                  </a:solidFill>
                  <a:effectLst>
                    <a:outerShdw blurRad="38100" dist="38100" dir="2700000" algn="tl">
                      <a:srgbClr val="000000">
                        <a:alpha val="43137"/>
                      </a:srgbClr>
                    </a:outerShdw>
                  </a:effectLst>
                </a:rPr>
                <a:t>Energi</a:t>
              </a:r>
              <a:endParaRPr lang="nb-NO" sz="1600"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320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1.85185E-6 L 0.153 0.12662 " pathEditMode="relative" rAng="0" ptsTypes="AA">
                                      <p:cBhvr>
                                        <p:cTn id="10" dur="400" fill="hold"/>
                                        <p:tgtEl>
                                          <p:spTgt spid="4"/>
                                        </p:tgtEl>
                                        <p:attrNameLst>
                                          <p:attrName>ppt_x</p:attrName>
                                          <p:attrName>ppt_y</p:attrName>
                                        </p:attrNameLst>
                                      </p:cBhvr>
                                      <p:rCtr x="7643" y="6319"/>
                                    </p:animMotion>
                                  </p:childTnLst>
                                </p:cTn>
                              </p:par>
                              <p:par>
                                <p:cTn id="11" presetID="0" presetClass="path" presetSubtype="0" accel="50000" decel="50000" fill="hold" grpId="0" nodeType="withEffect">
                                  <p:stCondLst>
                                    <p:cond delay="400"/>
                                  </p:stCondLst>
                                  <p:childTnLst>
                                    <p:animMotion origin="layout" path="M 4.58333E-6 1.11111E-6 L 0.00559 -0.11343 L 0.00559 -0.11343 " pathEditMode="relative" rAng="0" ptsTypes="AAA">
                                      <p:cBhvr>
                                        <p:cTn id="12" dur="10" fill="hold"/>
                                        <p:tgtEl>
                                          <p:spTgt spid="11271"/>
                                        </p:tgtEl>
                                        <p:attrNameLst>
                                          <p:attrName>ppt_x</p:attrName>
                                          <p:attrName>ppt_y</p:attrName>
                                        </p:attrNameLst>
                                      </p:cBhvr>
                                      <p:rCtr x="273" y="-5671"/>
                                    </p:animMotion>
                                  </p:childTnLst>
                                </p:cTn>
                              </p:par>
                              <p:par>
                                <p:cTn id="13" presetID="10" presetClass="exit" presetSubtype="0" fill="hold" nodeType="withEffect">
                                  <p:stCondLst>
                                    <p:cond delay="40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0.00559 -0.11343 L 4.58333E-6 1.11111E-6 " pathEditMode="relative" rAng="0" ptsTypes="AA">
                                      <p:cBhvr>
                                        <p:cTn id="19" dur="10" fill="hold"/>
                                        <p:tgtEl>
                                          <p:spTgt spid="11271"/>
                                        </p:tgtEl>
                                        <p:attrNameLst>
                                          <p:attrName>ppt_x</p:attrName>
                                          <p:attrName>ppt_y</p:attrName>
                                        </p:attrNameLst>
                                      </p:cBhvr>
                                      <p:rCtr x="-286" y="5671"/>
                                    </p:animMotion>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271" grpId="0" animBg="1"/>
      <p:bldP spid="1127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a:xfrm>
            <a:off x="1463527" y="269875"/>
            <a:ext cx="8229600" cy="1143000"/>
          </a:xfrm>
        </p:spPr>
        <p:txBody>
          <a:bodyPr>
            <a:normAutofit/>
          </a:bodyPr>
          <a:lstStyle/>
          <a:p>
            <a:pPr algn="l" eaLnBrk="1" hangingPunct="1"/>
            <a:r>
              <a:rPr lang="nb-NO" altLang="nb-NO" b="1" dirty="0" smtClean="0">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rPr>
              <a:t>LINJESPEKTRE</a:t>
            </a:r>
            <a:endParaRPr lang="nb-NO" altLang="nb-NO" b="1" dirty="0">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527" y="2445077"/>
            <a:ext cx="776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474659" y="1389394"/>
            <a:ext cx="7847789" cy="1200329"/>
          </a:xfrm>
          <a:prstGeom prst="rect">
            <a:avLst/>
          </a:prstGeom>
          <a:noFill/>
        </p:spPr>
        <p:txBody>
          <a:bodyPr wrap="none" rtlCol="0">
            <a:spAutoFit/>
          </a:bodyPr>
          <a:lstStyle/>
          <a:p>
            <a:r>
              <a:rPr lang="nb-NO" altLang="nb-NO" b="1" dirty="0" smtClean="0">
                <a:ea typeface="ＭＳ Ｐゴシック" panose="020B0600070205080204" pitchFamily="34" charset="-128"/>
                <a:cs typeface="Times New Roman" panose="02020603050405020304" pitchFamily="18" charset="0"/>
              </a:rPr>
              <a:t>Emisjonsspekter: </a:t>
            </a:r>
          </a:p>
          <a:p>
            <a:r>
              <a:rPr lang="nb-NO" altLang="nb-NO" dirty="0" smtClean="0">
                <a:ea typeface="ＭＳ Ｐゴシック" panose="020B0600070205080204" pitchFamily="34" charset="-128"/>
                <a:cs typeface="Times New Roman" panose="02020603050405020304" pitchFamily="18" charset="0"/>
              </a:rPr>
              <a:t>Hvert grunnstoff eksiteres og emitterer stråling med helt bestemte bølgelengder,  </a:t>
            </a:r>
            <a:br>
              <a:rPr lang="nb-NO" altLang="nb-NO" dirty="0" smtClean="0">
                <a:ea typeface="ＭＳ Ｐゴシック" panose="020B0600070205080204" pitchFamily="34" charset="-128"/>
                <a:cs typeface="Times New Roman" panose="02020603050405020304" pitchFamily="18" charset="0"/>
              </a:rPr>
            </a:br>
            <a:r>
              <a:rPr lang="nb-NO" altLang="nb-NO" dirty="0" smtClean="0">
                <a:ea typeface="ＭＳ Ｐゴシック" panose="020B0600070205080204" pitchFamily="34" charset="-128"/>
                <a:cs typeface="Times New Roman" panose="02020603050405020304" pitchFamily="18" charset="0"/>
              </a:rPr>
              <a:t>derfor blir emisjonsspekteret unikt for hvert enkelt grunnstoff. </a:t>
            </a:r>
          </a:p>
          <a:p>
            <a:endParaRPr lang="nb-NO" dirty="0"/>
          </a:p>
        </p:txBody>
      </p:sp>
      <p:sp>
        <p:nvSpPr>
          <p:cNvPr id="10" name="Content Placeholder 2"/>
          <p:cNvSpPr>
            <a:spLocks noGrp="1"/>
          </p:cNvSpPr>
          <p:nvPr>
            <p:ph idx="1"/>
          </p:nvPr>
        </p:nvSpPr>
        <p:spPr>
          <a:xfrm>
            <a:off x="-114521" y="3776404"/>
            <a:ext cx="1578048" cy="4555641"/>
          </a:xfrm>
        </p:spPr>
        <p:txBody>
          <a:bodyPr>
            <a:normAutofit/>
          </a:bodyPr>
          <a:lstStyle/>
          <a:p>
            <a:pPr marL="0" indent="0" algn="r">
              <a:buNone/>
            </a:pPr>
            <a:r>
              <a:rPr lang="nb-NO" sz="2000" dirty="0" smtClean="0"/>
              <a:t>Helium</a:t>
            </a:r>
          </a:p>
          <a:p>
            <a:pPr marL="0" indent="0" algn="r">
              <a:buNone/>
            </a:pPr>
            <a:endParaRPr lang="nb-NO" sz="2000" dirty="0"/>
          </a:p>
          <a:p>
            <a:pPr marL="0" indent="0" algn="r">
              <a:buNone/>
            </a:pPr>
            <a:r>
              <a:rPr lang="nb-NO" sz="2000" dirty="0" smtClean="0"/>
              <a:t>Neon</a:t>
            </a:r>
          </a:p>
          <a:p>
            <a:pPr marL="0" indent="0" algn="r">
              <a:buNone/>
            </a:pPr>
            <a:endParaRPr lang="nb-NO" sz="2000" dirty="0"/>
          </a:p>
          <a:p>
            <a:pPr marL="0" indent="0" algn="r">
              <a:buNone/>
            </a:pPr>
            <a:r>
              <a:rPr lang="nb-NO" sz="2000" dirty="0" smtClean="0"/>
              <a:t>Natrium</a:t>
            </a:r>
          </a:p>
          <a:p>
            <a:pPr marL="0" indent="0" algn="r">
              <a:buNone/>
            </a:pPr>
            <a:endParaRPr lang="nb-NO" sz="2000" dirty="0"/>
          </a:p>
          <a:p>
            <a:pPr marL="0" indent="0" algn="r">
              <a:buNone/>
            </a:pPr>
            <a:r>
              <a:rPr lang="nb-NO" sz="2000" dirty="0" smtClean="0"/>
              <a:t>Kvikksølv</a:t>
            </a:r>
          </a:p>
        </p:txBody>
      </p:sp>
      <p:pic>
        <p:nvPicPr>
          <p:cNvPr id="11" name="Picture 2" descr="Bilderesultat for oxygen emission spectra"/>
          <p:cNvPicPr>
            <a:picLocks noChangeAspect="1" noChangeArrowheads="1"/>
          </p:cNvPicPr>
          <p:nvPr/>
        </p:nvPicPr>
        <p:blipFill rotWithShape="1">
          <a:blip r:embed="rId4">
            <a:extLst>
              <a:ext uri="{28A0092B-C50C-407E-A947-70E740481C1C}">
                <a14:useLocalDpi xmlns:a14="http://schemas.microsoft.com/office/drawing/2010/main" val="0"/>
              </a:ext>
            </a:extLst>
          </a:blip>
          <a:srcRect l="14772" t="19759"/>
          <a:stretch/>
        </p:blipFill>
        <p:spPr bwMode="auto">
          <a:xfrm>
            <a:off x="1463527" y="3588077"/>
            <a:ext cx="7691106" cy="310470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114521" y="2726876"/>
            <a:ext cx="1578048" cy="579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nb-NO" sz="2000" dirty="0" smtClean="0"/>
              <a:t>Hydrogen</a:t>
            </a:r>
            <a:endParaRPr lang="nb-NO" sz="2000" dirty="0"/>
          </a:p>
        </p:txBody>
      </p:sp>
    </p:spTree>
    <p:extLst>
      <p:ext uri="{BB962C8B-B14F-4D97-AF65-F5344CB8AC3E}">
        <p14:creationId xmlns:p14="http://schemas.microsoft.com/office/powerpoint/2010/main" val="17990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08181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ilderesultat for northern lights 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nb-NO" sz="6600" b="1" dirty="0" smtClean="0">
                <a:solidFill>
                  <a:srgbClr val="FFA3E7"/>
                </a:solidFill>
                <a:effectLst>
                  <a:outerShdw blurRad="38100" dist="38100" dir="2700000" algn="tl">
                    <a:srgbClr val="000000">
                      <a:alpha val="43137"/>
                    </a:srgbClr>
                  </a:outerShdw>
                </a:effectLst>
              </a:rPr>
              <a:t>NORDLYS</a:t>
            </a:r>
            <a:endParaRPr lang="nb-NO" sz="6600" b="1" dirty="0">
              <a:solidFill>
                <a:srgbClr val="FFA3E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343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Kompetansemål</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6669" y="1617786"/>
            <a:ext cx="10747131" cy="4941276"/>
          </a:xfrm>
        </p:spPr>
        <p:txBody>
          <a:bodyPr>
            <a:normAutofit fontScale="62500" lnSpcReduction="20000"/>
          </a:bodyPr>
          <a:lstStyle/>
          <a:p>
            <a:r>
              <a:rPr lang="nb-NO" dirty="0" smtClean="0"/>
              <a:t>forklare hvordan elektromagnetisk stråling fra verdensrommet kan tolkes og gi informasjon om verdensrommet</a:t>
            </a:r>
          </a:p>
          <a:p>
            <a:r>
              <a:rPr lang="nb-NO" dirty="0" smtClean="0"/>
              <a:t>forklare hvordan nordlys oppstår, og gi eksempler på hvordan Norge har vært og er et viktig land i forskningen på dette feltet</a:t>
            </a:r>
          </a:p>
          <a:p>
            <a:r>
              <a:rPr lang="nb-NO" dirty="0"/>
              <a:t>beskrive kjennetegn ved ulike typer ioniserende stråling og gi eksempler på hvordan slik stråling utnyttes til teknisk og medisinsk bruk</a:t>
            </a:r>
          </a:p>
          <a:p>
            <a:endParaRPr lang="nb-NO" dirty="0" smtClean="0"/>
          </a:p>
          <a:p>
            <a:endParaRPr lang="nb-NO" dirty="0" smtClean="0"/>
          </a:p>
          <a:p>
            <a:endParaRPr lang="nb-NO" dirty="0" smtClean="0"/>
          </a:p>
          <a:p>
            <a:r>
              <a:rPr lang="nb-NO" dirty="0" smtClean="0"/>
              <a:t>forklare ozonlagets betydning for innstrålingen fra sola</a:t>
            </a:r>
          </a:p>
          <a:p>
            <a:r>
              <a:rPr lang="nb-NO" dirty="0" smtClean="0"/>
              <a:t>forklare </a:t>
            </a:r>
            <a:r>
              <a:rPr lang="nb-NO" dirty="0"/>
              <a:t>hva drivhuseffekt er, og gjøre rede for hvordan menneskelig aktivitet endrer energibalansen i atmosfæren</a:t>
            </a:r>
          </a:p>
          <a:p>
            <a:r>
              <a:rPr lang="nb-NO" dirty="0"/>
              <a:t>gjøre rede for noen mulige konsekvenser av økt drivhuseffekt i arktiske og lavtliggende områder og drøfte ett aktuelt </a:t>
            </a:r>
            <a:r>
              <a:rPr lang="nb-NO" dirty="0" smtClean="0"/>
              <a:t>klimatiltak</a:t>
            </a:r>
          </a:p>
          <a:p>
            <a:endParaRPr lang="nb-NO" dirty="0" smtClean="0"/>
          </a:p>
          <a:p>
            <a:r>
              <a:rPr lang="nb-NO" dirty="0" smtClean="0"/>
              <a:t>gjennomføre </a:t>
            </a:r>
            <a:r>
              <a:rPr lang="nb-NO" dirty="0"/>
              <a:t>forsøk med radioaktivitet, halveringstid og bakgrunnsstråling, forklare fenomenene og gjøre enkle beregninger</a:t>
            </a:r>
          </a:p>
          <a:p>
            <a:endParaRPr lang="nb-NO" dirty="0"/>
          </a:p>
        </p:txBody>
      </p:sp>
    </p:spTree>
    <p:extLst>
      <p:ext uri="{BB962C8B-B14F-4D97-AF65-F5344CB8AC3E}">
        <p14:creationId xmlns:p14="http://schemas.microsoft.com/office/powerpoint/2010/main" val="566566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LITT FORHÅNDSKUNNSKAPER</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nb-NO" dirty="0" smtClean="0"/>
              <a:t>På sola er det så varmt at stoffer kan nå aggregattilstanden plasma.</a:t>
            </a:r>
          </a:p>
          <a:p>
            <a:pPr marL="0" indent="0">
              <a:buNone/>
            </a:pPr>
            <a:r>
              <a:rPr lang="nb-NO" dirty="0" smtClean="0"/>
              <a:t>I plasma-tilstanden vil atomer løse seg opp og vi vil få en «sky» av løse elektroner, protoner og nøytroner. </a:t>
            </a:r>
          </a:p>
          <a:p>
            <a:pPr marL="0" indent="0">
              <a:buNone/>
            </a:pPr>
            <a:r>
              <a:rPr lang="nb-NO" dirty="0" smtClean="0"/>
              <a:t>Solvinder er når disse partiklene sendes ut fra sola.</a:t>
            </a:r>
          </a:p>
          <a:p>
            <a:endParaRPr lang="nb-NO" dirty="0"/>
          </a:p>
          <a:p>
            <a:pPr marL="0" indent="0">
              <a:buNone/>
            </a:pPr>
            <a:endParaRPr lang="nb-NO" dirty="0">
              <a:sym typeface="Wingdings" panose="05000000000000000000" pitchFamily="2" charset="2"/>
            </a:endParaRPr>
          </a:p>
          <a:p>
            <a:pPr marL="0" indent="0">
              <a:buNone/>
            </a:pPr>
            <a:endParaRPr lang="nb-NO" dirty="0">
              <a:sym typeface="Wingdings" panose="05000000000000000000" pitchFamily="2" charset="2"/>
            </a:endParaRPr>
          </a:p>
          <a:p>
            <a:pPr marL="0" indent="0">
              <a:buNone/>
            </a:pPr>
            <a:endParaRPr lang="nb-NO" dirty="0" smtClean="0">
              <a:sym typeface="Wingdings" panose="05000000000000000000" pitchFamily="2" charset="2"/>
            </a:endParaRPr>
          </a:p>
          <a:p>
            <a:pPr marL="0" indent="0">
              <a:buNone/>
            </a:pPr>
            <a:endParaRPr lang="nb-NO" dirty="0"/>
          </a:p>
        </p:txBody>
      </p:sp>
      <p:sp>
        <p:nvSpPr>
          <p:cNvPr id="4" name="Right Arrow 3"/>
          <p:cNvSpPr/>
          <p:nvPr/>
        </p:nvSpPr>
        <p:spPr>
          <a:xfrm>
            <a:off x="1218966" y="4179883"/>
            <a:ext cx="8459179" cy="486562"/>
          </a:xfrm>
          <a:prstGeom prst="rightArrow">
            <a:avLst/>
          </a:prstGeom>
          <a:gradFill flip="none" rotWithShape="1">
            <a:gsLst>
              <a:gs pos="0">
                <a:srgbClr val="00B0F0"/>
              </a:gs>
              <a:gs pos="100000">
                <a:srgbClr val="E291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TEMPERATUR</a:t>
            </a:r>
            <a:endParaRPr lang="nb-NO"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291" t="20920" b="30213"/>
          <a:stretch/>
        </p:blipFill>
        <p:spPr>
          <a:xfrm>
            <a:off x="838200" y="4733913"/>
            <a:ext cx="8718026" cy="1889760"/>
          </a:xfrm>
          <a:prstGeom prst="rect">
            <a:avLst/>
          </a:prstGeom>
        </p:spPr>
      </p:pic>
      <p:sp>
        <p:nvSpPr>
          <p:cNvPr id="7" name="TextBox 6"/>
          <p:cNvSpPr txBox="1"/>
          <p:nvPr/>
        </p:nvSpPr>
        <p:spPr>
          <a:xfrm>
            <a:off x="1564640" y="4503080"/>
            <a:ext cx="1059393" cy="461665"/>
          </a:xfrm>
          <a:prstGeom prst="rect">
            <a:avLst/>
          </a:prstGeom>
          <a:noFill/>
        </p:spPr>
        <p:txBody>
          <a:bodyPr wrap="none" rtlCol="0">
            <a:spAutoFit/>
          </a:bodyPr>
          <a:lstStyle/>
          <a:p>
            <a:r>
              <a:rPr lang="nb-NO" sz="2400" dirty="0" smtClean="0"/>
              <a:t>Fast (s)</a:t>
            </a:r>
            <a:endParaRPr lang="nb-NO" sz="2400" dirty="0"/>
          </a:p>
        </p:txBody>
      </p:sp>
      <p:sp>
        <p:nvSpPr>
          <p:cNvPr id="8" name="TextBox 7"/>
          <p:cNvSpPr txBox="1"/>
          <p:nvPr/>
        </p:nvSpPr>
        <p:spPr>
          <a:xfrm>
            <a:off x="3667760" y="4460003"/>
            <a:ext cx="1308563" cy="461665"/>
          </a:xfrm>
          <a:prstGeom prst="rect">
            <a:avLst/>
          </a:prstGeom>
          <a:noFill/>
        </p:spPr>
        <p:txBody>
          <a:bodyPr wrap="none" rtlCol="0">
            <a:spAutoFit/>
          </a:bodyPr>
          <a:lstStyle/>
          <a:p>
            <a:r>
              <a:rPr lang="nb-NO" sz="2400" dirty="0" smtClean="0"/>
              <a:t>Væske (l)</a:t>
            </a:r>
            <a:endParaRPr lang="nb-NO" sz="2400" dirty="0"/>
          </a:p>
        </p:txBody>
      </p:sp>
      <p:sp>
        <p:nvSpPr>
          <p:cNvPr id="9" name="TextBox 8"/>
          <p:cNvSpPr txBox="1"/>
          <p:nvPr/>
        </p:nvSpPr>
        <p:spPr>
          <a:xfrm>
            <a:off x="5943600" y="4503080"/>
            <a:ext cx="1167179" cy="461665"/>
          </a:xfrm>
          <a:prstGeom prst="rect">
            <a:avLst/>
          </a:prstGeom>
          <a:noFill/>
        </p:spPr>
        <p:txBody>
          <a:bodyPr wrap="none" rtlCol="0">
            <a:spAutoFit/>
          </a:bodyPr>
          <a:lstStyle/>
          <a:p>
            <a:r>
              <a:rPr lang="nb-NO" sz="2400" dirty="0"/>
              <a:t>G</a:t>
            </a:r>
            <a:r>
              <a:rPr lang="nb-NO" sz="2400" dirty="0" smtClean="0"/>
              <a:t>ass (g)</a:t>
            </a:r>
            <a:endParaRPr lang="nb-NO" sz="2400" dirty="0"/>
          </a:p>
        </p:txBody>
      </p:sp>
      <p:sp>
        <p:nvSpPr>
          <p:cNvPr id="10" name="TextBox 9"/>
          <p:cNvSpPr txBox="1"/>
          <p:nvPr/>
        </p:nvSpPr>
        <p:spPr>
          <a:xfrm>
            <a:off x="8219440" y="4567858"/>
            <a:ext cx="1074333" cy="461665"/>
          </a:xfrm>
          <a:prstGeom prst="rect">
            <a:avLst/>
          </a:prstGeom>
          <a:noFill/>
        </p:spPr>
        <p:txBody>
          <a:bodyPr wrap="none" rtlCol="0">
            <a:spAutoFit/>
          </a:bodyPr>
          <a:lstStyle/>
          <a:p>
            <a:r>
              <a:rPr lang="nb-NO" sz="2400" dirty="0" smtClean="0"/>
              <a:t>Plasma</a:t>
            </a:r>
            <a:endParaRPr lang="nb-NO" sz="2400" dirty="0"/>
          </a:p>
        </p:txBody>
      </p:sp>
    </p:spTree>
    <p:extLst>
      <p:ext uri="{BB962C8B-B14F-4D97-AF65-F5344CB8AC3E}">
        <p14:creationId xmlns:p14="http://schemas.microsoft.com/office/powerpoint/2010/main" val="2094867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NORDLYS</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nb-NO" altLang="nb-NO" dirty="0" smtClean="0">
                <a:ea typeface="ＭＳ Ｐゴシック" panose="020B0600070205080204" pitchFamily="34" charset="-128"/>
                <a:hlinkClick r:id="rId2"/>
              </a:rPr>
              <a:t>http://www.viten.no/?nordlys_hvordan</a:t>
            </a:r>
            <a:endParaRPr lang="nb-NO" altLang="nb-NO" dirty="0" smtClean="0">
              <a:ea typeface="ＭＳ Ｐゴシック" panose="020B0600070205080204" pitchFamily="34" charset="-128"/>
            </a:endParaRPr>
          </a:p>
        </p:txBody>
      </p:sp>
    </p:spTree>
    <p:extLst>
      <p:ext uri="{BB962C8B-B14F-4D97-AF65-F5344CB8AC3E}">
        <p14:creationId xmlns:p14="http://schemas.microsoft.com/office/powerpoint/2010/main" val="3231424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effectLst>
                  <a:outerShdw blurRad="38100" dist="38100" dir="2700000" algn="tl">
                    <a:srgbClr val="000000">
                      <a:alpha val="43137"/>
                    </a:srgbClr>
                  </a:outerShdw>
                </a:effectLst>
              </a:rPr>
              <a:t>NORDLYS OG NORGE</a:t>
            </a:r>
            <a:endParaRPr lang="nb-NO" b="1" dirty="0">
              <a:effectLst>
                <a:outerShdw blurRad="38100" dist="38100" dir="2700000" algn="tl">
                  <a:srgbClr val="000000">
                    <a:alpha val="43137"/>
                  </a:srgbClr>
                </a:outerShdw>
              </a:effectLst>
            </a:endParaRPr>
          </a:p>
        </p:txBody>
      </p:sp>
      <p:sp>
        <p:nvSpPr>
          <p:cNvPr id="3" name="Plassholder for innhold 2"/>
          <p:cNvSpPr>
            <a:spLocks noGrp="1"/>
          </p:cNvSpPr>
          <p:nvPr>
            <p:ph idx="1"/>
          </p:nvPr>
        </p:nvSpPr>
        <p:spPr>
          <a:xfrm>
            <a:off x="838200" y="1825625"/>
            <a:ext cx="10515600" cy="1857854"/>
          </a:xfrm>
        </p:spPr>
        <p:txBody>
          <a:bodyPr>
            <a:normAutofit fontScale="92500" lnSpcReduction="20000"/>
          </a:bodyPr>
          <a:lstStyle/>
          <a:p>
            <a:pPr marL="0" indent="0">
              <a:buNone/>
            </a:pPr>
            <a:r>
              <a:rPr lang="nb-NO" dirty="0" err="1" smtClean="0"/>
              <a:t>Terellaforsøket</a:t>
            </a:r>
            <a:r>
              <a:rPr lang="nb-NO" dirty="0" smtClean="0"/>
              <a:t>: Kristian Birkeland bygget i år 1900 et kunstig verdensrom inkludert en liten jordklode (</a:t>
            </a:r>
            <a:r>
              <a:rPr lang="nb-NO" dirty="0" err="1" smtClean="0"/>
              <a:t>terella</a:t>
            </a:r>
            <a:r>
              <a:rPr lang="nb-NO" dirty="0" smtClean="0"/>
              <a:t>).</a:t>
            </a:r>
          </a:p>
          <a:p>
            <a:pPr lvl="1"/>
            <a:r>
              <a:rPr lang="nb-NO" dirty="0" smtClean="0"/>
              <a:t>En liten elektromagnet simulerte jordas magnetfelt.</a:t>
            </a:r>
          </a:p>
          <a:p>
            <a:pPr lvl="1"/>
            <a:r>
              <a:rPr lang="nb-NO" dirty="0" err="1" smtClean="0"/>
              <a:t>Terellaen</a:t>
            </a:r>
            <a:r>
              <a:rPr lang="nb-NO" dirty="0" smtClean="0"/>
              <a:t> var malt med fluorescerende maling som reagerte på stråling.</a:t>
            </a:r>
          </a:p>
          <a:p>
            <a:pPr lvl="1"/>
            <a:r>
              <a:rPr lang="nb-NO" dirty="0" smtClean="0"/>
              <a:t>Elektroner ble sendt mot </a:t>
            </a:r>
            <a:r>
              <a:rPr lang="nb-NO" dirty="0" err="1" smtClean="0"/>
              <a:t>terellaen</a:t>
            </a:r>
            <a:r>
              <a:rPr lang="nb-NO" dirty="0" smtClean="0"/>
              <a:t> for å etterligne partiklene fra solvinden.</a:t>
            </a:r>
          </a:p>
          <a:p>
            <a:pPr lvl="1"/>
            <a:r>
              <a:rPr lang="nb-NO" dirty="0" smtClean="0"/>
              <a:t>Norge ligger også nærme </a:t>
            </a:r>
            <a:r>
              <a:rPr lang="nb-NO" dirty="0" err="1" smtClean="0"/>
              <a:t>nordpolen</a:t>
            </a:r>
            <a:r>
              <a:rPr lang="nb-NO" dirty="0" smtClean="0"/>
              <a:t>, derfor kan vi jevnlig observere nordlys her.</a:t>
            </a:r>
          </a:p>
        </p:txBody>
      </p:sp>
      <p:pic>
        <p:nvPicPr>
          <p:cNvPr id="2050" name="Picture 2" descr="Bilderesultat for kristian birkeland"/>
          <p:cNvPicPr>
            <a:picLocks noChangeAspect="1" noChangeArrowheads="1"/>
          </p:cNvPicPr>
          <p:nvPr/>
        </p:nvPicPr>
        <p:blipFill rotWithShape="1">
          <a:blip r:embed="rId2">
            <a:extLst>
              <a:ext uri="{28A0092B-C50C-407E-A947-70E740481C1C}">
                <a14:useLocalDpi xmlns:a14="http://schemas.microsoft.com/office/drawing/2010/main" val="0"/>
              </a:ext>
            </a:extLst>
          </a:blip>
          <a:srcRect l="2260" t="3773" r="2080" b="5099"/>
          <a:stretch/>
        </p:blipFill>
        <p:spPr bwMode="auto">
          <a:xfrm>
            <a:off x="5556239" y="3691778"/>
            <a:ext cx="6635762" cy="31804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eresultat for terrella kristian birkeland"/>
          <p:cNvPicPr>
            <a:picLocks noChangeAspect="1" noChangeArrowheads="1"/>
          </p:cNvPicPr>
          <p:nvPr/>
        </p:nvPicPr>
        <p:blipFill rotWithShape="1">
          <a:blip r:embed="rId3">
            <a:extLst>
              <a:ext uri="{28A0092B-C50C-407E-A947-70E740481C1C}">
                <a14:useLocalDpi xmlns:a14="http://schemas.microsoft.com/office/drawing/2010/main" val="0"/>
              </a:ext>
            </a:extLst>
          </a:blip>
          <a:srcRect l="-7229" t="10743" r="-4668" b="11450"/>
          <a:stretch/>
        </p:blipFill>
        <p:spPr bwMode="auto">
          <a:xfrm>
            <a:off x="-388188" y="3691778"/>
            <a:ext cx="6244779" cy="316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2021"/>
          </a:xfrm>
        </p:spPr>
        <p:txBody>
          <a:bodyPr/>
          <a:lstStyle/>
          <a:p>
            <a:r>
              <a:rPr lang="nb-NO" b="1" dirty="0" smtClean="0">
                <a:effectLst>
                  <a:outerShdw blurRad="38100" dist="38100" dir="2700000" algn="tl">
                    <a:srgbClr val="000000">
                      <a:alpha val="43137"/>
                    </a:srgbClr>
                  </a:outerShdw>
                </a:effectLst>
              </a:rPr>
              <a:t>EKSITASJON, EMISJON OG NORDLYS</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618" y="766120"/>
            <a:ext cx="11822546" cy="6091880"/>
          </a:xfrm>
        </p:spPr>
        <p:txBody>
          <a:bodyPr>
            <a:noAutofit/>
          </a:bodyPr>
          <a:lstStyle/>
          <a:p>
            <a:pPr marL="0" indent="0">
              <a:buNone/>
            </a:pPr>
            <a:r>
              <a:rPr lang="nb-NO" sz="1400" b="1" dirty="0" smtClean="0"/>
              <a:t>GRUNNLEGGENDE:</a:t>
            </a:r>
          </a:p>
          <a:p>
            <a:r>
              <a:rPr lang="nb-NO" sz="1400" dirty="0" smtClean="0"/>
              <a:t>Bruk gjerne nordlys og fyrverkeri som eksempel! </a:t>
            </a:r>
          </a:p>
          <a:p>
            <a:r>
              <a:rPr lang="nb-NO" sz="1400" dirty="0" smtClean="0"/>
              <a:t>Nordlys er stoffer som gir fra seg lys fordi de krasjer med stoffer som sendes fra sola.</a:t>
            </a:r>
          </a:p>
          <a:p>
            <a:r>
              <a:rPr lang="nb-NO" sz="1400" dirty="0" smtClean="0"/>
              <a:t>Nordlys ser vi bare i nærheten av polene (</a:t>
            </a:r>
            <a:r>
              <a:rPr lang="nb-NO" sz="1400" dirty="0" err="1" smtClean="0"/>
              <a:t>nordpolen</a:t>
            </a:r>
            <a:r>
              <a:rPr lang="nb-NO" sz="1400" dirty="0" smtClean="0"/>
              <a:t>/</a:t>
            </a:r>
            <a:r>
              <a:rPr lang="nb-NO" sz="1400" dirty="0" err="1" smtClean="0"/>
              <a:t>sørpolen</a:t>
            </a:r>
            <a:r>
              <a:rPr lang="nb-NO" sz="1400" dirty="0" smtClean="0"/>
              <a:t>), og nær </a:t>
            </a:r>
            <a:r>
              <a:rPr lang="nb-NO" sz="1400" dirty="0" err="1" smtClean="0"/>
              <a:t>sørpolen</a:t>
            </a:r>
            <a:r>
              <a:rPr lang="nb-NO" sz="1400" dirty="0" smtClean="0"/>
              <a:t> kalles det sørlys</a:t>
            </a:r>
            <a:r>
              <a:rPr lang="nb-NO" sz="1400" dirty="0"/>
              <a:t>. Norge ligger nærme Nordpolen så vi vil ofte kunne oppleve nordlys her (særlig i Nord-Norge</a:t>
            </a:r>
            <a:r>
              <a:rPr lang="nb-NO" sz="1400" dirty="0" smtClean="0"/>
              <a:t>).</a:t>
            </a:r>
          </a:p>
          <a:p>
            <a:r>
              <a:rPr lang="nb-NO" sz="1400" dirty="0" smtClean="0"/>
              <a:t>Kristian Birkeland laget et eksperiment som viste hvordan Nordlyset oppstår. </a:t>
            </a:r>
          </a:p>
          <a:p>
            <a:pPr marL="0" indent="0">
              <a:buNone/>
            </a:pPr>
            <a:endParaRPr lang="nb-NO" sz="1400" dirty="0"/>
          </a:p>
          <a:p>
            <a:pPr marL="0" indent="0">
              <a:buNone/>
            </a:pPr>
            <a:r>
              <a:rPr lang="nb-NO" sz="1400" b="1" dirty="0" smtClean="0"/>
              <a:t>LITT MER</a:t>
            </a:r>
          </a:p>
          <a:p>
            <a:r>
              <a:rPr lang="nb-NO" sz="1400" dirty="0" smtClean="0"/>
              <a:t>Bruk gjerne nordlys og fyrverkeri som eksempel!</a:t>
            </a:r>
          </a:p>
          <a:p>
            <a:r>
              <a:rPr lang="nb-NO" sz="1400" dirty="0" smtClean="0"/>
              <a:t>Nordlys oppstår fordi gassatomer i atmosfæren eksiteres og sender dermed ut elektromagnetisk stråling (emisjon) som vi kan se som lys på himmelen.</a:t>
            </a:r>
          </a:p>
          <a:p>
            <a:r>
              <a:rPr lang="nb-NO" sz="1400" dirty="0" smtClean="0"/>
              <a:t>Disse gassatomene eksiteres fordi de krasjer med partikler som sendes ut fra sola (solvind).</a:t>
            </a:r>
          </a:p>
          <a:p>
            <a:r>
              <a:rPr lang="nb-NO" sz="1400" dirty="0" smtClean="0"/>
              <a:t>Forklare </a:t>
            </a:r>
            <a:r>
              <a:rPr lang="nb-NO" sz="1400" dirty="0" err="1" smtClean="0"/>
              <a:t>terella</a:t>
            </a:r>
            <a:r>
              <a:rPr lang="nb-NO" sz="1400" dirty="0" smtClean="0"/>
              <a:t>-eksperimentet til Kristian </a:t>
            </a:r>
            <a:r>
              <a:rPr lang="nb-NO" sz="1400" dirty="0"/>
              <a:t>Birkeland </a:t>
            </a:r>
            <a:r>
              <a:rPr lang="nb-NO" sz="1400" dirty="0" smtClean="0"/>
              <a:t>med detaljer.</a:t>
            </a:r>
          </a:p>
          <a:p>
            <a:r>
              <a:rPr lang="nb-NO" sz="1400" dirty="0"/>
              <a:t>Nordlys ser vi bare </a:t>
            </a:r>
            <a:r>
              <a:rPr lang="nb-NO" sz="1400" dirty="0" smtClean="0"/>
              <a:t>i nærheten av </a:t>
            </a:r>
            <a:r>
              <a:rPr lang="nb-NO" sz="1400" dirty="0"/>
              <a:t>polene </a:t>
            </a:r>
            <a:r>
              <a:rPr lang="nb-NO" sz="1400" dirty="0" smtClean="0"/>
              <a:t>fordi magnetismen ved polene trekker på partiklene som sendes fra sola, slik at det er her de treffer jordas atmosfære.</a:t>
            </a:r>
          </a:p>
          <a:p>
            <a:pPr marL="0" indent="0">
              <a:buNone/>
            </a:pPr>
            <a:endParaRPr lang="nb-NO" sz="1400" dirty="0"/>
          </a:p>
          <a:p>
            <a:pPr marL="0" indent="0">
              <a:buNone/>
            </a:pPr>
            <a:r>
              <a:rPr lang="nb-NO" sz="1400" b="1" dirty="0" smtClean="0"/>
              <a:t>HØY MÅLOPPNÅELSE:</a:t>
            </a:r>
          </a:p>
          <a:p>
            <a:r>
              <a:rPr lang="nb-NO" sz="1400" dirty="0" smtClean="0">
                <a:sym typeface="Wingdings" panose="05000000000000000000" pitchFamily="2" charset="2"/>
              </a:rPr>
              <a:t>Bruk gjerne nordlys som eksempel, men forklar i tillegg hva som skjer i atomet ved eksitasjon og emisjon, og kunne forklare hva et emisjonsspekter er.</a:t>
            </a:r>
          </a:p>
          <a:p>
            <a:r>
              <a:rPr lang="nb-NO" sz="1400" dirty="0" smtClean="0">
                <a:sym typeface="Wingdings" panose="05000000000000000000" pitchFamily="2" charset="2"/>
              </a:rPr>
              <a:t>Forklare hva solvinder er </a:t>
            </a:r>
          </a:p>
          <a:p>
            <a:r>
              <a:rPr lang="nb-NO" sz="1400" dirty="0" smtClean="0">
                <a:sym typeface="Wingdings" panose="05000000000000000000" pitchFamily="2" charset="2"/>
              </a:rPr>
              <a:t>Du må også kunne forklare hvorfor vi ikke ser nordlys på dagen og hvorfor vi sjelden ser det på sommeren</a:t>
            </a:r>
            <a:r>
              <a:rPr lang="nb-NO" sz="1400" dirty="0">
                <a:sym typeface="Wingdings" panose="05000000000000000000" pitchFamily="2" charset="2"/>
              </a:rPr>
              <a:t>.</a:t>
            </a:r>
            <a:endParaRPr lang="nb-NO" sz="1400" dirty="0" smtClean="0">
              <a:sym typeface="Wingdings" panose="05000000000000000000" pitchFamily="2" charset="2"/>
            </a:endParaRPr>
          </a:p>
        </p:txBody>
      </p:sp>
    </p:spTree>
    <p:extLst>
      <p:ext uri="{BB962C8B-B14F-4D97-AF65-F5344CB8AC3E}">
        <p14:creationId xmlns:p14="http://schemas.microsoft.com/office/powerpoint/2010/main" val="302193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9964" y="1707928"/>
            <a:ext cx="4985572" cy="4351338"/>
          </a:xfrm>
        </p:spPr>
        <p:txBody>
          <a:bodyPr>
            <a:normAutofit/>
          </a:bodyPr>
          <a:lstStyle/>
          <a:p>
            <a:pPr marL="0" indent="0">
              <a:buNone/>
            </a:pPr>
            <a:r>
              <a:rPr lang="nb-NO" sz="5400" dirty="0" smtClean="0"/>
              <a:t>SOL = STJERNE</a:t>
            </a:r>
            <a:endParaRPr lang="nb-NO" sz="5400" dirty="0"/>
          </a:p>
        </p:txBody>
      </p:sp>
      <p:pic>
        <p:nvPicPr>
          <p:cNvPr id="20484" name="Picture 4" descr="Relatert bil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156" y="1707928"/>
            <a:ext cx="5150072" cy="5150072"/>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Relatert bilde"/>
          <p:cNvPicPr>
            <a:picLocks noChangeAspect="1" noChangeArrowheads="1"/>
          </p:cNvPicPr>
          <p:nvPr/>
        </p:nvPicPr>
        <p:blipFill rotWithShape="1">
          <a:blip r:embed="rId3">
            <a:extLst>
              <a:ext uri="{28A0092B-C50C-407E-A947-70E740481C1C}">
                <a14:useLocalDpi xmlns:a14="http://schemas.microsoft.com/office/drawing/2010/main" val="0"/>
              </a:ext>
            </a:extLst>
          </a:blip>
          <a:srcRect t="825"/>
          <a:stretch/>
        </p:blipFill>
        <p:spPr bwMode="auto">
          <a:xfrm>
            <a:off x="180292" y="1967022"/>
            <a:ext cx="5153339" cy="5110809"/>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a:xfrm>
            <a:off x="6851705" y="2814014"/>
            <a:ext cx="3240973" cy="2937900"/>
          </a:xfrm>
          <a:prstGeom prst="noSmoking">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450220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STRÅLING FRA VERDENSROMMET</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nb-NO" dirty="0" smtClean="0"/>
              <a:t>Stråling vi mottar på jorda fra verdensrommet kan fortelle oss noe om kilden (for eksempel en stjerne) som har sendt den ut:</a:t>
            </a:r>
          </a:p>
          <a:p>
            <a:pPr lvl="1"/>
            <a:r>
              <a:rPr lang="nb-NO" dirty="0" smtClean="0"/>
              <a:t>Hvilke stoffer kilden inneholder og fordelingen av dem</a:t>
            </a:r>
          </a:p>
          <a:p>
            <a:pPr lvl="1"/>
            <a:r>
              <a:rPr lang="nb-NO" dirty="0" smtClean="0"/>
              <a:t>Alder på kilden</a:t>
            </a:r>
          </a:p>
          <a:p>
            <a:pPr lvl="1"/>
            <a:r>
              <a:rPr lang="nb-NO" dirty="0" smtClean="0"/>
              <a:t>Temperatur på kilden</a:t>
            </a:r>
          </a:p>
          <a:p>
            <a:pPr lvl="1"/>
            <a:r>
              <a:rPr lang="nb-NO" dirty="0" smtClean="0"/>
              <a:t>Størrelse på kilden</a:t>
            </a:r>
          </a:p>
          <a:p>
            <a:pPr lvl="1"/>
            <a:r>
              <a:rPr lang="nb-NO" dirty="0" smtClean="0"/>
              <a:t>Avstand til kilden</a:t>
            </a:r>
          </a:p>
          <a:p>
            <a:endParaRPr lang="nb-NO" dirty="0" smtClean="0"/>
          </a:p>
        </p:txBody>
      </p:sp>
    </p:spTree>
    <p:extLst>
      <p:ext uri="{BB962C8B-B14F-4D97-AF65-F5344CB8AC3E}">
        <p14:creationId xmlns:p14="http://schemas.microsoft.com/office/powerpoint/2010/main" val="768297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838200" y="1825625"/>
            <a:ext cx="10855857" cy="2378087"/>
          </a:xfrm>
          <a:prstGeom prst="rect">
            <a:avLst/>
          </a:prstGeom>
          <a:noFill/>
        </p:spPr>
        <p:txBody>
          <a:bodyPr wrap="none" rtlCol="0">
            <a:spAutoFit/>
          </a:bodyPr>
          <a:lstStyle/>
          <a:p>
            <a:pPr marL="0" indent="0">
              <a:buNone/>
            </a:pPr>
            <a:r>
              <a:rPr lang="nb-NO" sz="2400" dirty="0" smtClean="0"/>
              <a:t>Emisjonsspekteret er lyset grunnstoffene selv sender ut når de blir eksitert.</a:t>
            </a:r>
          </a:p>
          <a:p>
            <a:endParaRPr lang="nb-NO" dirty="0" smtClean="0"/>
          </a:p>
          <a:p>
            <a:endParaRPr lang="nb-NO" dirty="0" smtClean="0"/>
          </a:p>
          <a:p>
            <a:endParaRPr lang="nb-NO" sz="2400" dirty="0"/>
          </a:p>
          <a:p>
            <a:pPr marL="0" indent="0">
              <a:buNone/>
            </a:pPr>
            <a:r>
              <a:rPr lang="nb-NO" sz="2400" dirty="0" smtClean="0"/>
              <a:t>Absorpsjonsspektret er «skyggen» fra grunnstoffene når lys har passert gjennom dem.</a:t>
            </a:r>
            <a:endParaRPr lang="nb-NO" sz="2400" dirty="0"/>
          </a:p>
        </p:txBody>
      </p:sp>
      <p:sp>
        <p:nvSpPr>
          <p:cNvPr id="5" name="Tittel 1"/>
          <p:cNvSpPr>
            <a:spLocks noGrp="1"/>
          </p:cNvSpPr>
          <p:nvPr>
            <p:ph type="title"/>
          </p:nvPr>
        </p:nvSpPr>
        <p:spPr/>
        <p:txBody>
          <a:bodyPr>
            <a:normAutofit/>
          </a:bodyPr>
          <a:lstStyle/>
          <a:p>
            <a:r>
              <a:rPr lang="nb-NO" b="1" dirty="0">
                <a:effectLst>
                  <a:outerShdw blurRad="38100" dist="38100" dir="2700000" algn="tl">
                    <a:srgbClr val="000000">
                      <a:alpha val="43137"/>
                    </a:srgbClr>
                  </a:outerShdw>
                </a:effectLst>
              </a:rPr>
              <a:t>Måle innhold: Absorpsjonsspekter</a:t>
            </a:r>
            <a:endParaRPr lang="nb-NO" altLang="nb-NO" b="1" dirty="0">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89071"/>
            <a:ext cx="77628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68152"/>
            <a:ext cx="776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915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Bilderesultat for atom excitat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27999"/>
            <a:ext cx="10515600" cy="1325563"/>
          </a:xfrm>
        </p:spPr>
        <p:txBody>
          <a:bodyPr/>
          <a:lstStyle/>
          <a:p>
            <a:r>
              <a:rPr lang="nb-NO" dirty="0" smtClean="0">
                <a:solidFill>
                  <a:schemeClr val="bg1"/>
                </a:solidFill>
              </a:rPr>
              <a:t>EMISJON OG ABSORPSJON</a:t>
            </a:r>
            <a:endParaRPr lang="nb-NO" dirty="0">
              <a:solidFill>
                <a:schemeClr val="bg1"/>
              </a:solidFill>
            </a:endParaRPr>
          </a:p>
        </p:txBody>
      </p:sp>
    </p:spTree>
    <p:extLst>
      <p:ext uri="{BB962C8B-B14F-4D97-AF65-F5344CB8AC3E}">
        <p14:creationId xmlns:p14="http://schemas.microsoft.com/office/powerpoint/2010/main" val="2021644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lderesultat for absorbance spectra from sun"/>
          <p:cNvPicPr>
            <a:picLocks noChangeAspect="1" noChangeArrowheads="1"/>
          </p:cNvPicPr>
          <p:nvPr/>
        </p:nvPicPr>
        <p:blipFill rotWithShape="1">
          <a:blip r:embed="rId2">
            <a:extLst>
              <a:ext uri="{28A0092B-C50C-407E-A947-70E740481C1C}">
                <a14:useLocalDpi xmlns:a14="http://schemas.microsoft.com/office/drawing/2010/main" val="0"/>
              </a:ext>
            </a:extLst>
          </a:blip>
          <a:srcRect t="19220" b="12310"/>
          <a:stretch/>
        </p:blipFill>
        <p:spPr bwMode="auto">
          <a:xfrm>
            <a:off x="838200" y="3710763"/>
            <a:ext cx="10323201" cy="22116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6134987"/>
            <a:ext cx="10323201" cy="646331"/>
          </a:xfrm>
          <a:prstGeom prst="rect">
            <a:avLst/>
          </a:prstGeom>
          <a:noFill/>
        </p:spPr>
        <p:txBody>
          <a:bodyPr wrap="square" rtlCol="0">
            <a:spAutoFit/>
          </a:bodyPr>
          <a:lstStyle/>
          <a:p>
            <a:r>
              <a:rPr lang="nb-NO" dirty="0" smtClean="0"/>
              <a:t>Dette absorpsjonsspekteret forteller at sola består av omtrent 74% hydrogen, 25% helium og 1% andre stoffer  (kalsium/jern/titan </a:t>
            </a:r>
            <a:r>
              <a:rPr lang="nb-NO" dirty="0" err="1" smtClean="0"/>
              <a:t>etc</a:t>
            </a:r>
            <a:r>
              <a:rPr lang="nb-NO" dirty="0" smtClean="0"/>
              <a:t>, totalt </a:t>
            </a:r>
            <a:r>
              <a:rPr lang="nb-NO" dirty="0" err="1" smtClean="0"/>
              <a:t>ca</a:t>
            </a:r>
            <a:r>
              <a:rPr lang="nb-NO" dirty="0" smtClean="0"/>
              <a:t> 70 forskjellige grunnstoffer).</a:t>
            </a:r>
            <a:endParaRPr lang="nb-NO" dirty="0"/>
          </a:p>
        </p:txBody>
      </p:sp>
      <p:sp>
        <p:nvSpPr>
          <p:cNvPr id="7" name="Tittel 1"/>
          <p:cNvSpPr>
            <a:spLocks noGrp="1"/>
          </p:cNvSpPr>
          <p:nvPr>
            <p:ph type="title"/>
          </p:nvPr>
        </p:nvSpPr>
        <p:spPr>
          <a:xfrm>
            <a:off x="1463527" y="269875"/>
            <a:ext cx="8229600" cy="1143000"/>
          </a:xfrm>
        </p:spPr>
        <p:txBody>
          <a:bodyPr>
            <a:normAutofit/>
          </a:bodyPr>
          <a:lstStyle/>
          <a:p>
            <a:r>
              <a:rPr lang="nb-NO" b="1" dirty="0">
                <a:effectLst>
                  <a:outerShdw blurRad="38100" dist="38100" dir="2700000" algn="tl">
                    <a:srgbClr val="000000">
                      <a:alpha val="43137"/>
                    </a:srgbClr>
                  </a:outerShdw>
                </a:effectLst>
              </a:rPr>
              <a:t>Måle innhold: Absorpsjonsspekter</a:t>
            </a:r>
            <a:endParaRPr lang="nb-NO" altLang="nb-NO" b="1" dirty="0">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p:txBody>
      </p:sp>
      <p:sp>
        <p:nvSpPr>
          <p:cNvPr id="2" name="Plassholder for innhold 1"/>
          <p:cNvSpPr>
            <a:spLocks noGrp="1"/>
          </p:cNvSpPr>
          <p:nvPr>
            <p:ph idx="1"/>
          </p:nvPr>
        </p:nvSpPr>
        <p:spPr>
          <a:xfrm>
            <a:off x="838200" y="1412875"/>
            <a:ext cx="10515600" cy="2297888"/>
          </a:xfrm>
        </p:spPr>
        <p:txBody>
          <a:bodyPr>
            <a:normAutofit fontScale="62500" lnSpcReduction="20000"/>
          </a:bodyPr>
          <a:lstStyle/>
          <a:p>
            <a:pPr marL="0" indent="0">
              <a:buNone/>
            </a:pPr>
            <a:r>
              <a:rPr lang="nb-NO" dirty="0"/>
              <a:t>Dersom det er hvitt lys som treffer et grunnstoff (eks. en gassky av hydrogen) vil noe av lyset emitteres ut og dermed forsvinne fra lyset, mens det meste bare går rett gjennom. </a:t>
            </a:r>
          </a:p>
          <a:p>
            <a:pPr marL="0" indent="0">
              <a:buNone/>
            </a:pPr>
            <a:endParaRPr lang="nb-NO" dirty="0"/>
          </a:p>
          <a:p>
            <a:pPr marL="0" indent="0">
              <a:buNone/>
            </a:pPr>
            <a:r>
              <a:rPr lang="nb-NO" dirty="0"/>
              <a:t>Mye av lyset i en stjerne kommer fra kjernen og det vil derfor passere grunnstoffer </a:t>
            </a:r>
            <a:r>
              <a:rPr lang="nb-NO" dirty="0" smtClean="0"/>
              <a:t>stjerner består av på </a:t>
            </a:r>
            <a:r>
              <a:rPr lang="nb-NO" dirty="0"/>
              <a:t>veien mot jorden. På jorden kan vi registrere absorpsjonsspektrene og dermed analysere sammensetningen av stjernen.</a:t>
            </a:r>
          </a:p>
          <a:p>
            <a:pPr marL="0" indent="0">
              <a:buNone/>
            </a:pPr>
            <a:endParaRPr lang="nb-NO" dirty="0"/>
          </a:p>
          <a:p>
            <a:pPr marL="0" indent="0">
              <a:buNone/>
            </a:pPr>
            <a:r>
              <a:rPr lang="nb-NO" dirty="0"/>
              <a:t>Vår sols absorpsjonsspekter:</a:t>
            </a:r>
          </a:p>
        </p:txBody>
      </p:sp>
    </p:spTree>
    <p:extLst>
      <p:ext uri="{BB962C8B-B14F-4D97-AF65-F5344CB8AC3E}">
        <p14:creationId xmlns:p14="http://schemas.microsoft.com/office/powerpoint/2010/main" val="1450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dirty="0" smtClean="0"/>
              <a:t>Hvorfor må vi bruke absorpsjonsspekter og ikke emisjonsspekter til å måle stjerners innhold? </a:t>
            </a:r>
          </a:p>
          <a:p>
            <a:pPr marL="0" indent="0">
              <a:buNone/>
            </a:pPr>
            <a:endParaRPr lang="nb-NO" dirty="0"/>
          </a:p>
          <a:p>
            <a:pPr marL="0" indent="0">
              <a:buNone/>
            </a:pPr>
            <a:r>
              <a:rPr lang="nb-NO" dirty="0" smtClean="0"/>
              <a:t>Fordi emisjon kan sendes ut i alle retninger og vil derfor gi meget svake og spredte signaler.</a:t>
            </a:r>
            <a:endParaRPr lang="nb-NO" dirty="0"/>
          </a:p>
        </p:txBody>
      </p:sp>
      <p:sp>
        <p:nvSpPr>
          <p:cNvPr id="4" name="Tittel 1"/>
          <p:cNvSpPr>
            <a:spLocks noGrp="1"/>
          </p:cNvSpPr>
          <p:nvPr>
            <p:ph type="title"/>
          </p:nvPr>
        </p:nvSpPr>
        <p:spPr>
          <a:xfrm>
            <a:off x="1463527" y="269875"/>
            <a:ext cx="8229600" cy="1143000"/>
          </a:xfrm>
        </p:spPr>
        <p:txBody>
          <a:bodyPr>
            <a:normAutofit/>
          </a:bodyPr>
          <a:lstStyle/>
          <a:p>
            <a:r>
              <a:rPr lang="nb-NO" b="1" dirty="0">
                <a:effectLst>
                  <a:outerShdw blurRad="38100" dist="38100" dir="2700000" algn="tl">
                    <a:srgbClr val="000000">
                      <a:alpha val="43137"/>
                    </a:srgbClr>
                  </a:outerShdw>
                </a:effectLst>
              </a:rPr>
              <a:t>Måle innhold: Absorpsjonsspekter</a:t>
            </a:r>
            <a:endParaRPr lang="nb-NO" altLang="nb-NO" b="1" dirty="0">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2750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STRÅLING</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nb-NO" dirty="0" smtClean="0"/>
              <a:t>Kort sagt:</a:t>
            </a:r>
          </a:p>
          <a:p>
            <a:pPr marL="0" indent="0">
              <a:buNone/>
            </a:pPr>
            <a:r>
              <a:rPr lang="nb-NO" dirty="0" smtClean="0"/>
              <a:t>Stråling er transport </a:t>
            </a:r>
            <a:r>
              <a:rPr lang="nb-NO" smtClean="0"/>
              <a:t>av energi</a:t>
            </a:r>
            <a:endParaRPr lang="nb-NO" dirty="0"/>
          </a:p>
        </p:txBody>
      </p:sp>
    </p:spTree>
    <p:extLst>
      <p:ext uri="{BB962C8B-B14F-4D97-AF65-F5344CB8AC3E}">
        <p14:creationId xmlns:p14="http://schemas.microsoft.com/office/powerpoint/2010/main" val="801653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825625"/>
            <a:ext cx="11115040" cy="4351338"/>
          </a:xfrm>
        </p:spPr>
        <p:txBody>
          <a:bodyPr/>
          <a:lstStyle/>
          <a:p>
            <a:pPr marL="0" indent="0">
              <a:buNone/>
            </a:pPr>
            <a:r>
              <a:rPr lang="nb-NO" dirty="0" smtClean="0"/>
              <a:t>Mengdeforholdet mellom hydrogen og helium i en stjerne kan fortelle oss noe om hvor gammel stjernen er.</a:t>
            </a:r>
          </a:p>
          <a:p>
            <a:pPr marL="0" indent="0">
              <a:buNone/>
            </a:pPr>
            <a:r>
              <a:rPr lang="nb-NO" dirty="0" smtClean="0"/>
              <a:t>I alle stjerner skjer det fusjon, den vanligste fusjonen er:</a:t>
            </a:r>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r>
              <a:rPr lang="nb-NO" dirty="0" smtClean="0"/>
              <a:t>Jo eldre en stjerne er dess mer av hydrogenet har blitt fusjonert til helium.</a:t>
            </a:r>
          </a:p>
          <a:p>
            <a:endParaRPr lang="nb-NO" dirty="0"/>
          </a:p>
        </p:txBody>
      </p:sp>
      <p:sp>
        <p:nvSpPr>
          <p:cNvPr id="5" name="Tittel 1"/>
          <p:cNvSpPr txBox="1">
            <a:spLocks/>
          </p:cNvSpPr>
          <p:nvPr/>
        </p:nvSpPr>
        <p:spPr>
          <a:xfrm>
            <a:off x="1463527" y="26987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b="1" dirty="0" smtClean="0">
                <a:effectLst>
                  <a:outerShdw blurRad="38100" dist="38100" dir="2700000" algn="tl">
                    <a:srgbClr val="000000">
                      <a:alpha val="43137"/>
                    </a:srgbClr>
                  </a:outerShdw>
                </a:effectLst>
              </a:rPr>
              <a:t>Måle alder: Måle innhold</a:t>
            </a:r>
            <a:endParaRPr lang="nb-NO" altLang="nb-NO" b="1" dirty="0">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3108536"/>
            <a:ext cx="8567755" cy="2042583"/>
          </a:xfrm>
          <a:prstGeom prst="rect">
            <a:avLst/>
          </a:prstGeom>
        </p:spPr>
      </p:pic>
    </p:spTree>
    <p:extLst>
      <p:ext uri="{BB962C8B-B14F-4D97-AF65-F5344CB8AC3E}">
        <p14:creationId xmlns:p14="http://schemas.microsoft.com/office/powerpoint/2010/main" val="36634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483"/>
            <a:ext cx="10515600" cy="1325563"/>
          </a:xfrm>
        </p:spPr>
        <p:txBody>
          <a:bodyPr/>
          <a:lstStyle/>
          <a:p>
            <a:r>
              <a:rPr lang="nb-NO" b="1" dirty="0" smtClean="0">
                <a:effectLst>
                  <a:outerShdw blurRad="38100" dist="38100" dir="2700000" algn="tl">
                    <a:srgbClr val="000000">
                      <a:alpha val="43137"/>
                    </a:srgbClr>
                  </a:outerShdw>
                </a:effectLst>
              </a:rPr>
              <a:t>Måle temperatur og størrelse: Planckkurve</a:t>
            </a:r>
            <a:endParaRPr lang="nb-NO" b="1" dirty="0">
              <a:effectLst>
                <a:outerShdw blurRad="38100" dist="38100" dir="2700000" algn="tl">
                  <a:srgbClr val="000000">
                    <a:alpha val="43137"/>
                  </a:srgbClr>
                </a:outerShdw>
              </a:effectLst>
            </a:endParaRPr>
          </a:p>
        </p:txBody>
      </p:sp>
      <p:grpSp>
        <p:nvGrpSpPr>
          <p:cNvPr id="11" name="Group 10"/>
          <p:cNvGrpSpPr/>
          <p:nvPr/>
        </p:nvGrpSpPr>
        <p:grpSpPr>
          <a:xfrm>
            <a:off x="-1270473" y="1984772"/>
            <a:ext cx="11926188" cy="4845538"/>
            <a:chOff x="-1382233" y="1240835"/>
            <a:chExt cx="11926188" cy="5340521"/>
          </a:xfrm>
        </p:grpSpPr>
        <p:grpSp>
          <p:nvGrpSpPr>
            <p:cNvPr id="7" name="Group 6"/>
            <p:cNvGrpSpPr/>
            <p:nvPr/>
          </p:nvGrpSpPr>
          <p:grpSpPr>
            <a:xfrm>
              <a:off x="-1382233" y="1240835"/>
              <a:ext cx="11844302" cy="5220143"/>
              <a:chOff x="-1382233" y="1240835"/>
              <a:chExt cx="11844302" cy="5220143"/>
            </a:xfrm>
          </p:grpSpPr>
          <p:grpSp>
            <p:nvGrpSpPr>
              <p:cNvPr id="5" name="Group 4"/>
              <p:cNvGrpSpPr/>
              <p:nvPr/>
            </p:nvGrpSpPr>
            <p:grpSpPr>
              <a:xfrm>
                <a:off x="-1382233" y="1240835"/>
                <a:ext cx="11844302" cy="5220143"/>
                <a:chOff x="701748" y="1825625"/>
                <a:chExt cx="11844302" cy="5220143"/>
              </a:xfrm>
            </p:grpSpPr>
            <p:pic>
              <p:nvPicPr>
                <p:cNvPr id="27650" name="Picture 2" descr="Bilderesultat for planck curve stars"/>
                <p:cNvPicPr>
                  <a:picLocks noChangeAspect="1" noChangeArrowheads="1"/>
                </p:cNvPicPr>
                <p:nvPr/>
              </p:nvPicPr>
              <p:blipFill rotWithShape="1">
                <a:blip r:embed="rId3">
                  <a:extLst>
                    <a:ext uri="{28A0092B-C50C-407E-A947-70E740481C1C}">
                      <a14:useLocalDpi xmlns:a14="http://schemas.microsoft.com/office/drawing/2010/main" val="0"/>
                    </a:ext>
                  </a:extLst>
                </a:blip>
                <a:srcRect b="7346"/>
                <a:stretch/>
              </p:blipFill>
              <p:spPr bwMode="auto">
                <a:xfrm>
                  <a:off x="3068895" y="2463580"/>
                  <a:ext cx="9477155" cy="4245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452344" y="6705526"/>
                  <a:ext cx="2222205"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p:cNvSpPr/>
                <p:nvPr/>
              </p:nvSpPr>
              <p:spPr>
                <a:xfrm>
                  <a:off x="701748" y="1825625"/>
                  <a:ext cx="669851"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8" name="Rectangle 7"/>
              <p:cNvSpPr/>
              <p:nvPr/>
            </p:nvSpPr>
            <p:spPr>
              <a:xfrm>
                <a:off x="838200" y="1750866"/>
                <a:ext cx="586563"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9" name="Rectangle 8"/>
            <p:cNvSpPr/>
            <p:nvPr/>
          </p:nvSpPr>
          <p:spPr>
            <a:xfrm>
              <a:off x="4444408" y="2107223"/>
              <a:ext cx="2923955" cy="886008"/>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effectLst>
                    <a:outerShdw blurRad="38100" dist="38100" dir="2700000" algn="tl">
                      <a:srgbClr val="000000">
                        <a:alpha val="43137"/>
                      </a:srgbClr>
                    </a:outerShdw>
                  </a:effectLst>
                </a:rPr>
                <a:t>Stor, varm blåhvit stjerne (10000</a:t>
              </a:r>
              <a:r>
                <a:rPr lang="nb-NO" sz="2000" baseline="30000" dirty="0" smtClean="0">
                  <a:effectLst>
                    <a:outerShdw blurRad="38100" dist="38100" dir="2700000" algn="tl">
                      <a:srgbClr val="000000">
                        <a:alpha val="43137"/>
                      </a:srgbClr>
                    </a:outerShdw>
                  </a:effectLst>
                </a:rPr>
                <a:t>o</a:t>
              </a:r>
              <a:r>
                <a:rPr lang="nb-NO" sz="2000" dirty="0" smtClean="0">
                  <a:effectLst>
                    <a:outerShdw blurRad="38100" dist="38100" dir="2700000" algn="tl">
                      <a:srgbClr val="000000">
                        <a:alpha val="43137"/>
                      </a:srgbClr>
                    </a:outerShdw>
                  </a:effectLst>
                </a:rPr>
                <a:t>C)</a:t>
              </a:r>
              <a:endParaRPr lang="nb-NO" sz="2000" dirty="0">
                <a:effectLst>
                  <a:outerShdw blurRad="38100" dist="38100" dir="2700000" algn="tl">
                    <a:srgbClr val="000000">
                      <a:alpha val="43137"/>
                    </a:srgbClr>
                  </a:outerShdw>
                </a:effectLst>
              </a:endParaRPr>
            </a:p>
          </p:txBody>
        </p:sp>
        <p:sp>
          <p:nvSpPr>
            <p:cNvPr id="13" name="Rectangle 12"/>
            <p:cNvSpPr/>
            <p:nvPr/>
          </p:nvSpPr>
          <p:spPr>
            <a:xfrm>
              <a:off x="5394250" y="3257788"/>
              <a:ext cx="2290066" cy="886008"/>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2000" dirty="0" smtClean="0">
                  <a:effectLst>
                    <a:outerShdw blurRad="38100" dist="38100" dir="2700000" algn="tl">
                      <a:srgbClr val="000000">
                        <a:alpha val="43137"/>
                      </a:srgbClr>
                    </a:outerShdw>
                  </a:effectLst>
                </a:rPr>
                <a:t>Middels, gul stjerne</a:t>
              </a:r>
              <a:br>
                <a:rPr lang="nb-NO" sz="2000" dirty="0" smtClean="0">
                  <a:effectLst>
                    <a:outerShdw blurRad="38100" dist="38100" dir="2700000" algn="tl">
                      <a:srgbClr val="000000">
                        <a:alpha val="43137"/>
                      </a:srgbClr>
                    </a:outerShdw>
                  </a:effectLst>
                </a:rPr>
              </a:br>
              <a:r>
                <a:rPr lang="nb-NO" sz="2000" dirty="0" smtClean="0">
                  <a:effectLst>
                    <a:outerShdw blurRad="38100" dist="38100" dir="2700000" algn="tl">
                      <a:srgbClr val="000000">
                        <a:alpha val="43137"/>
                      </a:srgbClr>
                    </a:outerShdw>
                  </a:effectLst>
                </a:rPr>
                <a:t>(5000</a:t>
              </a:r>
              <a:r>
                <a:rPr lang="nb-NO" sz="2000" baseline="30000" dirty="0" smtClean="0">
                  <a:effectLst>
                    <a:outerShdw blurRad="38100" dist="38100" dir="2700000" algn="tl">
                      <a:srgbClr val="000000">
                        <a:alpha val="43137"/>
                      </a:srgbClr>
                    </a:outerShdw>
                  </a:effectLst>
                </a:rPr>
                <a:t>o</a:t>
              </a:r>
              <a:r>
                <a:rPr lang="nb-NO" sz="2000" dirty="0" smtClean="0">
                  <a:effectLst>
                    <a:outerShdw blurRad="38100" dist="38100" dir="2700000" algn="tl">
                      <a:srgbClr val="000000">
                        <a:alpha val="43137"/>
                      </a:srgbClr>
                    </a:outerShdw>
                  </a:effectLst>
                </a:rPr>
                <a:t>C)</a:t>
              </a:r>
              <a:endParaRPr lang="nb-NO" sz="2000" dirty="0">
                <a:effectLst>
                  <a:outerShdw blurRad="38100" dist="38100" dir="2700000" algn="tl">
                    <a:srgbClr val="000000">
                      <a:alpha val="43137"/>
                    </a:srgbClr>
                  </a:outerShdw>
                </a:effectLst>
              </a:endParaRPr>
            </a:p>
          </p:txBody>
        </p:sp>
        <p:sp>
          <p:nvSpPr>
            <p:cNvPr id="14" name="Rectangle 13"/>
            <p:cNvSpPr/>
            <p:nvPr/>
          </p:nvSpPr>
          <p:spPr>
            <a:xfrm>
              <a:off x="6560285" y="4347735"/>
              <a:ext cx="2382379" cy="886008"/>
            </a:xfrm>
            <a:prstGeom prst="rect">
              <a:avLst/>
            </a:prstGeom>
            <a:solidFill>
              <a:srgbClr val="ED5E31"/>
            </a:solidFill>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b-NO" sz="2000" dirty="0" smtClean="0">
                  <a:effectLst>
                    <a:outerShdw blurRad="38100" dist="38100" dir="2700000" algn="tl">
                      <a:srgbClr val="000000">
                        <a:alpha val="43137"/>
                      </a:srgbClr>
                    </a:outerShdw>
                  </a:effectLst>
                </a:rPr>
                <a:t>Rød, «kald» liten stjerne (3000</a:t>
              </a:r>
              <a:r>
                <a:rPr lang="nb-NO" sz="2000" baseline="30000" dirty="0" smtClean="0">
                  <a:effectLst>
                    <a:outerShdw blurRad="38100" dist="38100" dir="2700000" algn="tl">
                      <a:srgbClr val="000000">
                        <a:alpha val="43137"/>
                      </a:srgbClr>
                    </a:outerShdw>
                  </a:effectLst>
                </a:rPr>
                <a:t>o</a:t>
              </a:r>
              <a:r>
                <a:rPr lang="nb-NO" sz="2000" dirty="0" smtClean="0">
                  <a:effectLst>
                    <a:outerShdw blurRad="38100" dist="38100" dir="2700000" algn="tl">
                      <a:srgbClr val="000000">
                        <a:alpha val="43137"/>
                      </a:srgbClr>
                    </a:outerShdw>
                  </a:effectLst>
                </a:rPr>
                <a:t>C)</a:t>
              </a:r>
              <a:endParaRPr lang="nb-NO" sz="2000" dirty="0">
                <a:effectLst>
                  <a:outerShdw blurRad="38100" dist="38100" dir="2700000" algn="tl">
                    <a:srgbClr val="000000">
                      <a:alpha val="43137"/>
                    </a:srgbClr>
                  </a:outerShdw>
                </a:effectLst>
              </a:endParaRPr>
            </a:p>
          </p:txBody>
        </p:sp>
        <p:sp>
          <p:nvSpPr>
            <p:cNvPr id="10" name="TextBox 9"/>
            <p:cNvSpPr txBox="1"/>
            <p:nvPr/>
          </p:nvSpPr>
          <p:spPr>
            <a:xfrm>
              <a:off x="9074963" y="6181246"/>
              <a:ext cx="1468992" cy="400110"/>
            </a:xfrm>
            <a:prstGeom prst="rect">
              <a:avLst/>
            </a:prstGeom>
            <a:noFill/>
          </p:spPr>
          <p:txBody>
            <a:bodyPr wrap="none" rtlCol="0">
              <a:spAutoFit/>
            </a:bodyPr>
            <a:lstStyle/>
            <a:p>
              <a:r>
                <a:rPr lang="nb-NO" sz="2000" dirty="0" smtClean="0"/>
                <a:t>Bølgelengde</a:t>
              </a:r>
              <a:endParaRPr lang="nb-NO" sz="2000" dirty="0"/>
            </a:p>
          </p:txBody>
        </p:sp>
        <p:sp>
          <p:nvSpPr>
            <p:cNvPr id="16" name="TextBox 15"/>
            <p:cNvSpPr txBox="1"/>
            <p:nvPr/>
          </p:nvSpPr>
          <p:spPr>
            <a:xfrm>
              <a:off x="838200" y="1504609"/>
              <a:ext cx="1921103" cy="440982"/>
            </a:xfrm>
            <a:prstGeom prst="rect">
              <a:avLst/>
            </a:prstGeom>
            <a:noFill/>
          </p:spPr>
          <p:txBody>
            <a:bodyPr wrap="none" rtlCol="0">
              <a:spAutoFit/>
            </a:bodyPr>
            <a:lstStyle/>
            <a:p>
              <a:r>
                <a:rPr lang="nb-NO" sz="2000" dirty="0" smtClean="0"/>
                <a:t>Strålingsmengde</a:t>
              </a:r>
              <a:endParaRPr lang="nb-NO" sz="2000" dirty="0"/>
            </a:p>
          </p:txBody>
        </p:sp>
      </p:grpSp>
      <p:sp>
        <p:nvSpPr>
          <p:cNvPr id="12" name="TextBox 11"/>
          <p:cNvSpPr txBox="1"/>
          <p:nvPr/>
        </p:nvSpPr>
        <p:spPr>
          <a:xfrm>
            <a:off x="945082" y="1313783"/>
            <a:ext cx="9483686" cy="369332"/>
          </a:xfrm>
          <a:prstGeom prst="rect">
            <a:avLst/>
          </a:prstGeom>
          <a:noFill/>
        </p:spPr>
        <p:txBody>
          <a:bodyPr wrap="none" rtlCol="0">
            <a:spAutoFit/>
          </a:bodyPr>
          <a:lstStyle/>
          <a:p>
            <a:r>
              <a:rPr lang="nb-NO" dirty="0" smtClean="0"/>
              <a:t>Enklere sagt: Jo blåere en stjerne er jo varmere er den. Og jo varmere en stjerne er jo større er den.</a:t>
            </a:r>
            <a:endParaRPr lang="nb-NO" dirty="0"/>
          </a:p>
        </p:txBody>
      </p:sp>
      <p:sp>
        <p:nvSpPr>
          <p:cNvPr id="17" name="TextBox 15"/>
          <p:cNvSpPr txBox="1"/>
          <p:nvPr/>
        </p:nvSpPr>
        <p:spPr>
          <a:xfrm>
            <a:off x="3156292" y="6331678"/>
            <a:ext cx="506870" cy="400110"/>
          </a:xfrm>
          <a:prstGeom prst="rect">
            <a:avLst/>
          </a:prstGeom>
          <a:noFill/>
        </p:spPr>
        <p:txBody>
          <a:bodyPr wrap="none" rtlCol="0">
            <a:spAutoFit/>
          </a:bodyPr>
          <a:lstStyle/>
          <a:p>
            <a:r>
              <a:rPr lang="nb-NO" sz="2000" dirty="0" smtClean="0"/>
              <a:t>Blå</a:t>
            </a:r>
            <a:endParaRPr lang="nb-NO" sz="2000" dirty="0"/>
          </a:p>
        </p:txBody>
      </p:sp>
      <p:sp>
        <p:nvSpPr>
          <p:cNvPr id="18" name="TextBox 15"/>
          <p:cNvSpPr txBox="1"/>
          <p:nvPr/>
        </p:nvSpPr>
        <p:spPr>
          <a:xfrm>
            <a:off x="3558379" y="6331678"/>
            <a:ext cx="540533" cy="400110"/>
          </a:xfrm>
          <a:prstGeom prst="rect">
            <a:avLst/>
          </a:prstGeom>
          <a:noFill/>
        </p:spPr>
        <p:txBody>
          <a:bodyPr wrap="none" rtlCol="0">
            <a:spAutoFit/>
          </a:bodyPr>
          <a:lstStyle/>
          <a:p>
            <a:r>
              <a:rPr lang="nb-NO" sz="2000" dirty="0" smtClean="0"/>
              <a:t>Gul</a:t>
            </a:r>
            <a:endParaRPr lang="nb-NO" sz="2000" dirty="0"/>
          </a:p>
        </p:txBody>
      </p:sp>
      <p:sp>
        <p:nvSpPr>
          <p:cNvPr id="19" name="TextBox 15"/>
          <p:cNvSpPr txBox="1"/>
          <p:nvPr/>
        </p:nvSpPr>
        <p:spPr>
          <a:xfrm>
            <a:off x="3995855" y="6331678"/>
            <a:ext cx="589777" cy="400110"/>
          </a:xfrm>
          <a:prstGeom prst="rect">
            <a:avLst/>
          </a:prstGeom>
          <a:noFill/>
        </p:spPr>
        <p:txBody>
          <a:bodyPr wrap="none" rtlCol="0">
            <a:spAutoFit/>
          </a:bodyPr>
          <a:lstStyle/>
          <a:p>
            <a:r>
              <a:rPr lang="nb-NO" sz="2000" dirty="0" smtClean="0"/>
              <a:t>Rød</a:t>
            </a:r>
            <a:endParaRPr lang="nb-NO" sz="2000" dirty="0"/>
          </a:p>
        </p:txBody>
      </p:sp>
    </p:spTree>
    <p:extLst>
      <p:ext uri="{BB962C8B-B14F-4D97-AF65-F5344CB8AC3E}">
        <p14:creationId xmlns:p14="http://schemas.microsoft.com/office/powerpoint/2010/main" val="1889356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 descr="Bilderesultat for ear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420" y="3041238"/>
            <a:ext cx="1413540" cy="141354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0096224" y="-11814669"/>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Oval 73"/>
          <p:cNvSpPr/>
          <p:nvPr/>
        </p:nvSpPr>
        <p:spPr>
          <a:xfrm>
            <a:off x="-19162979" y="-11814669"/>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Oval 75"/>
          <p:cNvSpPr/>
          <p:nvPr/>
        </p:nvSpPr>
        <p:spPr>
          <a:xfrm>
            <a:off x="-18138856" y="-11814669"/>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Oval 77"/>
          <p:cNvSpPr/>
          <p:nvPr/>
        </p:nvSpPr>
        <p:spPr>
          <a:xfrm>
            <a:off x="-17095175" y="-11814670"/>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Oval 79"/>
          <p:cNvSpPr/>
          <p:nvPr/>
        </p:nvSpPr>
        <p:spPr>
          <a:xfrm>
            <a:off x="-16025311" y="-11814670"/>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Oval 81"/>
          <p:cNvSpPr/>
          <p:nvPr/>
        </p:nvSpPr>
        <p:spPr>
          <a:xfrm>
            <a:off x="-14963735" y="-11814671"/>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Oval 83"/>
          <p:cNvSpPr/>
          <p:nvPr/>
        </p:nvSpPr>
        <p:spPr>
          <a:xfrm>
            <a:off x="-13851223" y="-11814672"/>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8" name="Oval 87"/>
          <p:cNvSpPr/>
          <p:nvPr/>
        </p:nvSpPr>
        <p:spPr>
          <a:xfrm>
            <a:off x="-12929210" y="-11792898"/>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Oval 89"/>
          <p:cNvSpPr/>
          <p:nvPr/>
        </p:nvSpPr>
        <p:spPr>
          <a:xfrm>
            <a:off x="-11898462" y="-11792898"/>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2" name="Oval 91"/>
          <p:cNvSpPr/>
          <p:nvPr/>
        </p:nvSpPr>
        <p:spPr>
          <a:xfrm>
            <a:off x="-10880964" y="-11792899"/>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4" name="Oval 93"/>
          <p:cNvSpPr/>
          <p:nvPr/>
        </p:nvSpPr>
        <p:spPr>
          <a:xfrm>
            <a:off x="-9811100" y="-11792899"/>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6" name="Oval 95"/>
          <p:cNvSpPr/>
          <p:nvPr/>
        </p:nvSpPr>
        <p:spPr>
          <a:xfrm>
            <a:off x="-8745380" y="-11792900"/>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8" name="Oval 97"/>
          <p:cNvSpPr/>
          <p:nvPr/>
        </p:nvSpPr>
        <p:spPr>
          <a:xfrm>
            <a:off x="-7669531" y="-11792900"/>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Oval 42"/>
          <p:cNvSpPr/>
          <p:nvPr/>
        </p:nvSpPr>
        <p:spPr>
          <a:xfrm>
            <a:off x="-6609796" y="-11771130"/>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Oval 44"/>
          <p:cNvSpPr/>
          <p:nvPr/>
        </p:nvSpPr>
        <p:spPr>
          <a:xfrm>
            <a:off x="-5497284" y="-11760246"/>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7" name="Oval 46"/>
          <p:cNvSpPr/>
          <p:nvPr/>
        </p:nvSpPr>
        <p:spPr>
          <a:xfrm>
            <a:off x="-4435708" y="-11705820"/>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 name="Oval 48"/>
          <p:cNvSpPr/>
          <p:nvPr/>
        </p:nvSpPr>
        <p:spPr>
          <a:xfrm>
            <a:off x="-3287612" y="-11632186"/>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Text Box 117"/>
          <p:cNvSpPr txBox="1">
            <a:spLocks noChangeArrowheads="1"/>
          </p:cNvSpPr>
          <p:nvPr/>
        </p:nvSpPr>
        <p:spPr bwMode="auto">
          <a:xfrm rot="16200000">
            <a:off x="3713102" y="3170234"/>
            <a:ext cx="20953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2000" b="1" dirty="0" smtClean="0">
                <a:latin typeface="+mn-lt"/>
              </a:rPr>
              <a:t>LYSERE LYD</a:t>
            </a:r>
            <a:endParaRPr lang="nb-NO" altLang="nb-NO" sz="2000" b="1" dirty="0">
              <a:latin typeface="+mn-lt"/>
            </a:endParaRPr>
          </a:p>
        </p:txBody>
      </p:sp>
      <p:sp>
        <p:nvSpPr>
          <p:cNvPr id="53" name="Text Box 117"/>
          <p:cNvSpPr txBox="1">
            <a:spLocks noChangeArrowheads="1"/>
          </p:cNvSpPr>
          <p:nvPr/>
        </p:nvSpPr>
        <p:spPr bwMode="auto">
          <a:xfrm rot="16200000">
            <a:off x="4964630" y="3186931"/>
            <a:ext cx="2135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2000" b="1" dirty="0" smtClean="0">
                <a:latin typeface="+mn-lt"/>
              </a:rPr>
              <a:t>MØRKERE LYD</a:t>
            </a:r>
            <a:endParaRPr lang="nb-NO" altLang="nb-NO" sz="2000" b="1" dirty="0">
              <a:latin typeface="+mn-lt"/>
            </a:endParaRPr>
          </a:p>
        </p:txBody>
      </p:sp>
      <p:sp>
        <p:nvSpPr>
          <p:cNvPr id="55" name="Oval 54"/>
          <p:cNvSpPr/>
          <p:nvPr/>
        </p:nvSpPr>
        <p:spPr>
          <a:xfrm>
            <a:off x="-21145427" y="-11621301"/>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 name="Oval 56"/>
          <p:cNvSpPr/>
          <p:nvPr/>
        </p:nvSpPr>
        <p:spPr>
          <a:xfrm>
            <a:off x="-22156251" y="-11664843"/>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9" name="Oval 58"/>
          <p:cNvSpPr/>
          <p:nvPr/>
        </p:nvSpPr>
        <p:spPr>
          <a:xfrm>
            <a:off x="-23217827" y="-11515390"/>
            <a:ext cx="36277712" cy="306138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p:cNvSpPr/>
          <p:nvPr/>
        </p:nvSpPr>
        <p:spPr>
          <a:xfrm>
            <a:off x="-260059" y="4537303"/>
            <a:ext cx="12611648" cy="248718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smtClean="0">
                <a:solidFill>
                  <a:schemeClr val="tx1"/>
                </a:solidFill>
              </a:rPr>
              <a:t>	</a:t>
            </a:r>
            <a:endParaRPr lang="nb-NO" dirty="0">
              <a:solidFill>
                <a:schemeClr val="tx1"/>
              </a:solidFill>
            </a:endParaRPr>
          </a:p>
        </p:txBody>
      </p:sp>
      <p:sp>
        <p:nvSpPr>
          <p:cNvPr id="8" name="TextBox 7"/>
          <p:cNvSpPr txBox="1"/>
          <p:nvPr/>
        </p:nvSpPr>
        <p:spPr>
          <a:xfrm>
            <a:off x="1734979" y="5585387"/>
            <a:ext cx="7735131" cy="1200329"/>
          </a:xfrm>
          <a:prstGeom prst="rect">
            <a:avLst/>
          </a:prstGeom>
          <a:noFill/>
        </p:spPr>
        <p:txBody>
          <a:bodyPr wrap="none" rtlCol="0">
            <a:spAutoFit/>
          </a:bodyPr>
          <a:lstStyle/>
          <a:p>
            <a:r>
              <a:rPr lang="nb-NO" dirty="0" smtClean="0"/>
              <a:t>Lyden fra sirenen er lysere når den kommer mot deg fordi frekvensen er høyere. </a:t>
            </a:r>
            <a:br>
              <a:rPr lang="nb-NO" dirty="0" smtClean="0"/>
            </a:br>
            <a:r>
              <a:rPr lang="nb-NO" dirty="0" smtClean="0"/>
              <a:t>Lyden fra sirenen er mørkere når den reiser fra deg fordi frekvensen er lavere.</a:t>
            </a:r>
          </a:p>
          <a:p>
            <a:r>
              <a:rPr lang="nb-NO" dirty="0" smtClean="0"/>
              <a:t>Det samme gjelder lys!</a:t>
            </a:r>
            <a:endParaRPr lang="nb-NO" dirty="0"/>
          </a:p>
          <a:p>
            <a:endParaRPr lang="nb-NO" dirty="0"/>
          </a:p>
        </p:txBody>
      </p:sp>
      <p:sp>
        <p:nvSpPr>
          <p:cNvPr id="60"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b="1" dirty="0" smtClean="0">
                <a:effectLst>
                  <a:outerShdw blurRad="38100" dist="38100" dir="2700000" algn="tl">
                    <a:srgbClr val="000000">
                      <a:alpha val="43137"/>
                    </a:srgbClr>
                  </a:outerShdw>
                </a:effectLst>
              </a:rPr>
              <a:t>Måle avstand og bevegelse: Dopplereffekten </a:t>
            </a:r>
            <a:endParaRPr lang="nb-NO" b="1" dirty="0">
              <a:effectLst>
                <a:outerShdw blurRad="38100" dist="38100" dir="2700000" algn="tl">
                  <a:srgbClr val="000000">
                    <a:alpha val="43137"/>
                  </a:srgbClr>
                </a:outerShdw>
              </a:effectLst>
            </a:endParaRPr>
          </a:p>
        </p:txBody>
      </p:sp>
      <p:sp>
        <p:nvSpPr>
          <p:cNvPr id="29733" name="Text Box 83"/>
          <p:cNvSpPr txBox="1">
            <a:spLocks noChangeArrowheads="1"/>
          </p:cNvSpPr>
          <p:nvPr/>
        </p:nvSpPr>
        <p:spPr bwMode="auto">
          <a:xfrm>
            <a:off x="1751814" y="4700280"/>
            <a:ext cx="8172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nb-NO" dirty="0" err="1" smtClean="0">
                <a:latin typeface="+mn-lt"/>
                <a:cs typeface="Times New Roman" panose="02020603050405020304" pitchFamily="18" charset="0"/>
              </a:rPr>
              <a:t>Dersom</a:t>
            </a:r>
            <a:r>
              <a:rPr lang="en-US" altLang="nb-NO" dirty="0" smtClean="0">
                <a:latin typeface="+mn-lt"/>
                <a:cs typeface="Times New Roman" panose="02020603050405020304" pitchFamily="18" charset="0"/>
              </a:rPr>
              <a:t> du </a:t>
            </a:r>
            <a:r>
              <a:rPr lang="en-US" altLang="nb-NO" dirty="0" err="1" smtClean="0">
                <a:latin typeface="+mn-lt"/>
                <a:cs typeface="Times New Roman" panose="02020603050405020304" pitchFamily="18" charset="0"/>
              </a:rPr>
              <a:t>hører</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en</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politibil</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komme</a:t>
            </a:r>
            <a:r>
              <a:rPr lang="en-US" altLang="nb-NO" dirty="0" smtClean="0">
                <a:latin typeface="+mn-lt"/>
                <a:cs typeface="Times New Roman" panose="02020603050405020304" pitchFamily="18" charset="0"/>
              </a:rPr>
              <a:t> mot </a:t>
            </a:r>
            <a:r>
              <a:rPr lang="en-US" altLang="nb-NO" dirty="0" err="1" smtClean="0">
                <a:latin typeface="+mn-lt"/>
                <a:cs typeface="Times New Roman" panose="02020603050405020304" pitchFamily="18" charset="0"/>
              </a:rPr>
              <a:t>deg</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og</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passere</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i</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høy</a:t>
            </a:r>
            <a:r>
              <a:rPr lang="en-US" altLang="nb-NO" dirty="0" smtClean="0">
                <a:latin typeface="+mn-lt"/>
                <a:cs typeface="Times New Roman" panose="02020603050405020304" pitchFamily="18" charset="0"/>
              </a:rPr>
              <a:t> fart </a:t>
            </a:r>
            <a:r>
              <a:rPr lang="en-US" altLang="nb-NO" dirty="0" err="1" smtClean="0">
                <a:latin typeface="+mn-lt"/>
                <a:cs typeface="Times New Roman" panose="02020603050405020304" pitchFamily="18" charset="0"/>
              </a:rPr>
              <a:t>vil</a:t>
            </a:r>
            <a:r>
              <a:rPr lang="en-US" altLang="nb-NO" dirty="0" smtClean="0">
                <a:latin typeface="+mn-lt"/>
                <a:cs typeface="Times New Roman" panose="02020603050405020304" pitchFamily="18" charset="0"/>
              </a:rPr>
              <a:t> du </a:t>
            </a:r>
            <a:r>
              <a:rPr lang="en-US" altLang="nb-NO" dirty="0" err="1" smtClean="0">
                <a:latin typeface="+mn-lt"/>
                <a:cs typeface="Times New Roman" panose="02020603050405020304" pitchFamily="18" charset="0"/>
              </a:rPr>
              <a:t>høre</a:t>
            </a:r>
            <a:r>
              <a:rPr lang="en-US" altLang="nb-NO" dirty="0" smtClean="0">
                <a:latin typeface="+mn-lt"/>
                <a:cs typeface="Times New Roman" panose="02020603050405020304" pitchFamily="18" charset="0"/>
              </a:rPr>
              <a:t> at </a:t>
            </a:r>
            <a:r>
              <a:rPr lang="en-US" altLang="nb-NO" dirty="0" err="1" smtClean="0">
                <a:latin typeface="+mn-lt"/>
                <a:cs typeface="Times New Roman" panose="02020603050405020304" pitchFamily="18" charset="0"/>
              </a:rPr>
              <a:t>sirenen</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får</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en</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mørkere</a:t>
            </a:r>
            <a:r>
              <a:rPr lang="en-US" altLang="nb-NO" dirty="0" smtClean="0">
                <a:latin typeface="+mn-lt"/>
                <a:cs typeface="Times New Roman" panose="02020603050405020304" pitchFamily="18" charset="0"/>
              </a:rPr>
              <a:t> tone </a:t>
            </a:r>
            <a:r>
              <a:rPr lang="en-US" altLang="nb-NO" dirty="0" err="1" smtClean="0">
                <a:latin typeface="+mn-lt"/>
                <a:cs typeface="Times New Roman" panose="02020603050405020304" pitchFamily="18" charset="0"/>
              </a:rPr>
              <a:t>i</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det</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bilen</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passerer</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Dette</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kalles</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Dopplereffekten</a:t>
            </a:r>
            <a:r>
              <a:rPr lang="en-US" altLang="nb-NO" dirty="0" smtClean="0">
                <a:latin typeface="+mn-lt"/>
                <a:cs typeface="Times New Roman" panose="02020603050405020304" pitchFamily="18" charset="0"/>
              </a:rPr>
              <a:t>.</a:t>
            </a:r>
            <a:endParaRPr lang="nb-NO" altLang="nb-NO" dirty="0">
              <a:latin typeface="+mn-lt"/>
              <a:cs typeface="Times New Roman" panose="02020603050405020304" pitchFamily="18" charset="0"/>
            </a:endParaRPr>
          </a:p>
        </p:txBody>
      </p:sp>
      <p:pic>
        <p:nvPicPr>
          <p:cNvPr id="30726" name="Picture 6" descr="Bilderesultat for pelle politibil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62" t="28670" r="8389" b="16932"/>
          <a:stretch/>
        </p:blipFill>
        <p:spPr bwMode="auto">
          <a:xfrm>
            <a:off x="-4435708" y="3492267"/>
            <a:ext cx="1866490" cy="120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2.22222E-6 L 1.70938 -0.00602 " pathEditMode="relative" rAng="0" ptsTypes="AA">
                                      <p:cBhvr>
                                        <p:cTn id="6" dur="35000" fill="hold"/>
                                        <p:tgtEl>
                                          <p:spTgt spid="30726"/>
                                        </p:tgtEl>
                                        <p:attrNameLst>
                                          <p:attrName>ppt_x</p:attrName>
                                          <p:attrName>ppt_y</p:attrName>
                                        </p:attrNameLst>
                                      </p:cBhvr>
                                      <p:rCtr x="85469" y="-301"/>
                                    </p:animMotion>
                                  </p:childTnLst>
                                </p:cTn>
                              </p:par>
                              <p:par>
                                <p:cTn id="7" presetID="53" presetClass="entr" presetSubtype="16" fill="hold" grpId="0" nodeType="withEffect">
                                  <p:stCondLst>
                                    <p:cond delay="5000"/>
                                  </p:stCondLst>
                                  <p:childTnLst>
                                    <p:set>
                                      <p:cBhvr>
                                        <p:cTn id="8" dur="1" fill="hold">
                                          <p:stCondLst>
                                            <p:cond delay="0"/>
                                          </p:stCondLst>
                                        </p:cTn>
                                        <p:tgtEl>
                                          <p:spTgt spid="59"/>
                                        </p:tgtEl>
                                        <p:attrNameLst>
                                          <p:attrName>style.visibility</p:attrName>
                                        </p:attrNameLst>
                                      </p:cBhvr>
                                      <p:to>
                                        <p:strVal val="visible"/>
                                      </p:to>
                                    </p:set>
                                    <p:anim calcmode="lin" valueType="num">
                                      <p:cBhvr>
                                        <p:cTn id="9" dur="10000" fill="hold"/>
                                        <p:tgtEl>
                                          <p:spTgt spid="59"/>
                                        </p:tgtEl>
                                        <p:attrNameLst>
                                          <p:attrName>ppt_w</p:attrName>
                                        </p:attrNameLst>
                                      </p:cBhvr>
                                      <p:tavLst>
                                        <p:tav tm="0">
                                          <p:val>
                                            <p:fltVal val="0"/>
                                          </p:val>
                                        </p:tav>
                                        <p:tav tm="100000">
                                          <p:val>
                                            <p:strVal val="#ppt_w"/>
                                          </p:val>
                                        </p:tav>
                                      </p:tavLst>
                                    </p:anim>
                                    <p:anim calcmode="lin" valueType="num">
                                      <p:cBhvr>
                                        <p:cTn id="10" dur="10000" fill="hold"/>
                                        <p:tgtEl>
                                          <p:spTgt spid="59"/>
                                        </p:tgtEl>
                                        <p:attrNameLst>
                                          <p:attrName>ppt_h</p:attrName>
                                        </p:attrNameLst>
                                      </p:cBhvr>
                                      <p:tavLst>
                                        <p:tav tm="0">
                                          <p:val>
                                            <p:fltVal val="0"/>
                                          </p:val>
                                        </p:tav>
                                        <p:tav tm="100000">
                                          <p:val>
                                            <p:strVal val="#ppt_h"/>
                                          </p:val>
                                        </p:tav>
                                      </p:tavLst>
                                    </p:anim>
                                    <p:animEffect transition="in" filter="fade">
                                      <p:cBhvr>
                                        <p:cTn id="11" dur="10000"/>
                                        <p:tgtEl>
                                          <p:spTgt spid="59"/>
                                        </p:tgtEl>
                                      </p:cBhvr>
                                    </p:animEffect>
                                  </p:childTnLst>
                                </p:cTn>
                              </p:par>
                              <p:par>
                                <p:cTn id="12" presetID="53" presetClass="entr" presetSubtype="16" fill="hold" grpId="0" nodeType="withEffect">
                                  <p:stCondLst>
                                    <p:cond delay="600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0" fill="hold"/>
                                        <p:tgtEl>
                                          <p:spTgt spid="57"/>
                                        </p:tgtEl>
                                        <p:attrNameLst>
                                          <p:attrName>ppt_w</p:attrName>
                                        </p:attrNameLst>
                                      </p:cBhvr>
                                      <p:tavLst>
                                        <p:tav tm="0">
                                          <p:val>
                                            <p:fltVal val="0"/>
                                          </p:val>
                                        </p:tav>
                                        <p:tav tm="100000">
                                          <p:val>
                                            <p:strVal val="#ppt_w"/>
                                          </p:val>
                                        </p:tav>
                                      </p:tavLst>
                                    </p:anim>
                                    <p:anim calcmode="lin" valueType="num">
                                      <p:cBhvr>
                                        <p:cTn id="15" dur="10000" fill="hold"/>
                                        <p:tgtEl>
                                          <p:spTgt spid="57"/>
                                        </p:tgtEl>
                                        <p:attrNameLst>
                                          <p:attrName>ppt_h</p:attrName>
                                        </p:attrNameLst>
                                      </p:cBhvr>
                                      <p:tavLst>
                                        <p:tav tm="0">
                                          <p:val>
                                            <p:fltVal val="0"/>
                                          </p:val>
                                        </p:tav>
                                        <p:tav tm="100000">
                                          <p:val>
                                            <p:strVal val="#ppt_h"/>
                                          </p:val>
                                        </p:tav>
                                      </p:tavLst>
                                    </p:anim>
                                    <p:animEffect transition="in" filter="fade">
                                      <p:cBhvr>
                                        <p:cTn id="16" dur="10000"/>
                                        <p:tgtEl>
                                          <p:spTgt spid="57"/>
                                        </p:tgtEl>
                                      </p:cBhvr>
                                    </p:animEffect>
                                  </p:childTnLst>
                                </p:cTn>
                              </p:par>
                              <p:par>
                                <p:cTn id="17" presetID="53" presetClass="entr" presetSubtype="16" fill="hold" grpId="0" nodeType="withEffect">
                                  <p:stCondLst>
                                    <p:cond delay="700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0" fill="hold"/>
                                        <p:tgtEl>
                                          <p:spTgt spid="55"/>
                                        </p:tgtEl>
                                        <p:attrNameLst>
                                          <p:attrName>ppt_w</p:attrName>
                                        </p:attrNameLst>
                                      </p:cBhvr>
                                      <p:tavLst>
                                        <p:tav tm="0">
                                          <p:val>
                                            <p:fltVal val="0"/>
                                          </p:val>
                                        </p:tav>
                                        <p:tav tm="100000">
                                          <p:val>
                                            <p:strVal val="#ppt_w"/>
                                          </p:val>
                                        </p:tav>
                                      </p:tavLst>
                                    </p:anim>
                                    <p:anim calcmode="lin" valueType="num">
                                      <p:cBhvr>
                                        <p:cTn id="20" dur="10000" fill="hold"/>
                                        <p:tgtEl>
                                          <p:spTgt spid="55"/>
                                        </p:tgtEl>
                                        <p:attrNameLst>
                                          <p:attrName>ppt_h</p:attrName>
                                        </p:attrNameLst>
                                      </p:cBhvr>
                                      <p:tavLst>
                                        <p:tav tm="0">
                                          <p:val>
                                            <p:fltVal val="0"/>
                                          </p:val>
                                        </p:tav>
                                        <p:tav tm="100000">
                                          <p:val>
                                            <p:strVal val="#ppt_h"/>
                                          </p:val>
                                        </p:tav>
                                      </p:tavLst>
                                    </p:anim>
                                    <p:animEffect transition="in" filter="fade">
                                      <p:cBhvr>
                                        <p:cTn id="21" dur="10000"/>
                                        <p:tgtEl>
                                          <p:spTgt spid="55"/>
                                        </p:tgtEl>
                                      </p:cBhvr>
                                    </p:animEffect>
                                  </p:childTnLst>
                                </p:cTn>
                              </p:par>
                              <p:par>
                                <p:cTn id="22" presetID="53" presetClass="entr" presetSubtype="16" fill="hold" grpId="0" nodeType="withEffect">
                                  <p:stCondLst>
                                    <p:cond delay="800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0" fill="hold"/>
                                        <p:tgtEl>
                                          <p:spTgt spid="7"/>
                                        </p:tgtEl>
                                        <p:attrNameLst>
                                          <p:attrName>ppt_w</p:attrName>
                                        </p:attrNameLst>
                                      </p:cBhvr>
                                      <p:tavLst>
                                        <p:tav tm="0">
                                          <p:val>
                                            <p:fltVal val="0"/>
                                          </p:val>
                                        </p:tav>
                                        <p:tav tm="100000">
                                          <p:val>
                                            <p:strVal val="#ppt_w"/>
                                          </p:val>
                                        </p:tav>
                                      </p:tavLst>
                                    </p:anim>
                                    <p:anim calcmode="lin" valueType="num">
                                      <p:cBhvr>
                                        <p:cTn id="25" dur="10000" fill="hold"/>
                                        <p:tgtEl>
                                          <p:spTgt spid="7"/>
                                        </p:tgtEl>
                                        <p:attrNameLst>
                                          <p:attrName>ppt_h</p:attrName>
                                        </p:attrNameLst>
                                      </p:cBhvr>
                                      <p:tavLst>
                                        <p:tav tm="0">
                                          <p:val>
                                            <p:fltVal val="0"/>
                                          </p:val>
                                        </p:tav>
                                        <p:tav tm="100000">
                                          <p:val>
                                            <p:strVal val="#ppt_h"/>
                                          </p:val>
                                        </p:tav>
                                      </p:tavLst>
                                    </p:anim>
                                    <p:animEffect transition="in" filter="fade">
                                      <p:cBhvr>
                                        <p:cTn id="26" dur="10000"/>
                                        <p:tgtEl>
                                          <p:spTgt spid="7"/>
                                        </p:tgtEl>
                                      </p:cBhvr>
                                    </p:animEffect>
                                  </p:childTnLst>
                                </p:cTn>
                              </p:par>
                              <p:par>
                                <p:cTn id="27" presetID="53" presetClass="entr" presetSubtype="16" fill="hold" grpId="0" nodeType="withEffect">
                                  <p:stCondLst>
                                    <p:cond delay="9000"/>
                                  </p:stCondLst>
                                  <p:childTnLst>
                                    <p:set>
                                      <p:cBhvr>
                                        <p:cTn id="28" dur="1" fill="hold">
                                          <p:stCondLst>
                                            <p:cond delay="0"/>
                                          </p:stCondLst>
                                        </p:cTn>
                                        <p:tgtEl>
                                          <p:spTgt spid="74"/>
                                        </p:tgtEl>
                                        <p:attrNameLst>
                                          <p:attrName>style.visibility</p:attrName>
                                        </p:attrNameLst>
                                      </p:cBhvr>
                                      <p:to>
                                        <p:strVal val="visible"/>
                                      </p:to>
                                    </p:set>
                                    <p:anim calcmode="lin" valueType="num">
                                      <p:cBhvr>
                                        <p:cTn id="29" dur="10000" fill="hold"/>
                                        <p:tgtEl>
                                          <p:spTgt spid="74"/>
                                        </p:tgtEl>
                                        <p:attrNameLst>
                                          <p:attrName>ppt_w</p:attrName>
                                        </p:attrNameLst>
                                      </p:cBhvr>
                                      <p:tavLst>
                                        <p:tav tm="0">
                                          <p:val>
                                            <p:fltVal val="0"/>
                                          </p:val>
                                        </p:tav>
                                        <p:tav tm="100000">
                                          <p:val>
                                            <p:strVal val="#ppt_w"/>
                                          </p:val>
                                        </p:tav>
                                      </p:tavLst>
                                    </p:anim>
                                    <p:anim calcmode="lin" valueType="num">
                                      <p:cBhvr>
                                        <p:cTn id="30" dur="10000" fill="hold"/>
                                        <p:tgtEl>
                                          <p:spTgt spid="74"/>
                                        </p:tgtEl>
                                        <p:attrNameLst>
                                          <p:attrName>ppt_h</p:attrName>
                                        </p:attrNameLst>
                                      </p:cBhvr>
                                      <p:tavLst>
                                        <p:tav tm="0">
                                          <p:val>
                                            <p:fltVal val="0"/>
                                          </p:val>
                                        </p:tav>
                                        <p:tav tm="100000">
                                          <p:val>
                                            <p:strVal val="#ppt_h"/>
                                          </p:val>
                                        </p:tav>
                                      </p:tavLst>
                                    </p:anim>
                                    <p:animEffect transition="in" filter="fade">
                                      <p:cBhvr>
                                        <p:cTn id="31" dur="10000"/>
                                        <p:tgtEl>
                                          <p:spTgt spid="74"/>
                                        </p:tgtEl>
                                      </p:cBhvr>
                                    </p:animEffect>
                                  </p:childTnLst>
                                </p:cTn>
                              </p:par>
                              <p:par>
                                <p:cTn id="32" presetID="53" presetClass="entr" presetSubtype="16" fill="hold" grpId="0" nodeType="withEffect">
                                  <p:stCondLst>
                                    <p:cond delay="10000"/>
                                  </p:stCondLst>
                                  <p:childTnLst>
                                    <p:set>
                                      <p:cBhvr>
                                        <p:cTn id="33" dur="1" fill="hold">
                                          <p:stCondLst>
                                            <p:cond delay="0"/>
                                          </p:stCondLst>
                                        </p:cTn>
                                        <p:tgtEl>
                                          <p:spTgt spid="76"/>
                                        </p:tgtEl>
                                        <p:attrNameLst>
                                          <p:attrName>style.visibility</p:attrName>
                                        </p:attrNameLst>
                                      </p:cBhvr>
                                      <p:to>
                                        <p:strVal val="visible"/>
                                      </p:to>
                                    </p:set>
                                    <p:anim calcmode="lin" valueType="num">
                                      <p:cBhvr>
                                        <p:cTn id="34" dur="10000" fill="hold"/>
                                        <p:tgtEl>
                                          <p:spTgt spid="76"/>
                                        </p:tgtEl>
                                        <p:attrNameLst>
                                          <p:attrName>ppt_w</p:attrName>
                                        </p:attrNameLst>
                                      </p:cBhvr>
                                      <p:tavLst>
                                        <p:tav tm="0">
                                          <p:val>
                                            <p:fltVal val="0"/>
                                          </p:val>
                                        </p:tav>
                                        <p:tav tm="100000">
                                          <p:val>
                                            <p:strVal val="#ppt_w"/>
                                          </p:val>
                                        </p:tav>
                                      </p:tavLst>
                                    </p:anim>
                                    <p:anim calcmode="lin" valueType="num">
                                      <p:cBhvr>
                                        <p:cTn id="35" dur="10000" fill="hold"/>
                                        <p:tgtEl>
                                          <p:spTgt spid="76"/>
                                        </p:tgtEl>
                                        <p:attrNameLst>
                                          <p:attrName>ppt_h</p:attrName>
                                        </p:attrNameLst>
                                      </p:cBhvr>
                                      <p:tavLst>
                                        <p:tav tm="0">
                                          <p:val>
                                            <p:fltVal val="0"/>
                                          </p:val>
                                        </p:tav>
                                        <p:tav tm="100000">
                                          <p:val>
                                            <p:strVal val="#ppt_h"/>
                                          </p:val>
                                        </p:tav>
                                      </p:tavLst>
                                    </p:anim>
                                    <p:animEffect transition="in" filter="fade">
                                      <p:cBhvr>
                                        <p:cTn id="36" dur="10000"/>
                                        <p:tgtEl>
                                          <p:spTgt spid="76"/>
                                        </p:tgtEl>
                                      </p:cBhvr>
                                    </p:animEffect>
                                  </p:childTnLst>
                                </p:cTn>
                              </p:par>
                              <p:par>
                                <p:cTn id="37" presetID="53" presetClass="entr" presetSubtype="16" fill="hold" grpId="0" nodeType="withEffect">
                                  <p:stCondLst>
                                    <p:cond delay="11000"/>
                                  </p:stCondLst>
                                  <p:childTnLst>
                                    <p:set>
                                      <p:cBhvr>
                                        <p:cTn id="38" dur="1" fill="hold">
                                          <p:stCondLst>
                                            <p:cond delay="0"/>
                                          </p:stCondLst>
                                        </p:cTn>
                                        <p:tgtEl>
                                          <p:spTgt spid="78"/>
                                        </p:tgtEl>
                                        <p:attrNameLst>
                                          <p:attrName>style.visibility</p:attrName>
                                        </p:attrNameLst>
                                      </p:cBhvr>
                                      <p:to>
                                        <p:strVal val="visible"/>
                                      </p:to>
                                    </p:set>
                                    <p:anim calcmode="lin" valueType="num">
                                      <p:cBhvr>
                                        <p:cTn id="39" dur="10000" fill="hold"/>
                                        <p:tgtEl>
                                          <p:spTgt spid="78"/>
                                        </p:tgtEl>
                                        <p:attrNameLst>
                                          <p:attrName>ppt_w</p:attrName>
                                        </p:attrNameLst>
                                      </p:cBhvr>
                                      <p:tavLst>
                                        <p:tav tm="0">
                                          <p:val>
                                            <p:fltVal val="0"/>
                                          </p:val>
                                        </p:tav>
                                        <p:tav tm="100000">
                                          <p:val>
                                            <p:strVal val="#ppt_w"/>
                                          </p:val>
                                        </p:tav>
                                      </p:tavLst>
                                    </p:anim>
                                    <p:anim calcmode="lin" valueType="num">
                                      <p:cBhvr>
                                        <p:cTn id="40" dur="10000" fill="hold"/>
                                        <p:tgtEl>
                                          <p:spTgt spid="78"/>
                                        </p:tgtEl>
                                        <p:attrNameLst>
                                          <p:attrName>ppt_h</p:attrName>
                                        </p:attrNameLst>
                                      </p:cBhvr>
                                      <p:tavLst>
                                        <p:tav tm="0">
                                          <p:val>
                                            <p:fltVal val="0"/>
                                          </p:val>
                                        </p:tav>
                                        <p:tav tm="100000">
                                          <p:val>
                                            <p:strVal val="#ppt_h"/>
                                          </p:val>
                                        </p:tav>
                                      </p:tavLst>
                                    </p:anim>
                                    <p:animEffect transition="in" filter="fade">
                                      <p:cBhvr>
                                        <p:cTn id="41" dur="10000"/>
                                        <p:tgtEl>
                                          <p:spTgt spid="78"/>
                                        </p:tgtEl>
                                      </p:cBhvr>
                                    </p:animEffect>
                                  </p:childTnLst>
                                </p:cTn>
                              </p:par>
                              <p:par>
                                <p:cTn id="42" presetID="53" presetClass="entr" presetSubtype="16" fill="hold" grpId="0" nodeType="withEffect">
                                  <p:stCondLst>
                                    <p:cond delay="12000"/>
                                  </p:stCondLst>
                                  <p:childTnLst>
                                    <p:set>
                                      <p:cBhvr>
                                        <p:cTn id="43" dur="1" fill="hold">
                                          <p:stCondLst>
                                            <p:cond delay="0"/>
                                          </p:stCondLst>
                                        </p:cTn>
                                        <p:tgtEl>
                                          <p:spTgt spid="80"/>
                                        </p:tgtEl>
                                        <p:attrNameLst>
                                          <p:attrName>style.visibility</p:attrName>
                                        </p:attrNameLst>
                                      </p:cBhvr>
                                      <p:to>
                                        <p:strVal val="visible"/>
                                      </p:to>
                                    </p:set>
                                    <p:anim calcmode="lin" valueType="num">
                                      <p:cBhvr>
                                        <p:cTn id="44" dur="10000" fill="hold"/>
                                        <p:tgtEl>
                                          <p:spTgt spid="80"/>
                                        </p:tgtEl>
                                        <p:attrNameLst>
                                          <p:attrName>ppt_w</p:attrName>
                                        </p:attrNameLst>
                                      </p:cBhvr>
                                      <p:tavLst>
                                        <p:tav tm="0">
                                          <p:val>
                                            <p:fltVal val="0"/>
                                          </p:val>
                                        </p:tav>
                                        <p:tav tm="100000">
                                          <p:val>
                                            <p:strVal val="#ppt_w"/>
                                          </p:val>
                                        </p:tav>
                                      </p:tavLst>
                                    </p:anim>
                                    <p:anim calcmode="lin" valueType="num">
                                      <p:cBhvr>
                                        <p:cTn id="45" dur="10000" fill="hold"/>
                                        <p:tgtEl>
                                          <p:spTgt spid="80"/>
                                        </p:tgtEl>
                                        <p:attrNameLst>
                                          <p:attrName>ppt_h</p:attrName>
                                        </p:attrNameLst>
                                      </p:cBhvr>
                                      <p:tavLst>
                                        <p:tav tm="0">
                                          <p:val>
                                            <p:fltVal val="0"/>
                                          </p:val>
                                        </p:tav>
                                        <p:tav tm="100000">
                                          <p:val>
                                            <p:strVal val="#ppt_h"/>
                                          </p:val>
                                        </p:tav>
                                      </p:tavLst>
                                    </p:anim>
                                    <p:animEffect transition="in" filter="fade">
                                      <p:cBhvr>
                                        <p:cTn id="46" dur="10000"/>
                                        <p:tgtEl>
                                          <p:spTgt spid="80"/>
                                        </p:tgtEl>
                                      </p:cBhvr>
                                    </p:animEffect>
                                  </p:childTnLst>
                                </p:cTn>
                              </p:par>
                              <p:par>
                                <p:cTn id="47" presetID="53" presetClass="entr" presetSubtype="16" fill="hold" grpId="0" nodeType="withEffect">
                                  <p:stCondLst>
                                    <p:cond delay="13000"/>
                                  </p:stCondLst>
                                  <p:childTnLst>
                                    <p:set>
                                      <p:cBhvr>
                                        <p:cTn id="48" dur="1" fill="hold">
                                          <p:stCondLst>
                                            <p:cond delay="0"/>
                                          </p:stCondLst>
                                        </p:cTn>
                                        <p:tgtEl>
                                          <p:spTgt spid="82"/>
                                        </p:tgtEl>
                                        <p:attrNameLst>
                                          <p:attrName>style.visibility</p:attrName>
                                        </p:attrNameLst>
                                      </p:cBhvr>
                                      <p:to>
                                        <p:strVal val="visible"/>
                                      </p:to>
                                    </p:set>
                                    <p:anim calcmode="lin" valueType="num">
                                      <p:cBhvr>
                                        <p:cTn id="49" dur="10000" fill="hold"/>
                                        <p:tgtEl>
                                          <p:spTgt spid="82"/>
                                        </p:tgtEl>
                                        <p:attrNameLst>
                                          <p:attrName>ppt_w</p:attrName>
                                        </p:attrNameLst>
                                      </p:cBhvr>
                                      <p:tavLst>
                                        <p:tav tm="0">
                                          <p:val>
                                            <p:fltVal val="0"/>
                                          </p:val>
                                        </p:tav>
                                        <p:tav tm="100000">
                                          <p:val>
                                            <p:strVal val="#ppt_w"/>
                                          </p:val>
                                        </p:tav>
                                      </p:tavLst>
                                    </p:anim>
                                    <p:anim calcmode="lin" valueType="num">
                                      <p:cBhvr>
                                        <p:cTn id="50" dur="10000" fill="hold"/>
                                        <p:tgtEl>
                                          <p:spTgt spid="82"/>
                                        </p:tgtEl>
                                        <p:attrNameLst>
                                          <p:attrName>ppt_h</p:attrName>
                                        </p:attrNameLst>
                                      </p:cBhvr>
                                      <p:tavLst>
                                        <p:tav tm="0">
                                          <p:val>
                                            <p:fltVal val="0"/>
                                          </p:val>
                                        </p:tav>
                                        <p:tav tm="100000">
                                          <p:val>
                                            <p:strVal val="#ppt_h"/>
                                          </p:val>
                                        </p:tav>
                                      </p:tavLst>
                                    </p:anim>
                                    <p:animEffect transition="in" filter="fade">
                                      <p:cBhvr>
                                        <p:cTn id="51" dur="10000"/>
                                        <p:tgtEl>
                                          <p:spTgt spid="82"/>
                                        </p:tgtEl>
                                      </p:cBhvr>
                                    </p:animEffect>
                                  </p:childTnLst>
                                </p:cTn>
                              </p:par>
                              <p:par>
                                <p:cTn id="52" presetID="53" presetClass="entr" presetSubtype="16" fill="hold" grpId="0" nodeType="withEffect">
                                  <p:stCondLst>
                                    <p:cond delay="14000"/>
                                  </p:stCondLst>
                                  <p:childTnLst>
                                    <p:set>
                                      <p:cBhvr>
                                        <p:cTn id="53" dur="1" fill="hold">
                                          <p:stCondLst>
                                            <p:cond delay="0"/>
                                          </p:stCondLst>
                                        </p:cTn>
                                        <p:tgtEl>
                                          <p:spTgt spid="84"/>
                                        </p:tgtEl>
                                        <p:attrNameLst>
                                          <p:attrName>style.visibility</p:attrName>
                                        </p:attrNameLst>
                                      </p:cBhvr>
                                      <p:to>
                                        <p:strVal val="visible"/>
                                      </p:to>
                                    </p:set>
                                    <p:anim calcmode="lin" valueType="num">
                                      <p:cBhvr>
                                        <p:cTn id="54" dur="10000" fill="hold"/>
                                        <p:tgtEl>
                                          <p:spTgt spid="84"/>
                                        </p:tgtEl>
                                        <p:attrNameLst>
                                          <p:attrName>ppt_w</p:attrName>
                                        </p:attrNameLst>
                                      </p:cBhvr>
                                      <p:tavLst>
                                        <p:tav tm="0">
                                          <p:val>
                                            <p:fltVal val="0"/>
                                          </p:val>
                                        </p:tav>
                                        <p:tav tm="100000">
                                          <p:val>
                                            <p:strVal val="#ppt_w"/>
                                          </p:val>
                                        </p:tav>
                                      </p:tavLst>
                                    </p:anim>
                                    <p:anim calcmode="lin" valueType="num">
                                      <p:cBhvr>
                                        <p:cTn id="55" dur="10000" fill="hold"/>
                                        <p:tgtEl>
                                          <p:spTgt spid="84"/>
                                        </p:tgtEl>
                                        <p:attrNameLst>
                                          <p:attrName>ppt_h</p:attrName>
                                        </p:attrNameLst>
                                      </p:cBhvr>
                                      <p:tavLst>
                                        <p:tav tm="0">
                                          <p:val>
                                            <p:fltVal val="0"/>
                                          </p:val>
                                        </p:tav>
                                        <p:tav tm="100000">
                                          <p:val>
                                            <p:strVal val="#ppt_h"/>
                                          </p:val>
                                        </p:tav>
                                      </p:tavLst>
                                    </p:anim>
                                    <p:animEffect transition="in" filter="fade">
                                      <p:cBhvr>
                                        <p:cTn id="56" dur="10000"/>
                                        <p:tgtEl>
                                          <p:spTgt spid="84"/>
                                        </p:tgtEl>
                                      </p:cBhvr>
                                    </p:animEffect>
                                  </p:childTnLst>
                                </p:cTn>
                              </p:par>
                              <p:par>
                                <p:cTn id="57" presetID="53" presetClass="entr" presetSubtype="16" fill="hold" grpId="0" nodeType="withEffect">
                                  <p:stCondLst>
                                    <p:cond delay="15000"/>
                                  </p:stCondLst>
                                  <p:childTnLst>
                                    <p:set>
                                      <p:cBhvr>
                                        <p:cTn id="58" dur="1" fill="hold">
                                          <p:stCondLst>
                                            <p:cond delay="0"/>
                                          </p:stCondLst>
                                        </p:cTn>
                                        <p:tgtEl>
                                          <p:spTgt spid="88"/>
                                        </p:tgtEl>
                                        <p:attrNameLst>
                                          <p:attrName>style.visibility</p:attrName>
                                        </p:attrNameLst>
                                      </p:cBhvr>
                                      <p:to>
                                        <p:strVal val="visible"/>
                                      </p:to>
                                    </p:set>
                                    <p:anim calcmode="lin" valueType="num">
                                      <p:cBhvr>
                                        <p:cTn id="59" dur="10000" fill="hold"/>
                                        <p:tgtEl>
                                          <p:spTgt spid="88"/>
                                        </p:tgtEl>
                                        <p:attrNameLst>
                                          <p:attrName>ppt_w</p:attrName>
                                        </p:attrNameLst>
                                      </p:cBhvr>
                                      <p:tavLst>
                                        <p:tav tm="0">
                                          <p:val>
                                            <p:fltVal val="0"/>
                                          </p:val>
                                        </p:tav>
                                        <p:tav tm="100000">
                                          <p:val>
                                            <p:strVal val="#ppt_w"/>
                                          </p:val>
                                        </p:tav>
                                      </p:tavLst>
                                    </p:anim>
                                    <p:anim calcmode="lin" valueType="num">
                                      <p:cBhvr>
                                        <p:cTn id="60" dur="10000" fill="hold"/>
                                        <p:tgtEl>
                                          <p:spTgt spid="88"/>
                                        </p:tgtEl>
                                        <p:attrNameLst>
                                          <p:attrName>ppt_h</p:attrName>
                                        </p:attrNameLst>
                                      </p:cBhvr>
                                      <p:tavLst>
                                        <p:tav tm="0">
                                          <p:val>
                                            <p:fltVal val="0"/>
                                          </p:val>
                                        </p:tav>
                                        <p:tav tm="100000">
                                          <p:val>
                                            <p:strVal val="#ppt_h"/>
                                          </p:val>
                                        </p:tav>
                                      </p:tavLst>
                                    </p:anim>
                                    <p:animEffect transition="in" filter="fade">
                                      <p:cBhvr>
                                        <p:cTn id="61" dur="10000"/>
                                        <p:tgtEl>
                                          <p:spTgt spid="88"/>
                                        </p:tgtEl>
                                      </p:cBhvr>
                                    </p:animEffect>
                                  </p:childTnLst>
                                </p:cTn>
                              </p:par>
                              <p:par>
                                <p:cTn id="62" presetID="53" presetClass="entr" presetSubtype="16" fill="hold" grpId="0" nodeType="withEffect">
                                  <p:stCondLst>
                                    <p:cond delay="16000"/>
                                  </p:stCondLst>
                                  <p:childTnLst>
                                    <p:set>
                                      <p:cBhvr>
                                        <p:cTn id="63" dur="1" fill="hold">
                                          <p:stCondLst>
                                            <p:cond delay="0"/>
                                          </p:stCondLst>
                                        </p:cTn>
                                        <p:tgtEl>
                                          <p:spTgt spid="90"/>
                                        </p:tgtEl>
                                        <p:attrNameLst>
                                          <p:attrName>style.visibility</p:attrName>
                                        </p:attrNameLst>
                                      </p:cBhvr>
                                      <p:to>
                                        <p:strVal val="visible"/>
                                      </p:to>
                                    </p:set>
                                    <p:anim calcmode="lin" valueType="num">
                                      <p:cBhvr>
                                        <p:cTn id="64" dur="10000" fill="hold"/>
                                        <p:tgtEl>
                                          <p:spTgt spid="90"/>
                                        </p:tgtEl>
                                        <p:attrNameLst>
                                          <p:attrName>ppt_w</p:attrName>
                                        </p:attrNameLst>
                                      </p:cBhvr>
                                      <p:tavLst>
                                        <p:tav tm="0">
                                          <p:val>
                                            <p:fltVal val="0"/>
                                          </p:val>
                                        </p:tav>
                                        <p:tav tm="100000">
                                          <p:val>
                                            <p:strVal val="#ppt_w"/>
                                          </p:val>
                                        </p:tav>
                                      </p:tavLst>
                                    </p:anim>
                                    <p:anim calcmode="lin" valueType="num">
                                      <p:cBhvr>
                                        <p:cTn id="65" dur="10000" fill="hold"/>
                                        <p:tgtEl>
                                          <p:spTgt spid="90"/>
                                        </p:tgtEl>
                                        <p:attrNameLst>
                                          <p:attrName>ppt_h</p:attrName>
                                        </p:attrNameLst>
                                      </p:cBhvr>
                                      <p:tavLst>
                                        <p:tav tm="0">
                                          <p:val>
                                            <p:fltVal val="0"/>
                                          </p:val>
                                        </p:tav>
                                        <p:tav tm="100000">
                                          <p:val>
                                            <p:strVal val="#ppt_h"/>
                                          </p:val>
                                        </p:tav>
                                      </p:tavLst>
                                    </p:anim>
                                    <p:animEffect transition="in" filter="fade">
                                      <p:cBhvr>
                                        <p:cTn id="66" dur="10000"/>
                                        <p:tgtEl>
                                          <p:spTgt spid="90"/>
                                        </p:tgtEl>
                                      </p:cBhvr>
                                    </p:animEffect>
                                  </p:childTnLst>
                                </p:cTn>
                              </p:par>
                              <p:par>
                                <p:cTn id="67" presetID="53" presetClass="entr" presetSubtype="16" fill="hold" grpId="0" nodeType="withEffect">
                                  <p:stCondLst>
                                    <p:cond delay="17000"/>
                                  </p:stCondLst>
                                  <p:childTnLst>
                                    <p:set>
                                      <p:cBhvr>
                                        <p:cTn id="68" dur="1" fill="hold">
                                          <p:stCondLst>
                                            <p:cond delay="0"/>
                                          </p:stCondLst>
                                        </p:cTn>
                                        <p:tgtEl>
                                          <p:spTgt spid="92"/>
                                        </p:tgtEl>
                                        <p:attrNameLst>
                                          <p:attrName>style.visibility</p:attrName>
                                        </p:attrNameLst>
                                      </p:cBhvr>
                                      <p:to>
                                        <p:strVal val="visible"/>
                                      </p:to>
                                    </p:set>
                                    <p:anim calcmode="lin" valueType="num">
                                      <p:cBhvr>
                                        <p:cTn id="69" dur="10000" fill="hold"/>
                                        <p:tgtEl>
                                          <p:spTgt spid="92"/>
                                        </p:tgtEl>
                                        <p:attrNameLst>
                                          <p:attrName>ppt_w</p:attrName>
                                        </p:attrNameLst>
                                      </p:cBhvr>
                                      <p:tavLst>
                                        <p:tav tm="0">
                                          <p:val>
                                            <p:fltVal val="0"/>
                                          </p:val>
                                        </p:tav>
                                        <p:tav tm="100000">
                                          <p:val>
                                            <p:strVal val="#ppt_w"/>
                                          </p:val>
                                        </p:tav>
                                      </p:tavLst>
                                    </p:anim>
                                    <p:anim calcmode="lin" valueType="num">
                                      <p:cBhvr>
                                        <p:cTn id="70" dur="10000" fill="hold"/>
                                        <p:tgtEl>
                                          <p:spTgt spid="92"/>
                                        </p:tgtEl>
                                        <p:attrNameLst>
                                          <p:attrName>ppt_h</p:attrName>
                                        </p:attrNameLst>
                                      </p:cBhvr>
                                      <p:tavLst>
                                        <p:tav tm="0">
                                          <p:val>
                                            <p:fltVal val="0"/>
                                          </p:val>
                                        </p:tav>
                                        <p:tav tm="100000">
                                          <p:val>
                                            <p:strVal val="#ppt_h"/>
                                          </p:val>
                                        </p:tav>
                                      </p:tavLst>
                                    </p:anim>
                                    <p:animEffect transition="in" filter="fade">
                                      <p:cBhvr>
                                        <p:cTn id="71" dur="10000"/>
                                        <p:tgtEl>
                                          <p:spTgt spid="92"/>
                                        </p:tgtEl>
                                      </p:cBhvr>
                                    </p:animEffect>
                                  </p:childTnLst>
                                </p:cTn>
                              </p:par>
                              <p:par>
                                <p:cTn id="72" presetID="53" presetClass="entr" presetSubtype="16" fill="hold" grpId="0" nodeType="withEffect">
                                  <p:stCondLst>
                                    <p:cond delay="18000"/>
                                  </p:stCondLst>
                                  <p:childTnLst>
                                    <p:set>
                                      <p:cBhvr>
                                        <p:cTn id="73" dur="1" fill="hold">
                                          <p:stCondLst>
                                            <p:cond delay="0"/>
                                          </p:stCondLst>
                                        </p:cTn>
                                        <p:tgtEl>
                                          <p:spTgt spid="94"/>
                                        </p:tgtEl>
                                        <p:attrNameLst>
                                          <p:attrName>style.visibility</p:attrName>
                                        </p:attrNameLst>
                                      </p:cBhvr>
                                      <p:to>
                                        <p:strVal val="visible"/>
                                      </p:to>
                                    </p:set>
                                    <p:anim calcmode="lin" valueType="num">
                                      <p:cBhvr>
                                        <p:cTn id="74" dur="10000" fill="hold"/>
                                        <p:tgtEl>
                                          <p:spTgt spid="94"/>
                                        </p:tgtEl>
                                        <p:attrNameLst>
                                          <p:attrName>ppt_w</p:attrName>
                                        </p:attrNameLst>
                                      </p:cBhvr>
                                      <p:tavLst>
                                        <p:tav tm="0">
                                          <p:val>
                                            <p:fltVal val="0"/>
                                          </p:val>
                                        </p:tav>
                                        <p:tav tm="100000">
                                          <p:val>
                                            <p:strVal val="#ppt_w"/>
                                          </p:val>
                                        </p:tav>
                                      </p:tavLst>
                                    </p:anim>
                                    <p:anim calcmode="lin" valueType="num">
                                      <p:cBhvr>
                                        <p:cTn id="75" dur="10000" fill="hold"/>
                                        <p:tgtEl>
                                          <p:spTgt spid="94"/>
                                        </p:tgtEl>
                                        <p:attrNameLst>
                                          <p:attrName>ppt_h</p:attrName>
                                        </p:attrNameLst>
                                      </p:cBhvr>
                                      <p:tavLst>
                                        <p:tav tm="0">
                                          <p:val>
                                            <p:fltVal val="0"/>
                                          </p:val>
                                        </p:tav>
                                        <p:tav tm="100000">
                                          <p:val>
                                            <p:strVal val="#ppt_h"/>
                                          </p:val>
                                        </p:tav>
                                      </p:tavLst>
                                    </p:anim>
                                    <p:animEffect transition="in" filter="fade">
                                      <p:cBhvr>
                                        <p:cTn id="76" dur="10000"/>
                                        <p:tgtEl>
                                          <p:spTgt spid="94"/>
                                        </p:tgtEl>
                                      </p:cBhvr>
                                    </p:animEffect>
                                  </p:childTnLst>
                                </p:cTn>
                              </p:par>
                              <p:par>
                                <p:cTn id="77" presetID="53" presetClass="entr" presetSubtype="16" fill="hold" grpId="0" nodeType="withEffect">
                                  <p:stCondLst>
                                    <p:cond delay="19000"/>
                                  </p:stCondLst>
                                  <p:childTnLst>
                                    <p:set>
                                      <p:cBhvr>
                                        <p:cTn id="78" dur="1" fill="hold">
                                          <p:stCondLst>
                                            <p:cond delay="0"/>
                                          </p:stCondLst>
                                        </p:cTn>
                                        <p:tgtEl>
                                          <p:spTgt spid="96"/>
                                        </p:tgtEl>
                                        <p:attrNameLst>
                                          <p:attrName>style.visibility</p:attrName>
                                        </p:attrNameLst>
                                      </p:cBhvr>
                                      <p:to>
                                        <p:strVal val="visible"/>
                                      </p:to>
                                    </p:set>
                                    <p:anim calcmode="lin" valueType="num">
                                      <p:cBhvr>
                                        <p:cTn id="79" dur="10000" fill="hold"/>
                                        <p:tgtEl>
                                          <p:spTgt spid="96"/>
                                        </p:tgtEl>
                                        <p:attrNameLst>
                                          <p:attrName>ppt_w</p:attrName>
                                        </p:attrNameLst>
                                      </p:cBhvr>
                                      <p:tavLst>
                                        <p:tav tm="0">
                                          <p:val>
                                            <p:fltVal val="0"/>
                                          </p:val>
                                        </p:tav>
                                        <p:tav tm="100000">
                                          <p:val>
                                            <p:strVal val="#ppt_w"/>
                                          </p:val>
                                        </p:tav>
                                      </p:tavLst>
                                    </p:anim>
                                    <p:anim calcmode="lin" valueType="num">
                                      <p:cBhvr>
                                        <p:cTn id="80" dur="10000" fill="hold"/>
                                        <p:tgtEl>
                                          <p:spTgt spid="96"/>
                                        </p:tgtEl>
                                        <p:attrNameLst>
                                          <p:attrName>ppt_h</p:attrName>
                                        </p:attrNameLst>
                                      </p:cBhvr>
                                      <p:tavLst>
                                        <p:tav tm="0">
                                          <p:val>
                                            <p:fltVal val="0"/>
                                          </p:val>
                                        </p:tav>
                                        <p:tav tm="100000">
                                          <p:val>
                                            <p:strVal val="#ppt_h"/>
                                          </p:val>
                                        </p:tav>
                                      </p:tavLst>
                                    </p:anim>
                                    <p:animEffect transition="in" filter="fade">
                                      <p:cBhvr>
                                        <p:cTn id="81" dur="10000"/>
                                        <p:tgtEl>
                                          <p:spTgt spid="96"/>
                                        </p:tgtEl>
                                      </p:cBhvr>
                                    </p:animEffect>
                                  </p:childTnLst>
                                </p:cTn>
                              </p:par>
                              <p:par>
                                <p:cTn id="82" presetID="53" presetClass="entr" presetSubtype="16" fill="hold" grpId="0" nodeType="withEffect">
                                  <p:stCondLst>
                                    <p:cond delay="20000"/>
                                  </p:stCondLst>
                                  <p:childTnLst>
                                    <p:set>
                                      <p:cBhvr>
                                        <p:cTn id="83" dur="1" fill="hold">
                                          <p:stCondLst>
                                            <p:cond delay="0"/>
                                          </p:stCondLst>
                                        </p:cTn>
                                        <p:tgtEl>
                                          <p:spTgt spid="98"/>
                                        </p:tgtEl>
                                        <p:attrNameLst>
                                          <p:attrName>style.visibility</p:attrName>
                                        </p:attrNameLst>
                                      </p:cBhvr>
                                      <p:to>
                                        <p:strVal val="visible"/>
                                      </p:to>
                                    </p:set>
                                    <p:anim calcmode="lin" valueType="num">
                                      <p:cBhvr>
                                        <p:cTn id="84" dur="10000" fill="hold"/>
                                        <p:tgtEl>
                                          <p:spTgt spid="98"/>
                                        </p:tgtEl>
                                        <p:attrNameLst>
                                          <p:attrName>ppt_w</p:attrName>
                                        </p:attrNameLst>
                                      </p:cBhvr>
                                      <p:tavLst>
                                        <p:tav tm="0">
                                          <p:val>
                                            <p:fltVal val="0"/>
                                          </p:val>
                                        </p:tav>
                                        <p:tav tm="100000">
                                          <p:val>
                                            <p:strVal val="#ppt_w"/>
                                          </p:val>
                                        </p:tav>
                                      </p:tavLst>
                                    </p:anim>
                                    <p:anim calcmode="lin" valueType="num">
                                      <p:cBhvr>
                                        <p:cTn id="85" dur="10000" fill="hold"/>
                                        <p:tgtEl>
                                          <p:spTgt spid="98"/>
                                        </p:tgtEl>
                                        <p:attrNameLst>
                                          <p:attrName>ppt_h</p:attrName>
                                        </p:attrNameLst>
                                      </p:cBhvr>
                                      <p:tavLst>
                                        <p:tav tm="0">
                                          <p:val>
                                            <p:fltVal val="0"/>
                                          </p:val>
                                        </p:tav>
                                        <p:tav tm="100000">
                                          <p:val>
                                            <p:strVal val="#ppt_h"/>
                                          </p:val>
                                        </p:tav>
                                      </p:tavLst>
                                    </p:anim>
                                    <p:animEffect transition="in" filter="fade">
                                      <p:cBhvr>
                                        <p:cTn id="86" dur="10000"/>
                                        <p:tgtEl>
                                          <p:spTgt spid="98"/>
                                        </p:tgtEl>
                                      </p:cBhvr>
                                    </p:animEffect>
                                  </p:childTnLst>
                                </p:cTn>
                              </p:par>
                              <p:par>
                                <p:cTn id="87" presetID="53" presetClass="entr" presetSubtype="16" fill="hold" grpId="0" nodeType="withEffect">
                                  <p:stCondLst>
                                    <p:cond delay="21000"/>
                                  </p:stCondLst>
                                  <p:childTnLst>
                                    <p:set>
                                      <p:cBhvr>
                                        <p:cTn id="88" dur="1" fill="hold">
                                          <p:stCondLst>
                                            <p:cond delay="0"/>
                                          </p:stCondLst>
                                        </p:cTn>
                                        <p:tgtEl>
                                          <p:spTgt spid="43"/>
                                        </p:tgtEl>
                                        <p:attrNameLst>
                                          <p:attrName>style.visibility</p:attrName>
                                        </p:attrNameLst>
                                      </p:cBhvr>
                                      <p:to>
                                        <p:strVal val="visible"/>
                                      </p:to>
                                    </p:set>
                                    <p:anim calcmode="lin" valueType="num">
                                      <p:cBhvr>
                                        <p:cTn id="89" dur="10000" fill="hold"/>
                                        <p:tgtEl>
                                          <p:spTgt spid="43"/>
                                        </p:tgtEl>
                                        <p:attrNameLst>
                                          <p:attrName>ppt_w</p:attrName>
                                        </p:attrNameLst>
                                      </p:cBhvr>
                                      <p:tavLst>
                                        <p:tav tm="0">
                                          <p:val>
                                            <p:fltVal val="0"/>
                                          </p:val>
                                        </p:tav>
                                        <p:tav tm="100000">
                                          <p:val>
                                            <p:strVal val="#ppt_w"/>
                                          </p:val>
                                        </p:tav>
                                      </p:tavLst>
                                    </p:anim>
                                    <p:anim calcmode="lin" valueType="num">
                                      <p:cBhvr>
                                        <p:cTn id="90" dur="10000" fill="hold"/>
                                        <p:tgtEl>
                                          <p:spTgt spid="43"/>
                                        </p:tgtEl>
                                        <p:attrNameLst>
                                          <p:attrName>ppt_h</p:attrName>
                                        </p:attrNameLst>
                                      </p:cBhvr>
                                      <p:tavLst>
                                        <p:tav tm="0">
                                          <p:val>
                                            <p:fltVal val="0"/>
                                          </p:val>
                                        </p:tav>
                                        <p:tav tm="100000">
                                          <p:val>
                                            <p:strVal val="#ppt_h"/>
                                          </p:val>
                                        </p:tav>
                                      </p:tavLst>
                                    </p:anim>
                                    <p:animEffect transition="in" filter="fade">
                                      <p:cBhvr>
                                        <p:cTn id="91" dur="10000"/>
                                        <p:tgtEl>
                                          <p:spTgt spid="43"/>
                                        </p:tgtEl>
                                      </p:cBhvr>
                                    </p:animEffect>
                                  </p:childTnLst>
                                </p:cTn>
                              </p:par>
                              <p:par>
                                <p:cTn id="92" presetID="53" presetClass="entr" presetSubtype="16" fill="hold" grpId="0" nodeType="withEffect">
                                  <p:stCondLst>
                                    <p:cond delay="22000"/>
                                  </p:stCondLst>
                                  <p:childTnLst>
                                    <p:set>
                                      <p:cBhvr>
                                        <p:cTn id="93" dur="1" fill="hold">
                                          <p:stCondLst>
                                            <p:cond delay="0"/>
                                          </p:stCondLst>
                                        </p:cTn>
                                        <p:tgtEl>
                                          <p:spTgt spid="45"/>
                                        </p:tgtEl>
                                        <p:attrNameLst>
                                          <p:attrName>style.visibility</p:attrName>
                                        </p:attrNameLst>
                                      </p:cBhvr>
                                      <p:to>
                                        <p:strVal val="visible"/>
                                      </p:to>
                                    </p:set>
                                    <p:anim calcmode="lin" valueType="num">
                                      <p:cBhvr>
                                        <p:cTn id="94" dur="10000" fill="hold"/>
                                        <p:tgtEl>
                                          <p:spTgt spid="45"/>
                                        </p:tgtEl>
                                        <p:attrNameLst>
                                          <p:attrName>ppt_w</p:attrName>
                                        </p:attrNameLst>
                                      </p:cBhvr>
                                      <p:tavLst>
                                        <p:tav tm="0">
                                          <p:val>
                                            <p:fltVal val="0"/>
                                          </p:val>
                                        </p:tav>
                                        <p:tav tm="100000">
                                          <p:val>
                                            <p:strVal val="#ppt_w"/>
                                          </p:val>
                                        </p:tav>
                                      </p:tavLst>
                                    </p:anim>
                                    <p:anim calcmode="lin" valueType="num">
                                      <p:cBhvr>
                                        <p:cTn id="95" dur="10000" fill="hold"/>
                                        <p:tgtEl>
                                          <p:spTgt spid="45"/>
                                        </p:tgtEl>
                                        <p:attrNameLst>
                                          <p:attrName>ppt_h</p:attrName>
                                        </p:attrNameLst>
                                      </p:cBhvr>
                                      <p:tavLst>
                                        <p:tav tm="0">
                                          <p:val>
                                            <p:fltVal val="0"/>
                                          </p:val>
                                        </p:tav>
                                        <p:tav tm="100000">
                                          <p:val>
                                            <p:strVal val="#ppt_h"/>
                                          </p:val>
                                        </p:tav>
                                      </p:tavLst>
                                    </p:anim>
                                    <p:animEffect transition="in" filter="fade">
                                      <p:cBhvr>
                                        <p:cTn id="96" dur="10000"/>
                                        <p:tgtEl>
                                          <p:spTgt spid="45"/>
                                        </p:tgtEl>
                                      </p:cBhvr>
                                    </p:animEffect>
                                  </p:childTnLst>
                                </p:cTn>
                              </p:par>
                              <p:par>
                                <p:cTn id="97" presetID="53" presetClass="entr" presetSubtype="16" fill="hold" grpId="0" nodeType="withEffect">
                                  <p:stCondLst>
                                    <p:cond delay="23000"/>
                                  </p:stCondLst>
                                  <p:childTnLst>
                                    <p:set>
                                      <p:cBhvr>
                                        <p:cTn id="98" dur="1" fill="hold">
                                          <p:stCondLst>
                                            <p:cond delay="0"/>
                                          </p:stCondLst>
                                        </p:cTn>
                                        <p:tgtEl>
                                          <p:spTgt spid="47"/>
                                        </p:tgtEl>
                                        <p:attrNameLst>
                                          <p:attrName>style.visibility</p:attrName>
                                        </p:attrNameLst>
                                      </p:cBhvr>
                                      <p:to>
                                        <p:strVal val="visible"/>
                                      </p:to>
                                    </p:set>
                                    <p:anim calcmode="lin" valueType="num">
                                      <p:cBhvr>
                                        <p:cTn id="99" dur="10000" fill="hold"/>
                                        <p:tgtEl>
                                          <p:spTgt spid="47"/>
                                        </p:tgtEl>
                                        <p:attrNameLst>
                                          <p:attrName>ppt_w</p:attrName>
                                        </p:attrNameLst>
                                      </p:cBhvr>
                                      <p:tavLst>
                                        <p:tav tm="0">
                                          <p:val>
                                            <p:fltVal val="0"/>
                                          </p:val>
                                        </p:tav>
                                        <p:tav tm="100000">
                                          <p:val>
                                            <p:strVal val="#ppt_w"/>
                                          </p:val>
                                        </p:tav>
                                      </p:tavLst>
                                    </p:anim>
                                    <p:anim calcmode="lin" valueType="num">
                                      <p:cBhvr>
                                        <p:cTn id="100" dur="10000" fill="hold"/>
                                        <p:tgtEl>
                                          <p:spTgt spid="47"/>
                                        </p:tgtEl>
                                        <p:attrNameLst>
                                          <p:attrName>ppt_h</p:attrName>
                                        </p:attrNameLst>
                                      </p:cBhvr>
                                      <p:tavLst>
                                        <p:tav tm="0">
                                          <p:val>
                                            <p:fltVal val="0"/>
                                          </p:val>
                                        </p:tav>
                                        <p:tav tm="100000">
                                          <p:val>
                                            <p:strVal val="#ppt_h"/>
                                          </p:val>
                                        </p:tav>
                                      </p:tavLst>
                                    </p:anim>
                                    <p:animEffect transition="in" filter="fade">
                                      <p:cBhvr>
                                        <p:cTn id="101" dur="10000"/>
                                        <p:tgtEl>
                                          <p:spTgt spid="47"/>
                                        </p:tgtEl>
                                      </p:cBhvr>
                                    </p:animEffect>
                                  </p:childTnLst>
                                </p:cTn>
                              </p:par>
                              <p:par>
                                <p:cTn id="102" presetID="53" presetClass="entr" presetSubtype="16" fill="hold" grpId="0" nodeType="withEffect">
                                  <p:stCondLst>
                                    <p:cond delay="24000"/>
                                  </p:stCondLst>
                                  <p:childTnLst>
                                    <p:set>
                                      <p:cBhvr>
                                        <p:cTn id="103" dur="1" fill="hold">
                                          <p:stCondLst>
                                            <p:cond delay="0"/>
                                          </p:stCondLst>
                                        </p:cTn>
                                        <p:tgtEl>
                                          <p:spTgt spid="49"/>
                                        </p:tgtEl>
                                        <p:attrNameLst>
                                          <p:attrName>style.visibility</p:attrName>
                                        </p:attrNameLst>
                                      </p:cBhvr>
                                      <p:to>
                                        <p:strVal val="visible"/>
                                      </p:to>
                                    </p:set>
                                    <p:anim calcmode="lin" valueType="num">
                                      <p:cBhvr>
                                        <p:cTn id="104" dur="10000" fill="hold"/>
                                        <p:tgtEl>
                                          <p:spTgt spid="49"/>
                                        </p:tgtEl>
                                        <p:attrNameLst>
                                          <p:attrName>ppt_w</p:attrName>
                                        </p:attrNameLst>
                                      </p:cBhvr>
                                      <p:tavLst>
                                        <p:tav tm="0">
                                          <p:val>
                                            <p:fltVal val="0"/>
                                          </p:val>
                                        </p:tav>
                                        <p:tav tm="100000">
                                          <p:val>
                                            <p:strVal val="#ppt_w"/>
                                          </p:val>
                                        </p:tav>
                                      </p:tavLst>
                                    </p:anim>
                                    <p:anim calcmode="lin" valueType="num">
                                      <p:cBhvr>
                                        <p:cTn id="105" dur="10000" fill="hold"/>
                                        <p:tgtEl>
                                          <p:spTgt spid="49"/>
                                        </p:tgtEl>
                                        <p:attrNameLst>
                                          <p:attrName>ppt_h</p:attrName>
                                        </p:attrNameLst>
                                      </p:cBhvr>
                                      <p:tavLst>
                                        <p:tav tm="0">
                                          <p:val>
                                            <p:fltVal val="0"/>
                                          </p:val>
                                        </p:tav>
                                        <p:tav tm="100000">
                                          <p:val>
                                            <p:strVal val="#ppt_h"/>
                                          </p:val>
                                        </p:tav>
                                      </p:tavLst>
                                    </p:anim>
                                    <p:animEffect transition="in" filter="fade">
                                      <p:cBhvr>
                                        <p:cTn id="106" dur="10000"/>
                                        <p:tgtEl>
                                          <p:spTgt spid="49"/>
                                        </p:tgtEl>
                                      </p:cBhvr>
                                    </p:animEffect>
                                  </p:childTnLst>
                                </p:cTn>
                              </p:par>
                              <p:par>
                                <p:cTn id="107" presetID="1" presetClass="entr" presetSubtype="0" fill="hold" grpId="0" nodeType="withEffect">
                                  <p:stCondLst>
                                    <p:cond delay="1030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xit" presetSubtype="0" fill="hold" grpId="1" nodeType="withEffect">
                                  <p:stCondLst>
                                    <p:cond delay="17000"/>
                                  </p:stCondLst>
                                  <p:childTnLst>
                                    <p:set>
                                      <p:cBhvr>
                                        <p:cTn id="110" dur="1" fill="hold">
                                          <p:stCondLst>
                                            <p:cond delay="0"/>
                                          </p:stCondLst>
                                        </p:cTn>
                                        <p:tgtEl>
                                          <p:spTgt spid="52"/>
                                        </p:tgtEl>
                                        <p:attrNameLst>
                                          <p:attrName>style.visibility</p:attrName>
                                        </p:attrNameLst>
                                      </p:cBhvr>
                                      <p:to>
                                        <p:strVal val="hidden"/>
                                      </p:to>
                                    </p:set>
                                  </p:childTnLst>
                                </p:cTn>
                              </p:par>
                              <p:par>
                                <p:cTn id="111" presetID="1" presetClass="entr" presetSubtype="0" fill="hold" grpId="0" nodeType="withEffect">
                                  <p:stCondLst>
                                    <p:cond delay="17000"/>
                                  </p:stCondLst>
                                  <p:childTnLst>
                                    <p:set>
                                      <p:cBhvr>
                                        <p:cTn id="1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4" grpId="0" animBg="1"/>
      <p:bldP spid="76" grpId="0" animBg="1"/>
      <p:bldP spid="78" grpId="0" animBg="1"/>
      <p:bldP spid="80" grpId="0" animBg="1"/>
      <p:bldP spid="82" grpId="0" animBg="1"/>
      <p:bldP spid="84" grpId="0" animBg="1"/>
      <p:bldP spid="88" grpId="0" animBg="1"/>
      <p:bldP spid="90" grpId="0" animBg="1"/>
      <p:bldP spid="92" grpId="0" animBg="1"/>
      <p:bldP spid="94" grpId="0" animBg="1"/>
      <p:bldP spid="96" grpId="0" animBg="1"/>
      <p:bldP spid="98" grpId="0" animBg="1"/>
      <p:bldP spid="43" grpId="0" animBg="1"/>
      <p:bldP spid="45" grpId="0" animBg="1"/>
      <p:bldP spid="47" grpId="0" animBg="1"/>
      <p:bldP spid="49" grpId="0" animBg="1"/>
      <p:bldP spid="52" grpId="0"/>
      <p:bldP spid="52" grpId="1"/>
      <p:bldP spid="53" grpId="0"/>
      <p:bldP spid="55" grpId="0" animBg="1"/>
      <p:bldP spid="57" grpId="0" animBg="1"/>
      <p:bldP spid="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 </a:t>
            </a:r>
            <a:endParaRPr lang="nb-NO"/>
          </a:p>
        </p:txBody>
      </p:sp>
      <p:pic>
        <p:nvPicPr>
          <p:cNvPr id="4" name="Bilde 3"/>
          <p:cNvPicPr>
            <a:picLocks noChangeAspect="1"/>
          </p:cNvPicPr>
          <p:nvPr/>
        </p:nvPicPr>
        <p:blipFill rotWithShape="1">
          <a:blip r:embed="rId2"/>
          <a:srcRect t="40629" b="31195"/>
          <a:stretch/>
        </p:blipFill>
        <p:spPr>
          <a:xfrm>
            <a:off x="-120770" y="301925"/>
            <a:ext cx="12192000" cy="1932317"/>
          </a:xfrm>
          <a:prstGeom prst="rect">
            <a:avLst/>
          </a:prstGeom>
        </p:spPr>
      </p:pic>
      <p:pic>
        <p:nvPicPr>
          <p:cNvPr id="5" name="Bilde 4"/>
          <p:cNvPicPr>
            <a:picLocks noChangeAspect="1"/>
          </p:cNvPicPr>
          <p:nvPr/>
        </p:nvPicPr>
        <p:blipFill rotWithShape="1">
          <a:blip r:embed="rId3"/>
          <a:srcRect t="40503" b="31824"/>
          <a:stretch/>
        </p:blipFill>
        <p:spPr>
          <a:xfrm>
            <a:off x="0" y="2234242"/>
            <a:ext cx="12192000" cy="1897811"/>
          </a:xfrm>
          <a:prstGeom prst="rect">
            <a:avLst/>
          </a:prstGeom>
        </p:spPr>
      </p:pic>
      <p:sp>
        <p:nvSpPr>
          <p:cNvPr id="6" name="Text Box 83"/>
          <p:cNvSpPr txBox="1">
            <a:spLocks noChangeArrowheads="1"/>
          </p:cNvSpPr>
          <p:nvPr/>
        </p:nvSpPr>
        <p:spPr bwMode="auto">
          <a:xfrm>
            <a:off x="1734979" y="4450114"/>
            <a:ext cx="8172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nb-NO" dirty="0" err="1" smtClean="0">
                <a:latin typeface="+mn-lt"/>
                <a:cs typeface="Times New Roman" panose="02020603050405020304" pitchFamily="18" charset="0"/>
              </a:rPr>
              <a:t>Dersom</a:t>
            </a:r>
            <a:r>
              <a:rPr lang="en-US" altLang="nb-NO" dirty="0" smtClean="0">
                <a:latin typeface="+mn-lt"/>
                <a:cs typeface="Times New Roman" panose="02020603050405020304" pitchFamily="18" charset="0"/>
              </a:rPr>
              <a:t> du </a:t>
            </a:r>
            <a:r>
              <a:rPr lang="en-US" altLang="nb-NO" dirty="0" err="1" smtClean="0">
                <a:latin typeface="+mn-lt"/>
                <a:cs typeface="Times New Roman" panose="02020603050405020304" pitchFamily="18" charset="0"/>
              </a:rPr>
              <a:t>hører</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en</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politibil</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komme</a:t>
            </a:r>
            <a:r>
              <a:rPr lang="en-US" altLang="nb-NO" dirty="0" smtClean="0">
                <a:latin typeface="+mn-lt"/>
                <a:cs typeface="Times New Roman" panose="02020603050405020304" pitchFamily="18" charset="0"/>
              </a:rPr>
              <a:t> mot </a:t>
            </a:r>
            <a:r>
              <a:rPr lang="en-US" altLang="nb-NO" dirty="0" err="1" smtClean="0">
                <a:latin typeface="+mn-lt"/>
                <a:cs typeface="Times New Roman" panose="02020603050405020304" pitchFamily="18" charset="0"/>
              </a:rPr>
              <a:t>deg</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og</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passere</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i</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høy</a:t>
            </a:r>
            <a:r>
              <a:rPr lang="en-US" altLang="nb-NO" dirty="0" smtClean="0">
                <a:latin typeface="+mn-lt"/>
                <a:cs typeface="Times New Roman" panose="02020603050405020304" pitchFamily="18" charset="0"/>
              </a:rPr>
              <a:t> fart </a:t>
            </a:r>
            <a:r>
              <a:rPr lang="en-US" altLang="nb-NO" dirty="0" err="1" smtClean="0">
                <a:latin typeface="+mn-lt"/>
                <a:cs typeface="Times New Roman" panose="02020603050405020304" pitchFamily="18" charset="0"/>
              </a:rPr>
              <a:t>vil</a:t>
            </a:r>
            <a:r>
              <a:rPr lang="en-US" altLang="nb-NO" dirty="0" smtClean="0">
                <a:latin typeface="+mn-lt"/>
                <a:cs typeface="Times New Roman" panose="02020603050405020304" pitchFamily="18" charset="0"/>
              </a:rPr>
              <a:t> du </a:t>
            </a:r>
            <a:r>
              <a:rPr lang="en-US" altLang="nb-NO" dirty="0" err="1" smtClean="0">
                <a:latin typeface="+mn-lt"/>
                <a:cs typeface="Times New Roman" panose="02020603050405020304" pitchFamily="18" charset="0"/>
              </a:rPr>
              <a:t>høre</a:t>
            </a:r>
            <a:r>
              <a:rPr lang="en-US" altLang="nb-NO" dirty="0" smtClean="0">
                <a:latin typeface="+mn-lt"/>
                <a:cs typeface="Times New Roman" panose="02020603050405020304" pitchFamily="18" charset="0"/>
              </a:rPr>
              <a:t> at </a:t>
            </a:r>
            <a:r>
              <a:rPr lang="en-US" altLang="nb-NO" dirty="0" err="1" smtClean="0">
                <a:latin typeface="+mn-lt"/>
                <a:cs typeface="Times New Roman" panose="02020603050405020304" pitchFamily="18" charset="0"/>
              </a:rPr>
              <a:t>sirenen</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får</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en</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mørkere</a:t>
            </a:r>
            <a:r>
              <a:rPr lang="en-US" altLang="nb-NO" dirty="0" smtClean="0">
                <a:latin typeface="+mn-lt"/>
                <a:cs typeface="Times New Roman" panose="02020603050405020304" pitchFamily="18" charset="0"/>
              </a:rPr>
              <a:t> tone </a:t>
            </a:r>
            <a:r>
              <a:rPr lang="en-US" altLang="nb-NO" dirty="0" err="1" smtClean="0">
                <a:latin typeface="+mn-lt"/>
                <a:cs typeface="Times New Roman" panose="02020603050405020304" pitchFamily="18" charset="0"/>
              </a:rPr>
              <a:t>i</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det</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bilen</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passerer</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Dette</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kalles</a:t>
            </a:r>
            <a:r>
              <a:rPr lang="en-US" altLang="nb-NO" dirty="0" smtClean="0">
                <a:latin typeface="+mn-lt"/>
                <a:cs typeface="Times New Roman" panose="02020603050405020304" pitchFamily="18" charset="0"/>
              </a:rPr>
              <a:t> </a:t>
            </a:r>
            <a:r>
              <a:rPr lang="en-US" altLang="nb-NO" dirty="0" err="1" smtClean="0">
                <a:latin typeface="+mn-lt"/>
                <a:cs typeface="Times New Roman" panose="02020603050405020304" pitchFamily="18" charset="0"/>
              </a:rPr>
              <a:t>Dopplereffekten</a:t>
            </a:r>
            <a:r>
              <a:rPr lang="en-US" altLang="nb-NO" dirty="0" smtClean="0">
                <a:latin typeface="+mn-lt"/>
                <a:cs typeface="Times New Roman" panose="02020603050405020304" pitchFamily="18" charset="0"/>
              </a:rPr>
              <a:t>.</a:t>
            </a:r>
            <a:endParaRPr lang="nb-NO" altLang="nb-NO" dirty="0">
              <a:latin typeface="+mn-lt"/>
              <a:cs typeface="Times New Roman" panose="02020603050405020304" pitchFamily="18" charset="0"/>
            </a:endParaRPr>
          </a:p>
        </p:txBody>
      </p:sp>
      <p:sp>
        <p:nvSpPr>
          <p:cNvPr id="7" name="TextBox 7"/>
          <p:cNvSpPr txBox="1"/>
          <p:nvPr/>
        </p:nvSpPr>
        <p:spPr>
          <a:xfrm>
            <a:off x="1734979" y="5414506"/>
            <a:ext cx="7735131" cy="1200329"/>
          </a:xfrm>
          <a:prstGeom prst="rect">
            <a:avLst/>
          </a:prstGeom>
          <a:noFill/>
        </p:spPr>
        <p:txBody>
          <a:bodyPr wrap="none" rtlCol="0">
            <a:spAutoFit/>
          </a:bodyPr>
          <a:lstStyle/>
          <a:p>
            <a:r>
              <a:rPr lang="nb-NO" dirty="0" smtClean="0"/>
              <a:t>Lyden fra sirenen er lysere når den kommer mot deg fordi frekvensen er høyere. </a:t>
            </a:r>
            <a:br>
              <a:rPr lang="nb-NO" dirty="0" smtClean="0"/>
            </a:br>
            <a:r>
              <a:rPr lang="nb-NO" dirty="0" smtClean="0"/>
              <a:t>Lyden fra sirenen er mørkere når den reiser fra deg fordi frekvensen er lavere.</a:t>
            </a:r>
          </a:p>
          <a:p>
            <a:r>
              <a:rPr lang="nb-NO" dirty="0" smtClean="0"/>
              <a:t>Det samme gjelder lys!</a:t>
            </a:r>
            <a:endParaRPr lang="nb-NO" dirty="0"/>
          </a:p>
          <a:p>
            <a:endParaRPr lang="nb-NO" dirty="0"/>
          </a:p>
        </p:txBody>
      </p:sp>
    </p:spTree>
    <p:extLst>
      <p:ext uri="{BB962C8B-B14F-4D97-AF65-F5344CB8AC3E}">
        <p14:creationId xmlns:p14="http://schemas.microsoft.com/office/powerpoint/2010/main" val="1475955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b-NO" dirty="0">
                <a:solidFill>
                  <a:srgbClr val="00B0F0"/>
                </a:solidFill>
              </a:rPr>
              <a:t>Blåforskyvning: </a:t>
            </a:r>
            <a:r>
              <a:rPr lang="nb-NO" dirty="0"/>
              <a:t>En lyskilde som nærmer seg raskt vil få et blålig skjær, fordi bølgelengden blir kortere.</a:t>
            </a:r>
          </a:p>
          <a:p>
            <a:pPr marL="0" indent="0">
              <a:buNone/>
            </a:pPr>
            <a:endParaRPr lang="nb-NO" dirty="0" smtClean="0">
              <a:solidFill>
                <a:srgbClr val="C00000"/>
              </a:solidFill>
            </a:endParaRPr>
          </a:p>
          <a:p>
            <a:pPr marL="0" indent="0">
              <a:buNone/>
            </a:pPr>
            <a:endParaRPr lang="nb-NO" dirty="0">
              <a:solidFill>
                <a:srgbClr val="C00000"/>
              </a:solidFill>
            </a:endParaRPr>
          </a:p>
          <a:p>
            <a:pPr marL="0" indent="0">
              <a:buNone/>
            </a:pPr>
            <a:r>
              <a:rPr lang="nb-NO" dirty="0" smtClean="0">
                <a:solidFill>
                  <a:srgbClr val="C00000"/>
                </a:solidFill>
              </a:rPr>
              <a:t>Rødforskyvning: </a:t>
            </a:r>
            <a:r>
              <a:rPr lang="nb-NO" dirty="0" smtClean="0"/>
              <a:t>En lyskilde (f.eks. en stjerne eller galakse) som beveger seg raskt bort fra deg vil få et rødlig skjær, fordi bølgelengden blir lengre.</a:t>
            </a:r>
          </a:p>
          <a:p>
            <a:endParaRPr lang="nb-NO" dirty="0" smtClean="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b="1" dirty="0" smtClean="0">
                <a:effectLst>
                  <a:outerShdw blurRad="38100" dist="38100" dir="2700000" algn="tl">
                    <a:srgbClr val="000000">
                      <a:alpha val="43137"/>
                    </a:srgbClr>
                  </a:outerShdw>
                </a:effectLst>
              </a:rPr>
              <a:t>Måle avstand og bevegelse: Dopplereffekten </a:t>
            </a:r>
            <a:endParaRPr lang="nb-NO" b="1" dirty="0">
              <a:effectLst>
                <a:outerShdw blurRad="38100" dist="38100" dir="2700000" algn="tl">
                  <a:srgbClr val="000000">
                    <a:alpha val="43137"/>
                  </a:srgbClr>
                </a:outerShdw>
              </a:effectLst>
            </a:endParaRPr>
          </a:p>
        </p:txBody>
      </p:sp>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49646"/>
          <a:stretch/>
        </p:blipFill>
        <p:spPr>
          <a:xfrm>
            <a:off x="685800" y="2442123"/>
            <a:ext cx="3536393" cy="1045268"/>
          </a:xfrm>
          <a:prstGeom prst="rect">
            <a:avLst/>
          </a:prstGeom>
        </p:spPr>
      </p:pic>
      <p:pic>
        <p:nvPicPr>
          <p:cNvPr id="8" name="Content Placeholder 6"/>
          <p:cNvPicPr>
            <a:picLocks noChangeAspect="1"/>
          </p:cNvPicPr>
          <p:nvPr/>
        </p:nvPicPr>
        <p:blipFill rotWithShape="1">
          <a:blip r:embed="rId2">
            <a:extLst>
              <a:ext uri="{28A0092B-C50C-407E-A947-70E740481C1C}">
                <a14:useLocalDpi xmlns:a14="http://schemas.microsoft.com/office/drawing/2010/main" val="0"/>
              </a:ext>
            </a:extLst>
          </a:blip>
          <a:srcRect b="57249"/>
          <a:stretch/>
        </p:blipFill>
        <p:spPr>
          <a:xfrm>
            <a:off x="838200" y="4795491"/>
            <a:ext cx="3422232" cy="914400"/>
          </a:xfrm>
          <a:prstGeom prst="rect">
            <a:avLst/>
          </a:prstGeom>
        </p:spPr>
      </p:pic>
    </p:spTree>
    <p:extLst>
      <p:ext uri="{BB962C8B-B14F-4D97-AF65-F5344CB8AC3E}">
        <p14:creationId xmlns:p14="http://schemas.microsoft.com/office/powerpoint/2010/main" val="3490861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49646"/>
          <a:stretch/>
        </p:blipFill>
        <p:spPr>
          <a:xfrm>
            <a:off x="268316" y="2066040"/>
            <a:ext cx="3536393" cy="1045268"/>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9177" b="10436"/>
          <a:stretch/>
        </p:blipFill>
        <p:spPr>
          <a:xfrm rot="10800000">
            <a:off x="3690548" y="1843086"/>
            <a:ext cx="6946559" cy="4648330"/>
          </a:xfrm>
          <a:prstGeom prst="rect">
            <a:avLst/>
          </a:prstGeom>
        </p:spPr>
      </p:pic>
      <p:sp>
        <p:nvSpPr>
          <p:cNvPr id="9"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b="1" dirty="0" smtClean="0">
                <a:effectLst>
                  <a:outerShdw blurRad="38100" dist="38100" dir="2700000" algn="tl">
                    <a:srgbClr val="000000">
                      <a:alpha val="43137"/>
                    </a:srgbClr>
                  </a:outerShdw>
                </a:effectLst>
              </a:rPr>
              <a:t>Måle avstand og bevegelse: Dopplereffekten </a:t>
            </a:r>
            <a:endParaRPr lang="nb-NO" b="1" dirty="0">
              <a:effectLst>
                <a:outerShdw blurRad="38100" dist="38100" dir="2700000" algn="tl">
                  <a:srgbClr val="000000">
                    <a:alpha val="43137"/>
                  </a:srgbClr>
                </a:outerShdw>
              </a:effectLst>
            </a:endParaRPr>
          </a:p>
        </p:txBody>
      </p:sp>
      <p:sp>
        <p:nvSpPr>
          <p:cNvPr id="10" name="TextBox 9"/>
          <p:cNvSpPr txBox="1"/>
          <p:nvPr/>
        </p:nvSpPr>
        <p:spPr>
          <a:xfrm>
            <a:off x="1756996" y="1770789"/>
            <a:ext cx="2063514" cy="461665"/>
          </a:xfrm>
          <a:prstGeom prst="rect">
            <a:avLst/>
          </a:prstGeom>
          <a:noFill/>
        </p:spPr>
        <p:txBody>
          <a:bodyPr wrap="none" rtlCol="0">
            <a:spAutoFit/>
          </a:bodyPr>
          <a:lstStyle/>
          <a:p>
            <a:r>
              <a:rPr lang="nb-NO" sz="2400" dirty="0" smtClean="0">
                <a:solidFill>
                  <a:srgbClr val="00B0F0"/>
                </a:solidFill>
              </a:rPr>
              <a:t>Blåforskyvning</a:t>
            </a:r>
            <a:endParaRPr lang="nb-NO" sz="2400" dirty="0">
              <a:solidFill>
                <a:srgbClr val="00B0F0"/>
              </a:solidFill>
            </a:endParaRPr>
          </a:p>
        </p:txBody>
      </p:sp>
      <p:sp>
        <p:nvSpPr>
          <p:cNvPr id="11" name="TextBox 10"/>
          <p:cNvSpPr txBox="1"/>
          <p:nvPr/>
        </p:nvSpPr>
        <p:spPr>
          <a:xfrm>
            <a:off x="2202668" y="3900269"/>
            <a:ext cx="1532792" cy="461665"/>
          </a:xfrm>
          <a:prstGeom prst="rect">
            <a:avLst/>
          </a:prstGeom>
          <a:noFill/>
        </p:spPr>
        <p:txBody>
          <a:bodyPr wrap="none" rtlCol="0">
            <a:spAutoFit/>
          </a:bodyPr>
          <a:lstStyle/>
          <a:p>
            <a:r>
              <a:rPr lang="nb-NO" sz="2400" dirty="0" smtClean="0"/>
              <a:t>«Normalt»</a:t>
            </a:r>
            <a:endParaRPr lang="nb-NO" dirty="0"/>
          </a:p>
        </p:txBody>
      </p:sp>
      <p:sp>
        <p:nvSpPr>
          <p:cNvPr id="12" name="TextBox 11"/>
          <p:cNvSpPr txBox="1"/>
          <p:nvPr/>
        </p:nvSpPr>
        <p:spPr>
          <a:xfrm>
            <a:off x="1633794" y="5422851"/>
            <a:ext cx="2101666" cy="461665"/>
          </a:xfrm>
          <a:prstGeom prst="rect">
            <a:avLst/>
          </a:prstGeom>
          <a:noFill/>
        </p:spPr>
        <p:txBody>
          <a:bodyPr wrap="none" rtlCol="0">
            <a:spAutoFit/>
          </a:bodyPr>
          <a:lstStyle/>
          <a:p>
            <a:r>
              <a:rPr lang="nb-NO" sz="2400" dirty="0" smtClean="0">
                <a:solidFill>
                  <a:srgbClr val="FF0000"/>
                </a:solidFill>
              </a:rPr>
              <a:t>Rødforskyvning</a:t>
            </a:r>
            <a:endParaRPr lang="nb-NO" dirty="0">
              <a:solidFill>
                <a:srgbClr val="FF0000"/>
              </a:solidFill>
            </a:endParaRPr>
          </a:p>
        </p:txBody>
      </p:sp>
      <p:pic>
        <p:nvPicPr>
          <p:cNvPr id="13" name="Content Placeholder 6"/>
          <p:cNvPicPr>
            <a:picLocks noChangeAspect="1"/>
          </p:cNvPicPr>
          <p:nvPr/>
        </p:nvPicPr>
        <p:blipFill rotWithShape="1">
          <a:blip r:embed="rId2">
            <a:extLst>
              <a:ext uri="{28A0092B-C50C-407E-A947-70E740481C1C}">
                <a14:useLocalDpi xmlns:a14="http://schemas.microsoft.com/office/drawing/2010/main" val="0"/>
              </a:ext>
            </a:extLst>
          </a:blip>
          <a:srcRect b="57249"/>
          <a:stretch/>
        </p:blipFill>
        <p:spPr>
          <a:xfrm>
            <a:off x="268316" y="5737547"/>
            <a:ext cx="3422232" cy="914400"/>
          </a:xfrm>
          <a:prstGeom prst="rect">
            <a:avLst/>
          </a:prstGeom>
        </p:spPr>
      </p:pic>
    </p:spTree>
    <p:extLst>
      <p:ext uri="{BB962C8B-B14F-4D97-AF65-F5344CB8AC3E}">
        <p14:creationId xmlns:p14="http://schemas.microsoft.com/office/powerpoint/2010/main" val="3069875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ROTERENDE GALAKSER</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nb-NO" dirty="0" smtClean="0"/>
              <a:t>Dette er en galakse observert fra siden. Hvilken vei roterer galaksen?</a:t>
            </a:r>
            <a:endParaRPr lang="nb-NO" dirty="0"/>
          </a:p>
        </p:txBody>
      </p:sp>
      <p:sp>
        <p:nvSpPr>
          <p:cNvPr id="7" name="Freeform 6"/>
          <p:cNvSpPr/>
          <p:nvPr/>
        </p:nvSpPr>
        <p:spPr>
          <a:xfrm>
            <a:off x="949569" y="2690445"/>
            <a:ext cx="9935308" cy="1283677"/>
          </a:xfrm>
          <a:custGeom>
            <a:avLst/>
            <a:gdLst>
              <a:gd name="connsiteX0" fmla="*/ 0 w 8781537"/>
              <a:gd name="connsiteY0" fmla="*/ 475101 h 958362"/>
              <a:gd name="connsiteX1" fmla="*/ 0 w 8781537"/>
              <a:gd name="connsiteY1" fmla="*/ 475102 h 958362"/>
              <a:gd name="connsiteX2" fmla="*/ 0 w 8781537"/>
              <a:gd name="connsiteY2" fmla="*/ 475102 h 958362"/>
              <a:gd name="connsiteX3" fmla="*/ 4431800 w 8781537"/>
              <a:gd name="connsiteY3" fmla="*/ 0 h 958362"/>
              <a:gd name="connsiteX4" fmla="*/ 7333506 w 8781537"/>
              <a:gd name="connsiteY4" fmla="*/ 211267 h 958362"/>
              <a:gd name="connsiteX5" fmla="*/ 7416026 w 8781537"/>
              <a:gd name="connsiteY5" fmla="*/ 232085 h 958362"/>
              <a:gd name="connsiteX6" fmla="*/ 8538520 w 8781537"/>
              <a:gd name="connsiteY6" fmla="*/ 232085 h 958362"/>
              <a:gd name="connsiteX7" fmla="*/ 8781537 w 8781537"/>
              <a:gd name="connsiteY7" fmla="*/ 475102 h 958362"/>
              <a:gd name="connsiteX8" fmla="*/ 8781536 w 8781537"/>
              <a:gd name="connsiteY8" fmla="*/ 475102 h 958362"/>
              <a:gd name="connsiteX9" fmla="*/ 8538519 w 8781537"/>
              <a:gd name="connsiteY9" fmla="*/ 718119 h 958362"/>
              <a:gd name="connsiteX10" fmla="*/ 7448364 w 8781537"/>
              <a:gd name="connsiteY10" fmla="*/ 718119 h 958362"/>
              <a:gd name="connsiteX11" fmla="*/ 7333506 w 8781537"/>
              <a:gd name="connsiteY11" fmla="*/ 747096 h 958362"/>
              <a:gd name="connsiteX12" fmla="*/ 4431800 w 8781537"/>
              <a:gd name="connsiteY12" fmla="*/ 958362 h 958362"/>
              <a:gd name="connsiteX13" fmla="*/ 1530094 w 8781537"/>
              <a:gd name="connsiteY13" fmla="*/ 747096 h 958362"/>
              <a:gd name="connsiteX14" fmla="*/ 1415234 w 8781537"/>
              <a:gd name="connsiteY14" fmla="*/ 718118 h 958362"/>
              <a:gd name="connsiteX15" fmla="*/ 243017 w 8781537"/>
              <a:gd name="connsiteY15" fmla="*/ 718118 h 958362"/>
              <a:gd name="connsiteX16" fmla="*/ 19098 w 8781537"/>
              <a:gd name="connsiteY16" fmla="*/ 569694 h 958362"/>
              <a:gd name="connsiteX17" fmla="*/ 0 w 8781537"/>
              <a:gd name="connsiteY17" fmla="*/ 475102 h 958362"/>
              <a:gd name="connsiteX18" fmla="*/ 19098 w 8781537"/>
              <a:gd name="connsiteY18" fmla="*/ 380509 h 958362"/>
              <a:gd name="connsiteX19" fmla="*/ 243017 w 8781537"/>
              <a:gd name="connsiteY19" fmla="*/ 232085 h 958362"/>
              <a:gd name="connsiteX20" fmla="*/ 1447574 w 8781537"/>
              <a:gd name="connsiteY20" fmla="*/ 232085 h 958362"/>
              <a:gd name="connsiteX21" fmla="*/ 1530094 w 8781537"/>
              <a:gd name="connsiteY21" fmla="*/ 211267 h 958362"/>
              <a:gd name="connsiteX22" fmla="*/ 4431800 w 8781537"/>
              <a:gd name="connsiteY22" fmla="*/ 0 h 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81537" h="958362">
                <a:moveTo>
                  <a:pt x="0" y="475101"/>
                </a:moveTo>
                <a:lnTo>
                  <a:pt x="0" y="475102"/>
                </a:lnTo>
                <a:lnTo>
                  <a:pt x="0" y="475102"/>
                </a:lnTo>
                <a:close/>
                <a:moveTo>
                  <a:pt x="4431800" y="0"/>
                </a:moveTo>
                <a:cubicBezTo>
                  <a:pt x="5639695" y="0"/>
                  <a:pt x="6704650" y="83804"/>
                  <a:pt x="7333506" y="211267"/>
                </a:cubicBezTo>
                <a:lnTo>
                  <a:pt x="7416026" y="232085"/>
                </a:lnTo>
                <a:lnTo>
                  <a:pt x="8538520" y="232085"/>
                </a:lnTo>
                <a:cubicBezTo>
                  <a:pt x="8672735" y="232085"/>
                  <a:pt x="8781537" y="340887"/>
                  <a:pt x="8781537" y="475102"/>
                </a:cubicBezTo>
                <a:lnTo>
                  <a:pt x="8781536" y="475102"/>
                </a:lnTo>
                <a:cubicBezTo>
                  <a:pt x="8781536" y="609317"/>
                  <a:pt x="8672734" y="718119"/>
                  <a:pt x="8538519" y="718119"/>
                </a:cubicBezTo>
                <a:lnTo>
                  <a:pt x="7448364" y="718119"/>
                </a:lnTo>
                <a:lnTo>
                  <a:pt x="7333506" y="747096"/>
                </a:lnTo>
                <a:cubicBezTo>
                  <a:pt x="6704650" y="874559"/>
                  <a:pt x="5639695" y="958362"/>
                  <a:pt x="4431800" y="958362"/>
                </a:cubicBezTo>
                <a:cubicBezTo>
                  <a:pt x="3223906" y="958362"/>
                  <a:pt x="2158951" y="874559"/>
                  <a:pt x="1530094" y="747096"/>
                </a:cubicBezTo>
                <a:lnTo>
                  <a:pt x="1415234" y="718118"/>
                </a:lnTo>
                <a:lnTo>
                  <a:pt x="243017" y="718118"/>
                </a:lnTo>
                <a:cubicBezTo>
                  <a:pt x="142356" y="718118"/>
                  <a:pt x="55989" y="656917"/>
                  <a:pt x="19098" y="569694"/>
                </a:cubicBezTo>
                <a:lnTo>
                  <a:pt x="0" y="475102"/>
                </a:lnTo>
                <a:lnTo>
                  <a:pt x="19098" y="380509"/>
                </a:lnTo>
                <a:cubicBezTo>
                  <a:pt x="55989" y="293286"/>
                  <a:pt x="142356" y="232085"/>
                  <a:pt x="243017" y="232085"/>
                </a:cubicBezTo>
                <a:lnTo>
                  <a:pt x="1447574" y="232085"/>
                </a:lnTo>
                <a:lnTo>
                  <a:pt x="1530094" y="211267"/>
                </a:lnTo>
                <a:cubicBezTo>
                  <a:pt x="2158951" y="83804"/>
                  <a:pt x="3223906" y="0"/>
                  <a:pt x="4431800" y="0"/>
                </a:cubicBezTo>
                <a:close/>
              </a:path>
            </a:pathLst>
          </a:custGeom>
          <a:gradFill>
            <a:gsLst>
              <a:gs pos="0">
                <a:schemeClr val="accent1">
                  <a:lumMod val="75000"/>
                </a:schemeClr>
              </a:gs>
              <a:gs pos="100000">
                <a:srgbClr val="C0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Curved Right Arrow 7"/>
          <p:cNvSpPr/>
          <p:nvPr/>
        </p:nvSpPr>
        <p:spPr>
          <a:xfrm>
            <a:off x="3068514" y="4308230"/>
            <a:ext cx="5081954" cy="1292469"/>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51004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4043"/>
            <a:ext cx="10515600" cy="3426941"/>
          </a:xfrm>
        </p:spPr>
        <p:txBody>
          <a:bodyPr>
            <a:normAutofit fontScale="62500" lnSpcReduction="20000"/>
          </a:bodyPr>
          <a:lstStyle/>
          <a:p>
            <a:pPr marL="0" indent="0">
              <a:buNone/>
            </a:pPr>
            <a:endParaRPr lang="nb-NO" dirty="0" smtClean="0"/>
          </a:p>
          <a:p>
            <a:pPr marL="0" indent="0">
              <a:buNone/>
            </a:pPr>
            <a:r>
              <a:rPr lang="nb-NO" dirty="0" smtClean="0"/>
              <a:t>Vi vet nå at vi kan avgjøre om en lyskilde kommer mot/fra oss, men vi vil bruke det til å beregne avstanden fra oss til en annen galakse:</a:t>
            </a:r>
          </a:p>
          <a:p>
            <a:endParaRPr lang="nb-NO" dirty="0"/>
          </a:p>
          <a:p>
            <a:r>
              <a:rPr lang="nb-NO" dirty="0" smtClean="0"/>
              <a:t>Avstanden mellom galakser vokser hele tiden. Det må bety at universet utvider seg hele tiden.</a:t>
            </a:r>
          </a:p>
          <a:p>
            <a:r>
              <a:rPr lang="nb-NO" dirty="0" smtClean="0"/>
              <a:t>Hvis vi tenker bakover, så må det bety at alt på et tidspunkt har vært samlet. Dette er før Big Bang. Big bang skjedde for </a:t>
            </a:r>
            <a:r>
              <a:rPr lang="nb-NO" dirty="0" err="1" smtClean="0"/>
              <a:t>ca</a:t>
            </a:r>
            <a:r>
              <a:rPr lang="nb-NO" dirty="0" smtClean="0"/>
              <a:t> 13,8 milliarder år siden.</a:t>
            </a:r>
          </a:p>
          <a:p>
            <a:r>
              <a:rPr lang="nb-NO" dirty="0" smtClean="0"/>
              <a:t>Galakser som beveger seg raskt bort fra oss vil få mer rødforskyvning enn galakser som beveger seg tregere bort fra oss.</a:t>
            </a:r>
          </a:p>
          <a:p>
            <a:r>
              <a:rPr lang="nb-NO" dirty="0" smtClean="0"/>
              <a:t>Galaksene som hele tiden har beveget seg raskt bort fra oss har derfor i løpet av 13,8 milliarder år med «reising» beveget seg mye lenger unna oss enn galaksene som beveger seg tregere bort fra oss.</a:t>
            </a:r>
          </a:p>
          <a:p>
            <a:r>
              <a:rPr lang="nb-NO" dirty="0"/>
              <a:t>D</a:t>
            </a:r>
            <a:r>
              <a:rPr lang="nb-NO" dirty="0" smtClean="0"/>
              <a:t>ermed kan vi ved hjelp av farten (grad av rødforskyvning) beregne avstanden.</a:t>
            </a:r>
          </a:p>
          <a:p>
            <a:endParaRPr lang="nb-NO"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smtClean="0">
                <a:effectLst>
                  <a:outerShdw blurRad="38100" dist="38100" dir="2700000" algn="tl">
                    <a:srgbClr val="000000">
                      <a:alpha val="43137"/>
                    </a:srgbClr>
                  </a:outerShdw>
                </a:effectLst>
              </a:rPr>
              <a:t>Måle avstand og bevegelse: Dopplereffekten</a:t>
            </a:r>
          </a:p>
          <a:p>
            <a:r>
              <a:rPr lang="nb-NO" sz="3600" dirty="0" smtClean="0">
                <a:effectLst>
                  <a:outerShdw blurRad="38100" dist="38100" dir="2700000" algn="tl">
                    <a:srgbClr val="000000">
                      <a:alpha val="43137"/>
                    </a:srgbClr>
                  </a:outerShdw>
                </a:effectLst>
              </a:rPr>
              <a:t>(for de aller </a:t>
            </a:r>
            <a:r>
              <a:rPr lang="nb-NO" sz="3600" dirty="0" err="1" smtClean="0">
                <a:effectLst>
                  <a:outerShdw blurRad="38100" dist="38100" dir="2700000" algn="tl">
                    <a:srgbClr val="000000">
                      <a:alpha val="43137"/>
                    </a:srgbClr>
                  </a:outerShdw>
                </a:effectLst>
              </a:rPr>
              <a:t>ivrigste</a:t>
            </a:r>
            <a:r>
              <a:rPr lang="nb-NO" sz="3600" dirty="0" smtClean="0">
                <a:effectLst>
                  <a:outerShdw blurRad="38100" dist="38100" dir="2700000" algn="tl">
                    <a:srgbClr val="000000">
                      <a:alpha val="43137"/>
                    </a:srgbClr>
                  </a:outerShdw>
                </a:effectLst>
              </a:rPr>
              <a:t>) </a:t>
            </a:r>
            <a:endParaRPr lang="nb-NO" sz="3600" dirty="0">
              <a:effectLst>
                <a:outerShdw blurRad="38100" dist="38100" dir="2700000" algn="tl">
                  <a:srgbClr val="000000">
                    <a:alpha val="43137"/>
                  </a:srgbClr>
                </a:outerShdw>
              </a:effectLst>
            </a:endParaRPr>
          </a:p>
        </p:txBody>
      </p:sp>
      <p:sp>
        <p:nvSpPr>
          <p:cNvPr id="35" name="AutoShape 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49" name="Picture 48"/>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t="1178" r="9519" b="1"/>
          <a:stretch/>
        </p:blipFill>
        <p:spPr>
          <a:xfrm>
            <a:off x="5043122" y="5090984"/>
            <a:ext cx="1479680" cy="1212336"/>
          </a:xfrm>
          <a:prstGeom prst="rect">
            <a:avLst/>
          </a:prstGeom>
        </p:spPr>
      </p:pic>
      <p:pic>
        <p:nvPicPr>
          <p:cNvPr id="51" name="Picture 50"/>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t="1178" r="9519" b="1"/>
          <a:stretch/>
        </p:blipFill>
        <p:spPr>
          <a:xfrm>
            <a:off x="10026520" y="5082919"/>
            <a:ext cx="1479680" cy="1212336"/>
          </a:xfrm>
          <a:prstGeom prst="rect">
            <a:avLst/>
          </a:prstGeom>
        </p:spPr>
      </p:pic>
      <p:pic>
        <p:nvPicPr>
          <p:cNvPr id="50" name="Picture 49"/>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t="1178" r="9519" b="1"/>
          <a:stretch/>
        </p:blipFill>
        <p:spPr>
          <a:xfrm>
            <a:off x="2311291" y="5082919"/>
            <a:ext cx="1479680" cy="1212336"/>
          </a:xfrm>
          <a:prstGeom prst="rect">
            <a:avLst/>
          </a:prstGeom>
        </p:spPr>
      </p:pic>
      <p:grpSp>
        <p:nvGrpSpPr>
          <p:cNvPr id="54" name="Group 53"/>
          <p:cNvGrpSpPr/>
          <p:nvPr/>
        </p:nvGrpSpPr>
        <p:grpSpPr>
          <a:xfrm>
            <a:off x="799564" y="5082919"/>
            <a:ext cx="1479680" cy="1682066"/>
            <a:chOff x="799564" y="5082919"/>
            <a:chExt cx="1479680" cy="1682066"/>
          </a:xfrm>
        </p:grpSpPr>
        <p:pic>
          <p:nvPicPr>
            <p:cNvPr id="45" name="Picture 44"/>
            <p:cNvPicPr>
              <a:picLocks noChangeAspect="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t="1178" r="9519" b="1"/>
            <a:stretch/>
          </p:blipFill>
          <p:spPr>
            <a:xfrm>
              <a:off x="799564" y="5082919"/>
              <a:ext cx="1479680" cy="1212336"/>
            </a:xfrm>
            <a:prstGeom prst="rect">
              <a:avLst/>
            </a:prstGeom>
          </p:spPr>
        </p:pic>
        <p:sp>
          <p:nvSpPr>
            <p:cNvPr id="53" name="TextBox 52"/>
            <p:cNvSpPr txBox="1"/>
            <p:nvPr/>
          </p:nvSpPr>
          <p:spPr>
            <a:xfrm>
              <a:off x="905063" y="6118654"/>
              <a:ext cx="1268681" cy="646331"/>
            </a:xfrm>
            <a:prstGeom prst="rect">
              <a:avLst/>
            </a:prstGeom>
            <a:noFill/>
          </p:spPr>
          <p:txBody>
            <a:bodyPr wrap="none" rtlCol="0">
              <a:spAutoFit/>
            </a:bodyPr>
            <a:lstStyle/>
            <a:p>
              <a:r>
                <a:rPr lang="nb-NO" dirty="0" smtClean="0"/>
                <a:t>Melkeveien</a:t>
              </a:r>
            </a:p>
            <a:p>
              <a:r>
                <a:rPr lang="nb-NO" dirty="0" smtClean="0"/>
                <a:t>oss </a:t>
              </a:r>
              <a:r>
                <a:rPr lang="nb-NO" dirty="0" smtClean="0">
                  <a:sym typeface="Wingdings" panose="05000000000000000000" pitchFamily="2" charset="2"/>
                </a:rPr>
                <a:t></a:t>
              </a:r>
              <a:endParaRPr lang="nb-NO" dirty="0"/>
            </a:p>
          </p:txBody>
        </p:sp>
      </p:grpSp>
    </p:spTree>
    <p:extLst>
      <p:ext uri="{BB962C8B-B14F-4D97-AF65-F5344CB8AC3E}">
        <p14:creationId xmlns:p14="http://schemas.microsoft.com/office/powerpoint/2010/main" val="36514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7 3.7037E-7 L -0.12266 -0.00255 " pathEditMode="relative" rAng="0" ptsTypes="AA">
                                      <p:cBhvr>
                                        <p:cTn id="18" dur="10000" fill="hold"/>
                                        <p:tgtEl>
                                          <p:spTgt spid="50"/>
                                        </p:tgtEl>
                                        <p:attrNameLst>
                                          <p:attrName>ppt_x</p:attrName>
                                          <p:attrName>ppt_y</p:attrName>
                                        </p:attrNameLst>
                                      </p:cBhvr>
                                      <p:rCtr x="-6133" y="-139"/>
                                    </p:animMotion>
                                  </p:childTnLst>
                                </p:cTn>
                              </p:par>
                              <p:par>
                                <p:cTn id="19" presetID="42" presetClass="path" presetSubtype="0" accel="50000" decel="50000" fill="hold" nodeType="withEffect">
                                  <p:stCondLst>
                                    <p:cond delay="0"/>
                                  </p:stCondLst>
                                  <p:childTnLst>
                                    <p:animMotion origin="layout" path="M 1.04167E-6 2.96296E-6 L -0.34675 -0.00371 " pathEditMode="relative" rAng="0" ptsTypes="AA">
                                      <p:cBhvr>
                                        <p:cTn id="20" dur="10000" fill="hold"/>
                                        <p:tgtEl>
                                          <p:spTgt spid="49"/>
                                        </p:tgtEl>
                                        <p:attrNameLst>
                                          <p:attrName>ppt_x</p:attrName>
                                          <p:attrName>ppt_y</p:attrName>
                                        </p:attrNameLst>
                                      </p:cBhvr>
                                      <p:rCtr x="-17409" y="-185"/>
                                    </p:animMotion>
                                  </p:childTnLst>
                                </p:cTn>
                              </p:par>
                              <p:par>
                                <p:cTn id="21" presetID="42" presetClass="path" presetSubtype="0" accel="50000" decel="50000" fill="hold" nodeType="withEffect">
                                  <p:stCondLst>
                                    <p:cond delay="0"/>
                                  </p:stCondLst>
                                  <p:childTnLst>
                                    <p:animMotion origin="layout" path="M -2.91667E-6 3.7037E-7 L -0.75547 -0.00255 " pathEditMode="relative" rAng="0" ptsTypes="AA">
                                      <p:cBhvr>
                                        <p:cTn id="22" dur="10000" fill="hold"/>
                                        <p:tgtEl>
                                          <p:spTgt spid="51"/>
                                        </p:tgtEl>
                                        <p:attrNameLst>
                                          <p:attrName>ppt_x</p:attrName>
                                          <p:attrName>ppt_y</p:attrName>
                                        </p:attrNameLst>
                                      </p:cBhvr>
                                      <p:rCtr x="-37708"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12266 -0.00255 L 1.04167E-6 -2.22222E-6 " pathEditMode="relative" rAng="0" ptsTypes="AA">
                                      <p:cBhvr>
                                        <p:cTn id="30" dur="10000" fill="hold"/>
                                        <p:tgtEl>
                                          <p:spTgt spid="50"/>
                                        </p:tgtEl>
                                        <p:attrNameLst>
                                          <p:attrName>ppt_x</p:attrName>
                                          <p:attrName>ppt_y</p:attrName>
                                        </p:attrNameLst>
                                      </p:cBhvr>
                                      <p:rCtr x="6081" y="995"/>
                                    </p:animMotion>
                                  </p:childTnLst>
                                </p:cTn>
                              </p:par>
                              <p:par>
                                <p:cTn id="31" presetID="42" presetClass="path" presetSubtype="0" accel="50000" decel="50000" fill="hold" nodeType="withEffect">
                                  <p:stCondLst>
                                    <p:cond delay="0"/>
                                  </p:stCondLst>
                                  <p:childTnLst>
                                    <p:animMotion origin="layout" path="M -0.34675 -0.00371 L -1.04167E-6 3.7037E-7 " pathEditMode="relative" rAng="0" ptsTypes="AA">
                                      <p:cBhvr>
                                        <p:cTn id="32" dur="10000" fill="hold"/>
                                        <p:tgtEl>
                                          <p:spTgt spid="49"/>
                                        </p:tgtEl>
                                        <p:attrNameLst>
                                          <p:attrName>ppt_x</p:attrName>
                                          <p:attrName>ppt_y</p:attrName>
                                        </p:attrNameLst>
                                      </p:cBhvr>
                                      <p:rCtr x="17396" y="116"/>
                                    </p:animMotion>
                                  </p:childTnLst>
                                </p:cTn>
                              </p:par>
                              <p:par>
                                <p:cTn id="33" presetID="42" presetClass="path" presetSubtype="0" accel="50000" decel="50000" fill="hold" nodeType="withEffect">
                                  <p:stCondLst>
                                    <p:cond delay="0"/>
                                  </p:stCondLst>
                                  <p:childTnLst>
                                    <p:animMotion origin="layout" path="M -0.75547 -0.00255 L -8.33333E-7 3.7037E-7 " pathEditMode="relative" rAng="0" ptsTypes="AA">
                                      <p:cBhvr>
                                        <p:cTn id="34" dur="10000" fill="hold"/>
                                        <p:tgtEl>
                                          <p:spTgt spid="51"/>
                                        </p:tgtEl>
                                        <p:attrNameLst>
                                          <p:attrName>ppt_x</p:attrName>
                                          <p:attrName>ppt_y</p:attrName>
                                        </p:attrNameLst>
                                      </p:cBhvr>
                                      <p:rCtr x="37708" y="116"/>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STRÅLING FRA VERDENSROMMET</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nb-NO" dirty="0" smtClean="0"/>
              <a:t>GRUNNLEGGENDE:</a:t>
            </a:r>
          </a:p>
          <a:p>
            <a:pPr marL="0" indent="0">
              <a:buNone/>
            </a:pPr>
            <a:r>
              <a:rPr lang="nb-NO" dirty="0" smtClean="0"/>
              <a:t>Stråling fra verdensrommet kan hjelpe oss å beregne innhold, temperaturer, størrelser og avstander til stjerner, planeter og galakser.</a:t>
            </a:r>
          </a:p>
          <a:p>
            <a:pPr marL="0" indent="0">
              <a:buNone/>
            </a:pPr>
            <a:endParaRPr lang="nb-NO" dirty="0" smtClean="0"/>
          </a:p>
          <a:p>
            <a:pPr marL="0" indent="0">
              <a:buNone/>
            </a:pPr>
            <a:r>
              <a:rPr lang="nb-NO" dirty="0" smtClean="0"/>
              <a:t>HØY MÅLOPPNÅELSE:</a:t>
            </a:r>
          </a:p>
          <a:p>
            <a:pPr marL="0" indent="0">
              <a:buNone/>
            </a:pPr>
            <a:r>
              <a:rPr lang="nb-NO" dirty="0" smtClean="0"/>
              <a:t>Vi kan beregne innhold i en stjerne eller planet ved hjelp av absorpsjonsspekter.</a:t>
            </a:r>
          </a:p>
          <a:p>
            <a:pPr marL="0" indent="0">
              <a:buNone/>
            </a:pPr>
            <a:r>
              <a:rPr lang="nb-NO" dirty="0" smtClean="0"/>
              <a:t>Vi kan beregne temperatur og størrelse ved hjelp av farge (Planckkurve).</a:t>
            </a:r>
          </a:p>
          <a:p>
            <a:pPr marL="0" indent="0">
              <a:buNone/>
            </a:pPr>
            <a:r>
              <a:rPr lang="nb-NO" dirty="0" smtClean="0"/>
              <a:t>Vi kan beregne alder ved mengdeforhold mellom hydrogen og helium</a:t>
            </a:r>
          </a:p>
          <a:p>
            <a:pPr marL="0" indent="0">
              <a:buNone/>
            </a:pPr>
            <a:r>
              <a:rPr lang="nb-NO" dirty="0" smtClean="0"/>
              <a:t>Vi kan beregne fart og avstand ved hjelp av Dopplereffekten.</a:t>
            </a:r>
          </a:p>
          <a:p>
            <a:pPr marL="0" indent="0">
              <a:buNone/>
            </a:pPr>
            <a:endParaRPr lang="nb-NO" dirty="0" smtClean="0"/>
          </a:p>
        </p:txBody>
      </p:sp>
    </p:spTree>
    <p:extLst>
      <p:ext uri="{BB962C8B-B14F-4D97-AF65-F5344CB8AC3E}">
        <p14:creationId xmlns:p14="http://schemas.microsoft.com/office/powerpoint/2010/main" val="8945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STRÅLING</a:t>
            </a:r>
            <a:endParaRPr lang="nb-NO"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489167"/>
            <a:ext cx="10515600" cy="4032068"/>
          </a:xfrm>
        </p:spPr>
        <p:txBody>
          <a:bodyPr>
            <a:normAutofit fontScale="92500" lnSpcReduction="20000"/>
          </a:bodyPr>
          <a:lstStyle/>
          <a:p>
            <a:pPr marL="0" indent="0">
              <a:buNone/>
            </a:pPr>
            <a:r>
              <a:rPr lang="nb-NO" dirty="0" smtClean="0"/>
              <a:t>Elektromagnetisk stråling (EM) – </a:t>
            </a:r>
            <a:r>
              <a:rPr lang="nb-NO" dirty="0" err="1" smtClean="0"/>
              <a:t>lysenergi</a:t>
            </a:r>
            <a:r>
              <a:rPr lang="nb-NO" dirty="0" smtClean="0"/>
              <a:t> (både synlig og usynlig lys).</a:t>
            </a:r>
          </a:p>
          <a:p>
            <a:pPr marL="0" indent="0">
              <a:buNone/>
            </a:pPr>
            <a:endParaRPr lang="nb-NO" dirty="0"/>
          </a:p>
          <a:p>
            <a:pPr marL="0" indent="0">
              <a:buNone/>
            </a:pPr>
            <a:endParaRPr lang="nb-NO" dirty="0" smtClean="0"/>
          </a:p>
          <a:p>
            <a:pPr marL="0" indent="0">
              <a:buNone/>
            </a:pPr>
            <a:r>
              <a:rPr lang="nb-NO" dirty="0" smtClean="0"/>
              <a:t>Partikkelstråling – deler av et atom sendes ut.</a:t>
            </a:r>
          </a:p>
          <a:p>
            <a:pPr marL="0" indent="0">
              <a:buNone/>
            </a:pPr>
            <a:endParaRPr lang="nb-NO" dirty="0"/>
          </a:p>
          <a:p>
            <a:pPr marL="0" indent="0">
              <a:buNone/>
            </a:pPr>
            <a:endParaRPr lang="nb-NO" dirty="0" smtClean="0"/>
          </a:p>
          <a:p>
            <a:pPr marL="0" indent="0">
              <a:buNone/>
            </a:pPr>
            <a:r>
              <a:rPr lang="nb-NO" dirty="0" smtClean="0"/>
              <a:t>Akustisk </a:t>
            </a:r>
            <a:r>
              <a:rPr lang="nb-NO" dirty="0"/>
              <a:t>stråling – </a:t>
            </a:r>
            <a:r>
              <a:rPr lang="nb-NO" dirty="0" smtClean="0"/>
              <a:t>lydbølger</a:t>
            </a:r>
          </a:p>
          <a:p>
            <a:pPr marL="0" indent="0">
              <a:buNone/>
            </a:pPr>
            <a:endParaRPr lang="nb-NO" dirty="0" smtClean="0"/>
          </a:p>
          <a:p>
            <a:pPr marL="0" indent="0">
              <a:buNone/>
            </a:pPr>
            <a:endParaRPr lang="nb-NO" dirty="0"/>
          </a:p>
          <a:p>
            <a:pPr marL="0" indent="0">
              <a:buNone/>
            </a:pPr>
            <a:r>
              <a:rPr lang="nb-NO" dirty="0" smtClean="0"/>
              <a:t>Gravitasjon (tyngdekraft)</a:t>
            </a:r>
          </a:p>
          <a:p>
            <a:pPr marL="0" indent="0">
              <a:buNone/>
            </a:pPr>
            <a:endParaRPr lang="nb-NO" dirty="0"/>
          </a:p>
        </p:txBody>
      </p:sp>
      <p:pic>
        <p:nvPicPr>
          <p:cNvPr id="2050" name="Picture 2" descr="Bilderesultat for sound wave"/>
          <p:cNvPicPr>
            <a:picLocks noChangeAspect="1" noChangeArrowheads="1"/>
          </p:cNvPicPr>
          <p:nvPr/>
        </p:nvPicPr>
        <p:blipFill rotWithShape="1">
          <a:blip r:embed="rId2">
            <a:extLst>
              <a:ext uri="{28A0092B-C50C-407E-A947-70E740481C1C}">
                <a14:useLocalDpi xmlns:a14="http://schemas.microsoft.com/office/drawing/2010/main" val="0"/>
              </a:ext>
            </a:extLst>
          </a:blip>
          <a:srcRect b="57219"/>
          <a:stretch/>
        </p:blipFill>
        <p:spPr bwMode="auto">
          <a:xfrm>
            <a:off x="878462" y="4387466"/>
            <a:ext cx="4857750" cy="740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eresultat for electromagnetic radiation"/>
          <p:cNvPicPr>
            <a:picLocks noChangeAspect="1" noChangeArrowheads="1"/>
          </p:cNvPicPr>
          <p:nvPr/>
        </p:nvPicPr>
        <p:blipFill rotWithShape="1">
          <a:blip r:embed="rId3">
            <a:extLst>
              <a:ext uri="{28A0092B-C50C-407E-A947-70E740481C1C}">
                <a14:useLocalDpi xmlns:a14="http://schemas.microsoft.com/office/drawing/2010/main" val="0"/>
              </a:ext>
            </a:extLst>
          </a:blip>
          <a:srcRect l="1038" t="6903" r="2568" b="66451"/>
          <a:stretch/>
        </p:blipFill>
        <p:spPr bwMode="auto">
          <a:xfrm>
            <a:off x="905691" y="1844583"/>
            <a:ext cx="4902926" cy="7951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e 4"/>
          <p:cNvGrpSpPr/>
          <p:nvPr/>
        </p:nvGrpSpPr>
        <p:grpSpPr>
          <a:xfrm rot="563775">
            <a:off x="933666" y="3062423"/>
            <a:ext cx="3169275" cy="936711"/>
            <a:chOff x="155576" y="-6218238"/>
            <a:chExt cx="5294117" cy="3600000"/>
          </a:xfrm>
        </p:grpSpPr>
        <p:pic>
          <p:nvPicPr>
            <p:cNvPr id="2054" name="Picture 6" descr="Bilderesultat for atom particle radi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6" y="-6218238"/>
              <a:ext cx="5294117"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4781006" y="-5077097"/>
              <a:ext cx="592183"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6" name="Bilde 5"/>
          <p:cNvPicPr>
            <a:picLocks noChangeAspect="1"/>
          </p:cNvPicPr>
          <p:nvPr/>
        </p:nvPicPr>
        <p:blipFill rotWithShape="1">
          <a:blip r:embed="rId5"/>
          <a:srcRect t="19163" b="21923"/>
          <a:stretch/>
        </p:blipFill>
        <p:spPr>
          <a:xfrm>
            <a:off x="905691" y="5521235"/>
            <a:ext cx="4548868" cy="1200860"/>
          </a:xfrm>
          <a:prstGeom prst="rect">
            <a:avLst/>
          </a:prstGeom>
        </p:spPr>
      </p:pic>
      <p:sp>
        <p:nvSpPr>
          <p:cNvPr id="7" name="Rectangle 6"/>
          <p:cNvSpPr/>
          <p:nvPr/>
        </p:nvSpPr>
        <p:spPr>
          <a:xfrm>
            <a:off x="724930" y="3871784"/>
            <a:ext cx="5552302" cy="298621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92066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4853" t="41531" r="6824" b="10661"/>
          <a:stretch/>
        </p:blipFill>
        <p:spPr>
          <a:xfrm>
            <a:off x="57787" y="2458807"/>
            <a:ext cx="12192000" cy="4151870"/>
          </a:xfrm>
          <a:prstGeom prst="rect">
            <a:avLst/>
          </a:prstGeom>
        </p:spPr>
      </p:pic>
      <p:cxnSp>
        <p:nvCxnSpPr>
          <p:cNvPr id="8" name="Straight Arrow Connector 7"/>
          <p:cNvCxnSpPr/>
          <p:nvPr/>
        </p:nvCxnSpPr>
        <p:spPr>
          <a:xfrm>
            <a:off x="1754659" y="2603157"/>
            <a:ext cx="6211330" cy="0"/>
          </a:xfrm>
          <a:prstGeom prst="straightConnector1">
            <a:avLst/>
          </a:prstGeom>
          <a:ln w="571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64832" y="2121070"/>
            <a:ext cx="2190984" cy="461665"/>
          </a:xfrm>
          <a:prstGeom prst="rect">
            <a:avLst/>
          </a:prstGeom>
          <a:noFill/>
        </p:spPr>
        <p:txBody>
          <a:bodyPr wrap="none" rtlCol="0">
            <a:spAutoFit/>
          </a:bodyPr>
          <a:lstStyle/>
          <a:p>
            <a:r>
              <a:rPr lang="nb-NO" sz="2400" dirty="0" smtClean="0"/>
              <a:t>Bølgelengde (</a:t>
            </a:r>
            <a:r>
              <a:rPr lang="el-GR" sz="2400" dirty="0" smtClean="0"/>
              <a:t>λ</a:t>
            </a:r>
            <a:r>
              <a:rPr lang="en-US" sz="2400" dirty="0" smtClean="0"/>
              <a:t>)</a:t>
            </a:r>
            <a:r>
              <a:rPr lang="nb-NO" sz="2400" dirty="0" smtClean="0"/>
              <a:t> </a:t>
            </a:r>
            <a:endParaRPr lang="nb-NO" sz="2400" dirty="0"/>
          </a:p>
        </p:txBody>
      </p:sp>
      <p:sp>
        <p:nvSpPr>
          <p:cNvPr id="13" name="TextBox 12"/>
          <p:cNvSpPr txBox="1"/>
          <p:nvPr/>
        </p:nvSpPr>
        <p:spPr>
          <a:xfrm>
            <a:off x="1091653" y="2870798"/>
            <a:ext cx="1464632" cy="461665"/>
          </a:xfrm>
          <a:prstGeom prst="rect">
            <a:avLst/>
          </a:prstGeom>
          <a:noFill/>
        </p:spPr>
        <p:txBody>
          <a:bodyPr wrap="none" rtlCol="0">
            <a:spAutoFit/>
          </a:bodyPr>
          <a:lstStyle/>
          <a:p>
            <a:r>
              <a:rPr lang="en-US" sz="2400" dirty="0" err="1" smtClean="0"/>
              <a:t>Bølgetopp</a:t>
            </a:r>
            <a:endParaRPr lang="nb-NO" sz="2400" dirty="0"/>
          </a:p>
        </p:txBody>
      </p:sp>
      <p:sp>
        <p:nvSpPr>
          <p:cNvPr id="15" name="TextBox 14"/>
          <p:cNvSpPr txBox="1"/>
          <p:nvPr/>
        </p:nvSpPr>
        <p:spPr>
          <a:xfrm>
            <a:off x="4229862" y="4720193"/>
            <a:ext cx="1260923" cy="461665"/>
          </a:xfrm>
          <a:prstGeom prst="rect">
            <a:avLst/>
          </a:prstGeom>
          <a:noFill/>
        </p:spPr>
        <p:txBody>
          <a:bodyPr wrap="none" rtlCol="0">
            <a:spAutoFit/>
          </a:bodyPr>
          <a:lstStyle/>
          <a:p>
            <a:r>
              <a:rPr lang="en-US" sz="2400" dirty="0" err="1" smtClean="0"/>
              <a:t>Bølgedal</a:t>
            </a:r>
            <a:endParaRPr lang="nb-NO" sz="2400" dirty="0"/>
          </a:p>
        </p:txBody>
      </p:sp>
      <p:grpSp>
        <p:nvGrpSpPr>
          <p:cNvPr id="27" name="Group 26"/>
          <p:cNvGrpSpPr/>
          <p:nvPr/>
        </p:nvGrpSpPr>
        <p:grpSpPr>
          <a:xfrm>
            <a:off x="4229862" y="2582735"/>
            <a:ext cx="1923925" cy="1422813"/>
            <a:chOff x="4229862" y="2582735"/>
            <a:chExt cx="1923925" cy="1422813"/>
          </a:xfrm>
        </p:grpSpPr>
        <p:cxnSp>
          <p:nvCxnSpPr>
            <p:cNvPr id="16" name="Straight Arrow Connector 15"/>
            <p:cNvCxnSpPr/>
            <p:nvPr/>
          </p:nvCxnSpPr>
          <p:spPr>
            <a:xfrm>
              <a:off x="4942702" y="2582735"/>
              <a:ext cx="0" cy="1422813"/>
            </a:xfrm>
            <a:prstGeom prst="straightConnector1">
              <a:avLst/>
            </a:prstGeom>
            <a:ln w="571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29862" y="3093078"/>
              <a:ext cx="1923925" cy="461665"/>
            </a:xfrm>
            <a:prstGeom prst="rect">
              <a:avLst/>
            </a:prstGeom>
            <a:noFill/>
          </p:spPr>
          <p:txBody>
            <a:bodyPr wrap="none" rtlCol="0">
              <a:spAutoFit/>
            </a:bodyPr>
            <a:lstStyle/>
            <a:p>
              <a:r>
                <a:rPr lang="nb-NO" sz="2400" dirty="0" smtClean="0"/>
                <a:t>Amplitude (A)</a:t>
              </a:r>
              <a:endParaRPr lang="nb-NO" sz="2400" dirty="0"/>
            </a:p>
          </p:txBody>
        </p:sp>
      </p:grpSp>
      <p:pic>
        <p:nvPicPr>
          <p:cNvPr id="26"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59227"/>
            <a:ext cx="12249787" cy="51514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365125"/>
            <a:ext cx="10515600" cy="1325563"/>
          </a:xfrm>
        </p:spPr>
        <p:txBody>
          <a:bodyPr/>
          <a:lstStyle/>
          <a:p>
            <a:pPr algn="ctr"/>
            <a:r>
              <a:rPr lang="nb-NO" b="1" dirty="0" smtClean="0">
                <a:effectLst>
                  <a:outerShdw blurRad="38100" dist="38100" dir="2700000" algn="tl">
                    <a:srgbClr val="000000">
                      <a:alpha val="43137"/>
                    </a:srgbClr>
                  </a:outerShdw>
                </a:effectLst>
              </a:rPr>
              <a:t>ELEKTROMAGNETISK STRÅLING ER BØLGER</a:t>
            </a:r>
            <a:r>
              <a:rPr lang="nb-NO" dirty="0" smtClean="0"/>
              <a:t/>
            </a:r>
            <a:br>
              <a:rPr lang="nb-NO" dirty="0" smtClean="0"/>
            </a:br>
            <a:r>
              <a:rPr lang="nb-NO" dirty="0" smtClean="0"/>
              <a:t>bølgelengde (</a:t>
            </a:r>
            <a:r>
              <a:rPr lang="el-GR" dirty="0" smtClean="0"/>
              <a:t>λ</a:t>
            </a:r>
            <a:r>
              <a:rPr lang="en-US" dirty="0" smtClean="0"/>
              <a:t>=lambda) </a:t>
            </a:r>
            <a:r>
              <a:rPr lang="nb-NO" dirty="0" smtClean="0"/>
              <a:t>og svingning</a:t>
            </a:r>
            <a:endParaRPr lang="nb-NO" dirty="0"/>
          </a:p>
        </p:txBody>
      </p:sp>
      <p:cxnSp>
        <p:nvCxnSpPr>
          <p:cNvPr id="17" name="Straight Connector 2"/>
          <p:cNvCxnSpPr/>
          <p:nvPr/>
        </p:nvCxnSpPr>
        <p:spPr>
          <a:xfrm>
            <a:off x="11078846" y="0"/>
            <a:ext cx="8389" cy="7071919"/>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4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pPr algn="ctr"/>
            <a:r>
              <a:rPr lang="nb-NO" b="1" dirty="0" smtClean="0">
                <a:effectLst>
                  <a:outerShdw blurRad="38100" dist="38100" dir="2700000" algn="tl">
                    <a:srgbClr val="000000">
                      <a:alpha val="43137"/>
                    </a:srgbClr>
                  </a:outerShdw>
                </a:effectLst>
              </a:rPr>
              <a:t>ELEKTROMAGNETISK STRÅLING ER BØLGER</a:t>
            </a:r>
            <a:r>
              <a:rPr lang="nb-NO" dirty="0" smtClean="0"/>
              <a:t/>
            </a:r>
            <a:br>
              <a:rPr lang="nb-NO" dirty="0" smtClean="0"/>
            </a:br>
            <a:r>
              <a:rPr lang="nb-NO" dirty="0" smtClean="0"/>
              <a:t>frekvens                </a:t>
            </a:r>
            <a:r>
              <a:rPr lang="nb-NO" i="1" dirty="0" smtClean="0"/>
              <a:t>f </a:t>
            </a:r>
            <a:r>
              <a:rPr lang="nb-NO" dirty="0" smtClean="0"/>
              <a:t>= hertz (</a:t>
            </a:r>
            <a:r>
              <a:rPr lang="nb-NO" dirty="0" err="1" smtClean="0"/>
              <a:t>Hz</a:t>
            </a:r>
            <a:r>
              <a:rPr lang="nb-NO" dirty="0" smtClean="0"/>
              <a:t>)</a:t>
            </a:r>
            <a:endParaRPr lang="nb-NO" dirty="0"/>
          </a:p>
        </p:txBody>
      </p:sp>
      <p:sp>
        <p:nvSpPr>
          <p:cNvPr id="4" name="TextBox 3"/>
          <p:cNvSpPr txBox="1"/>
          <p:nvPr/>
        </p:nvSpPr>
        <p:spPr>
          <a:xfrm>
            <a:off x="1275127" y="1643583"/>
            <a:ext cx="10645629" cy="1754326"/>
          </a:xfrm>
          <a:prstGeom prst="rect">
            <a:avLst/>
          </a:prstGeom>
          <a:noFill/>
        </p:spPr>
        <p:txBody>
          <a:bodyPr wrap="square" rtlCol="0">
            <a:spAutoFit/>
          </a:bodyPr>
          <a:lstStyle/>
          <a:p>
            <a:r>
              <a:rPr lang="nb-NO" dirty="0" smtClean="0"/>
              <a:t>Frekvens er antall svingninger per sekund.</a:t>
            </a:r>
            <a:br>
              <a:rPr lang="nb-NO" dirty="0" smtClean="0"/>
            </a:br>
            <a:endParaRPr lang="nb-NO" dirty="0" smtClean="0"/>
          </a:p>
          <a:p>
            <a:r>
              <a:rPr lang="nb-NO" dirty="0" smtClean="0"/>
              <a:t>Alle elektromagnetiske bølger går i samme hastighet (lysets hastighet), det er derfor bølgelengden som bestemmer frekvensen. </a:t>
            </a:r>
          </a:p>
          <a:p>
            <a:endParaRPr lang="nb-NO" dirty="0" smtClean="0"/>
          </a:p>
          <a:p>
            <a:r>
              <a:rPr lang="nb-NO" dirty="0" smtClean="0"/>
              <a:t>Lengre bølgelengde gir lavere frekvens, og kortere bølgelengde gir høyere frekvens</a:t>
            </a:r>
            <a:endParaRPr lang="nb-NO" dirty="0"/>
          </a:p>
        </p:txBody>
      </p:sp>
      <p:grpSp>
        <p:nvGrpSpPr>
          <p:cNvPr id="2" name="Group 1"/>
          <p:cNvGrpSpPr/>
          <p:nvPr/>
        </p:nvGrpSpPr>
        <p:grpSpPr>
          <a:xfrm>
            <a:off x="1275128" y="3558746"/>
            <a:ext cx="10115922" cy="2997318"/>
            <a:chOff x="1275128" y="3034855"/>
            <a:chExt cx="10115922" cy="3521209"/>
          </a:xfrm>
        </p:grpSpPr>
        <p:pic>
          <p:nvPicPr>
            <p:cNvPr id="2050" name="Picture 2" descr="Bilderesultat for HIGH FREQUENCY LOW FREQUENCY"/>
            <p:cNvPicPr>
              <a:picLocks noChangeAspect="1" noChangeArrowheads="1"/>
            </p:cNvPicPr>
            <p:nvPr/>
          </p:nvPicPr>
          <p:blipFill rotWithShape="1">
            <a:blip r:embed="rId2">
              <a:extLst>
                <a:ext uri="{28A0092B-C50C-407E-A947-70E740481C1C}">
                  <a14:useLocalDpi xmlns:a14="http://schemas.microsoft.com/office/drawing/2010/main" val="0"/>
                </a:ext>
              </a:extLst>
            </a:blip>
            <a:srcRect l="3477" t="5452" r="14832"/>
            <a:stretch/>
          </p:blipFill>
          <p:spPr bwMode="auto">
            <a:xfrm>
              <a:off x="1275128" y="3034855"/>
              <a:ext cx="6048462" cy="3521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23590" y="3225798"/>
              <a:ext cx="4067460" cy="3037203"/>
            </a:xfrm>
            <a:prstGeom prst="rect">
              <a:avLst/>
            </a:prstGeom>
            <a:noFill/>
          </p:spPr>
          <p:txBody>
            <a:bodyPr wrap="none" rtlCol="0">
              <a:spAutoFit/>
            </a:bodyPr>
            <a:lstStyle/>
            <a:p>
              <a:r>
                <a:rPr lang="nb-NO" dirty="0" smtClean="0"/>
                <a:t>Lang bølgelengde og lav frekvens</a:t>
              </a:r>
            </a:p>
            <a:p>
              <a:endParaRPr lang="nb-NO" dirty="0"/>
            </a:p>
            <a:p>
              <a:endParaRPr lang="nb-NO" dirty="0" smtClean="0"/>
            </a:p>
            <a:p>
              <a:endParaRPr lang="nb-NO" dirty="0" smtClean="0"/>
            </a:p>
            <a:p>
              <a:r>
                <a:rPr lang="nb-NO" dirty="0" smtClean="0"/>
                <a:t>Middels </a:t>
              </a:r>
              <a:r>
                <a:rPr lang="nb-NO" dirty="0" smtClean="0"/>
                <a:t>bølgelengde og middels frekvens</a:t>
              </a:r>
            </a:p>
            <a:p>
              <a:endParaRPr lang="nb-NO" dirty="0"/>
            </a:p>
            <a:p>
              <a:endParaRPr lang="nb-NO" dirty="0" smtClean="0"/>
            </a:p>
            <a:p>
              <a:endParaRPr lang="nb-NO" dirty="0" smtClean="0"/>
            </a:p>
            <a:p>
              <a:r>
                <a:rPr lang="nb-NO" dirty="0" smtClean="0"/>
                <a:t>Kort </a:t>
              </a:r>
              <a:r>
                <a:rPr lang="nb-NO" dirty="0" smtClean="0"/>
                <a:t>bølgelengde og høy frekvens</a:t>
              </a:r>
              <a:endParaRPr lang="nb-NO" dirty="0"/>
            </a:p>
          </p:txBody>
        </p:sp>
      </p:grpSp>
    </p:spTree>
    <p:extLst>
      <p:ext uri="{BB962C8B-B14F-4D97-AF65-F5344CB8AC3E}">
        <p14:creationId xmlns:p14="http://schemas.microsoft.com/office/powerpoint/2010/main" val="42170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pPr algn="ctr"/>
            <a:r>
              <a:rPr lang="nb-NO" b="1" dirty="0" smtClean="0">
                <a:effectLst>
                  <a:outerShdw blurRad="38100" dist="38100" dir="2700000" algn="tl">
                    <a:srgbClr val="000000">
                      <a:alpha val="43137"/>
                    </a:srgbClr>
                  </a:outerShdw>
                </a:effectLst>
              </a:rPr>
              <a:t>ELEKTROMAGNETISK STRÅLING ER BØLGER</a:t>
            </a:r>
            <a:r>
              <a:rPr lang="nb-NO" dirty="0" smtClean="0"/>
              <a:t/>
            </a:r>
            <a:br>
              <a:rPr lang="nb-NO" dirty="0" smtClean="0"/>
            </a:br>
            <a:r>
              <a:rPr lang="nb-NO" dirty="0" smtClean="0"/>
              <a:t>energi</a:t>
            </a:r>
            <a:endParaRPr lang="nb-NO" dirty="0"/>
          </a:p>
        </p:txBody>
      </p:sp>
      <p:sp>
        <p:nvSpPr>
          <p:cNvPr id="4" name="TextBox 3"/>
          <p:cNvSpPr txBox="1"/>
          <p:nvPr/>
        </p:nvSpPr>
        <p:spPr>
          <a:xfrm>
            <a:off x="1275127" y="1929025"/>
            <a:ext cx="9128270" cy="2308324"/>
          </a:xfrm>
          <a:prstGeom prst="rect">
            <a:avLst/>
          </a:prstGeom>
          <a:noFill/>
        </p:spPr>
        <p:txBody>
          <a:bodyPr wrap="square" rtlCol="0">
            <a:spAutoFit/>
          </a:bodyPr>
          <a:lstStyle/>
          <a:p>
            <a:r>
              <a:rPr lang="nb-NO" dirty="0" smtClean="0"/>
              <a:t>Høyere frekvens </a:t>
            </a:r>
            <a:r>
              <a:rPr lang="nb-NO" dirty="0" smtClean="0">
                <a:sym typeface="Wingdings" panose="05000000000000000000" pitchFamily="2" charset="2"/>
              </a:rPr>
              <a:t> mer energi</a:t>
            </a:r>
            <a:endParaRPr lang="nb-NO" dirty="0" smtClean="0"/>
          </a:p>
          <a:p>
            <a:endParaRPr lang="nb-NO" dirty="0"/>
          </a:p>
          <a:p>
            <a:endParaRPr lang="nb-NO" dirty="0" smtClean="0"/>
          </a:p>
          <a:p>
            <a:endParaRPr lang="nb-NO" dirty="0"/>
          </a:p>
          <a:p>
            <a:endParaRPr lang="nb-NO" dirty="0" smtClean="0"/>
          </a:p>
          <a:p>
            <a:endParaRPr lang="nb-NO" dirty="0"/>
          </a:p>
          <a:p>
            <a:r>
              <a:rPr lang="nb-NO" dirty="0" smtClean="0"/>
              <a:t>Strålingstetthet: Tettere </a:t>
            </a:r>
            <a:r>
              <a:rPr lang="nb-NO" dirty="0" smtClean="0">
                <a:sym typeface="Wingdings" panose="05000000000000000000" pitchFamily="2" charset="2"/>
              </a:rPr>
              <a:t> mer energi</a:t>
            </a:r>
          </a:p>
          <a:p>
            <a:endParaRPr lang="nb-NO" dirty="0" smtClean="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871337" y="1632266"/>
            <a:ext cx="6546080" cy="1329635"/>
          </a:xfrm>
          <a:prstGeom prst="rect">
            <a:avLst/>
          </a:prstGeom>
        </p:spPr>
      </p:pic>
      <p:grpSp>
        <p:nvGrpSpPr>
          <p:cNvPr id="24" name="Group 23"/>
          <p:cNvGrpSpPr/>
          <p:nvPr/>
        </p:nvGrpSpPr>
        <p:grpSpPr>
          <a:xfrm>
            <a:off x="5041687" y="3201338"/>
            <a:ext cx="6585628" cy="1399630"/>
            <a:chOff x="5041687" y="3201338"/>
            <a:chExt cx="6585628" cy="1399630"/>
          </a:xfrm>
        </p:grpSpPr>
        <p:pic>
          <p:nvPicPr>
            <p:cNvPr id="6"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52" y="3308116"/>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51" y="3401247"/>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50" y="3552764"/>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51" y="3471341"/>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49" y="3706940"/>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49" y="3621741"/>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48" y="3779145"/>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8706" y="3276264"/>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6161" y="3662116"/>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8706" y="4047968"/>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47" y="3848122"/>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6947" y="3930831"/>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730" y="4008247"/>
              <a:ext cx="2888609" cy="553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Bilderesultat for moving simple wavepattern  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1687" y="3201338"/>
              <a:ext cx="2888609" cy="55300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9725733" y="1426128"/>
            <a:ext cx="1993687" cy="1755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363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3027"/>
            <a:ext cx="10826578" cy="3993936"/>
          </a:xfrm>
        </p:spPr>
        <p:txBody>
          <a:bodyPr/>
          <a:lstStyle/>
          <a:p>
            <a:pPr marL="0" indent="0" algn="ctr">
              <a:buNone/>
            </a:pPr>
            <a:r>
              <a:rPr lang="nb-NO" dirty="0" smtClean="0"/>
              <a:t>Hver elektromagnetiske bølge som sendes ut kalles ett foton.</a:t>
            </a:r>
            <a:endParaRPr lang="nb-NO"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b="1" dirty="0" smtClean="0">
                <a:effectLst>
                  <a:outerShdw blurRad="38100" dist="38100" dir="2700000" algn="tl">
                    <a:srgbClr val="000000">
                      <a:alpha val="43137"/>
                    </a:srgbClr>
                  </a:outerShdw>
                </a:effectLst>
              </a:rPr>
              <a:t>ELEKTROMAGNETISK STRÅLING ER BØLGER</a:t>
            </a:r>
            <a:r>
              <a:rPr lang="nb-NO" dirty="0" smtClean="0"/>
              <a:t/>
            </a:r>
            <a:br>
              <a:rPr lang="nb-NO" dirty="0" smtClean="0"/>
            </a:br>
            <a:r>
              <a:rPr lang="nb-NO" dirty="0" smtClean="0"/>
              <a:t>foton</a:t>
            </a:r>
            <a:endParaRPr lang="nb-NO" dirty="0"/>
          </a:p>
        </p:txBody>
      </p:sp>
      <p:pic>
        <p:nvPicPr>
          <p:cNvPr id="1026" name="Picture 2" descr="Relatert bil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00864"/>
            <a:ext cx="12192000" cy="405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329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effectLst>
                  <a:outerShdw blurRad="38100" dist="38100" dir="2700000" algn="tl">
                    <a:srgbClr val="000000">
                      <a:alpha val="43137"/>
                    </a:srgbClr>
                  </a:outerShdw>
                </a:effectLst>
              </a:rPr>
              <a:t>ELEKTROMAGNETISK STRÅLING ER BØLGER</a:t>
            </a:r>
            <a:endParaRPr lang="nb-NO" dirty="0"/>
          </a:p>
        </p:txBody>
      </p:sp>
      <p:sp>
        <p:nvSpPr>
          <p:cNvPr id="3" name="Plassholder for innhold 2"/>
          <p:cNvSpPr>
            <a:spLocks noGrp="1"/>
          </p:cNvSpPr>
          <p:nvPr>
            <p:ph idx="1"/>
          </p:nvPr>
        </p:nvSpPr>
        <p:spPr/>
        <p:txBody>
          <a:bodyPr/>
          <a:lstStyle/>
          <a:p>
            <a:pPr marL="0" indent="0">
              <a:buNone/>
            </a:pPr>
            <a:r>
              <a:rPr lang="nb-NO" dirty="0" smtClean="0"/>
              <a:t>Men elektromagnetisk stråling kan også sies å være partikler…</a:t>
            </a:r>
            <a:endParaRPr lang="nb-NO" dirty="0"/>
          </a:p>
        </p:txBody>
      </p:sp>
    </p:spTree>
    <p:extLst>
      <p:ext uri="{BB962C8B-B14F-4D97-AF65-F5344CB8AC3E}">
        <p14:creationId xmlns:p14="http://schemas.microsoft.com/office/powerpoint/2010/main" val="3515644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TotalTime>
  <Words>1611</Words>
  <Application>Microsoft Office PowerPoint</Application>
  <PresentationFormat>Widescreen</PresentationFormat>
  <Paragraphs>221</Paragraphs>
  <Slides>38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Calibri Light</vt:lpstr>
      <vt:lpstr>Times New Roman</vt:lpstr>
      <vt:lpstr>Wingdings</vt:lpstr>
      <vt:lpstr>Office Theme</vt:lpstr>
      <vt:lpstr>STRÅLING</vt:lpstr>
      <vt:lpstr>Kompetansemål</vt:lpstr>
      <vt:lpstr>STRÅLING</vt:lpstr>
      <vt:lpstr>STRÅLING</vt:lpstr>
      <vt:lpstr>ELEKTROMAGNETISK STRÅLING ER BØLGER bølgelengde (λ=lambda) og svingning</vt:lpstr>
      <vt:lpstr>ELEKTROMAGNETISK STRÅLING ER BØLGER frekvens                f = hertz (Hz)</vt:lpstr>
      <vt:lpstr>ELEKTROMAGNETISK STRÅLING ER BØLGER energi</vt:lpstr>
      <vt:lpstr>PowerPoint Presentation</vt:lpstr>
      <vt:lpstr>ELEKTROMAGNETISK STRÅLING ER BØLGER</vt:lpstr>
      <vt:lpstr>PowerPoint Presentation</vt:lpstr>
      <vt:lpstr>PowerPoint Presentation</vt:lpstr>
      <vt:lpstr>PowerPoint Presentation</vt:lpstr>
      <vt:lpstr>PowerPoint Presentation</vt:lpstr>
      <vt:lpstr>EKSITASJON OG EMISJON</vt:lpstr>
      <vt:lpstr>Eksitasjon og emisjon</vt:lpstr>
      <vt:lpstr>Eksitasjon og emisjon</vt:lpstr>
      <vt:lpstr>LINJESPEKTRE</vt:lpstr>
      <vt:lpstr>PowerPoint Presentation</vt:lpstr>
      <vt:lpstr>NORDLYS</vt:lpstr>
      <vt:lpstr>LITT FORHÅNDSKUNNSKAPER</vt:lpstr>
      <vt:lpstr>NORDLYS</vt:lpstr>
      <vt:lpstr>NORDLYS OG NORGE</vt:lpstr>
      <vt:lpstr>EKSITASJON, EMISJON OG NORDLYS</vt:lpstr>
      <vt:lpstr>PowerPoint Presentation</vt:lpstr>
      <vt:lpstr>STRÅLING FRA VERDENSROMMET</vt:lpstr>
      <vt:lpstr>Måle innhold: Absorpsjonsspekter</vt:lpstr>
      <vt:lpstr>EMISJON OG ABSORPSJON</vt:lpstr>
      <vt:lpstr>Måle innhold: Absorpsjonsspekter</vt:lpstr>
      <vt:lpstr>Måle innhold: Absorpsjonsspekter</vt:lpstr>
      <vt:lpstr>PowerPoint Presentation</vt:lpstr>
      <vt:lpstr>Måle temperatur og størrelse: Planckkurve</vt:lpstr>
      <vt:lpstr>PowerPoint Presentation</vt:lpstr>
      <vt:lpstr> </vt:lpstr>
      <vt:lpstr>PowerPoint Presentation</vt:lpstr>
      <vt:lpstr>PowerPoint Presentation</vt:lpstr>
      <vt:lpstr>ROTERENDE GALAKSER</vt:lpstr>
      <vt:lpstr>PowerPoint Presentation</vt:lpstr>
      <vt:lpstr>STRÅLING FRA VERDENSROMMET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STRÅLING</dc:title>
  <dc:creator>A T</dc:creator>
  <cp:lastModifiedBy>A T</cp:lastModifiedBy>
  <cp:revision>163</cp:revision>
  <dcterms:created xsi:type="dcterms:W3CDTF">2018-01-29T13:01:25Z</dcterms:created>
  <dcterms:modified xsi:type="dcterms:W3CDTF">2020-03-16T19:04:26Z</dcterms:modified>
</cp:coreProperties>
</file>