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286" r:id="rId3"/>
    <p:sldId id="323" r:id="rId4"/>
    <p:sldId id="284" r:id="rId5"/>
    <p:sldId id="271" r:id="rId6"/>
    <p:sldId id="263" r:id="rId7"/>
    <p:sldId id="293" r:id="rId8"/>
    <p:sldId id="282" r:id="rId9"/>
    <p:sldId id="348" r:id="rId10"/>
    <p:sldId id="264" r:id="rId11"/>
    <p:sldId id="266" r:id="rId12"/>
    <p:sldId id="373" r:id="rId13"/>
    <p:sldId id="272" r:id="rId14"/>
    <p:sldId id="276" r:id="rId15"/>
    <p:sldId id="292" r:id="rId16"/>
    <p:sldId id="366" r:id="rId17"/>
    <p:sldId id="374" r:id="rId18"/>
    <p:sldId id="367" r:id="rId19"/>
    <p:sldId id="368" r:id="rId20"/>
    <p:sldId id="369" r:id="rId21"/>
    <p:sldId id="370" r:id="rId22"/>
    <p:sldId id="387" r:id="rId23"/>
    <p:sldId id="371" r:id="rId24"/>
    <p:sldId id="375" r:id="rId25"/>
    <p:sldId id="372" r:id="rId26"/>
    <p:sldId id="377" r:id="rId27"/>
    <p:sldId id="350" r:id="rId28"/>
    <p:sldId id="376" r:id="rId29"/>
    <p:sldId id="378" r:id="rId30"/>
    <p:sldId id="379" r:id="rId31"/>
    <p:sldId id="380" r:id="rId32"/>
    <p:sldId id="381" r:id="rId33"/>
    <p:sldId id="382" r:id="rId34"/>
    <p:sldId id="383" r:id="rId35"/>
    <p:sldId id="384" r:id="rId36"/>
    <p:sldId id="385" r:id="rId37"/>
    <p:sldId id="386" r:id="rId38"/>
    <p:sldId id="300" r:id="rId39"/>
    <p:sldId id="301" r:id="rId40"/>
    <p:sldId id="316" r:id="rId41"/>
    <p:sldId id="353" r:id="rId42"/>
    <p:sldId id="302" r:id="rId43"/>
    <p:sldId id="306" r:id="rId44"/>
    <p:sldId id="313" r:id="rId45"/>
    <p:sldId id="308" r:id="rId46"/>
    <p:sldId id="307" r:id="rId47"/>
    <p:sldId id="303" r:id="rId48"/>
    <p:sldId id="312" r:id="rId49"/>
    <p:sldId id="349" r:id="rId50"/>
    <p:sldId id="305" r:id="rId51"/>
    <p:sldId id="365" r:id="rId52"/>
  </p:sldIdLst>
  <p:sldSz cx="9144000" cy="6858000" type="screen4x3"/>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 T" initials="AT" lastIdx="4" clrIdx="0">
    <p:extLst>
      <p:ext uri="{19B8F6BF-5375-455C-9EA6-DF929625EA0E}">
        <p15:presenceInfo xmlns:p15="http://schemas.microsoft.com/office/powerpoint/2012/main" userId="f2d596c97eb1272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DEE7"/>
    <a:srgbClr val="E1E8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09" autoAdjust="0"/>
    <p:restoredTop sz="94660"/>
  </p:normalViewPr>
  <p:slideViewPr>
    <p:cSldViewPr>
      <p:cViewPr varScale="1">
        <p:scale>
          <a:sx n="110" d="100"/>
          <a:sy n="110" d="100"/>
        </p:scale>
        <p:origin x="1632"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4A80FC-C86B-4AA2-BA80-91DCF7A2CDD2}" type="datetimeFigureOut">
              <a:rPr lang="nb-NO" smtClean="0"/>
              <a:t>09.03.2020</a:t>
            </a:fld>
            <a:endParaRPr lang="nb-NO"/>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E7A6B7-70F7-4E3D-93D9-DCF30C90E1D6}" type="slidenum">
              <a:rPr lang="nb-NO" smtClean="0"/>
              <a:t>‹#›</a:t>
            </a:fld>
            <a:endParaRPr lang="nb-NO"/>
          </a:p>
        </p:txBody>
      </p:sp>
    </p:spTree>
    <p:extLst>
      <p:ext uri="{BB962C8B-B14F-4D97-AF65-F5344CB8AC3E}">
        <p14:creationId xmlns:p14="http://schemas.microsoft.com/office/powerpoint/2010/main" val="4285867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7FE7A6B7-70F7-4E3D-93D9-DCF30C90E1D6}" type="slidenum">
              <a:rPr lang="nb-NO" smtClean="0"/>
              <a:t>3</a:t>
            </a:fld>
            <a:endParaRPr lang="nb-NO"/>
          </a:p>
        </p:txBody>
      </p:sp>
    </p:spTree>
    <p:extLst>
      <p:ext uri="{BB962C8B-B14F-4D97-AF65-F5344CB8AC3E}">
        <p14:creationId xmlns:p14="http://schemas.microsoft.com/office/powerpoint/2010/main" val="3816039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7FE7A6B7-70F7-4E3D-93D9-DCF30C90E1D6}" type="slidenum">
              <a:rPr lang="nb-NO" smtClean="0"/>
              <a:t>6</a:t>
            </a:fld>
            <a:endParaRPr lang="nb-NO"/>
          </a:p>
        </p:txBody>
      </p:sp>
    </p:spTree>
    <p:extLst>
      <p:ext uri="{BB962C8B-B14F-4D97-AF65-F5344CB8AC3E}">
        <p14:creationId xmlns:p14="http://schemas.microsoft.com/office/powerpoint/2010/main" val="3621605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7FE7A6B7-70F7-4E3D-93D9-DCF30C90E1D6}" type="slidenum">
              <a:rPr lang="nb-NO" smtClean="0"/>
              <a:t>9</a:t>
            </a:fld>
            <a:endParaRPr lang="nb-NO"/>
          </a:p>
        </p:txBody>
      </p:sp>
    </p:spTree>
    <p:extLst>
      <p:ext uri="{BB962C8B-B14F-4D97-AF65-F5344CB8AC3E}">
        <p14:creationId xmlns:p14="http://schemas.microsoft.com/office/powerpoint/2010/main" val="1452197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7FE7A6B7-70F7-4E3D-93D9-DCF30C90E1D6}" type="slidenum">
              <a:rPr lang="nb-NO" smtClean="0"/>
              <a:t>11</a:t>
            </a:fld>
            <a:endParaRPr lang="nb-NO"/>
          </a:p>
        </p:txBody>
      </p:sp>
    </p:spTree>
    <p:extLst>
      <p:ext uri="{BB962C8B-B14F-4D97-AF65-F5344CB8AC3E}">
        <p14:creationId xmlns:p14="http://schemas.microsoft.com/office/powerpoint/2010/main" val="3508740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7FE7A6B7-70F7-4E3D-93D9-DCF30C90E1D6}" type="slidenum">
              <a:rPr lang="nb-NO" smtClean="0"/>
              <a:t>31</a:t>
            </a:fld>
            <a:endParaRPr lang="nb-NO"/>
          </a:p>
        </p:txBody>
      </p:sp>
    </p:spTree>
    <p:extLst>
      <p:ext uri="{BB962C8B-B14F-4D97-AF65-F5344CB8AC3E}">
        <p14:creationId xmlns:p14="http://schemas.microsoft.com/office/powerpoint/2010/main" val="601119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nb-NO"/>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b-NO"/>
          </a:p>
        </p:txBody>
      </p:sp>
      <p:sp>
        <p:nvSpPr>
          <p:cNvPr id="4" name="Date Placeholder 3"/>
          <p:cNvSpPr>
            <a:spLocks noGrp="1"/>
          </p:cNvSpPr>
          <p:nvPr>
            <p:ph type="dt" sz="half" idx="10"/>
          </p:nvPr>
        </p:nvSpPr>
        <p:spPr/>
        <p:txBody>
          <a:bodyPr/>
          <a:lstStyle/>
          <a:p>
            <a:fld id="{3ED15FEB-6260-487E-AD59-4DCBE9BF18EC}" type="datetimeFigureOut">
              <a:rPr lang="nb-NO" smtClean="0"/>
              <a:t>09.03.2020</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E3FE99AC-89A3-400E-8216-C4BFE83910BE}" type="slidenum">
              <a:rPr lang="nb-NO" smtClean="0"/>
              <a:t>‹#›</a:t>
            </a:fld>
            <a:endParaRPr lang="nb-NO"/>
          </a:p>
        </p:txBody>
      </p:sp>
    </p:spTree>
    <p:extLst>
      <p:ext uri="{BB962C8B-B14F-4D97-AF65-F5344CB8AC3E}">
        <p14:creationId xmlns:p14="http://schemas.microsoft.com/office/powerpoint/2010/main" val="2577469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Date Placeholder 3"/>
          <p:cNvSpPr>
            <a:spLocks noGrp="1"/>
          </p:cNvSpPr>
          <p:nvPr>
            <p:ph type="dt" sz="half" idx="10"/>
          </p:nvPr>
        </p:nvSpPr>
        <p:spPr/>
        <p:txBody>
          <a:bodyPr/>
          <a:lstStyle/>
          <a:p>
            <a:fld id="{3ED15FEB-6260-487E-AD59-4DCBE9BF18EC}" type="datetimeFigureOut">
              <a:rPr lang="nb-NO" smtClean="0"/>
              <a:t>09.03.2020</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E3FE99AC-89A3-400E-8216-C4BFE83910BE}" type="slidenum">
              <a:rPr lang="nb-NO" smtClean="0"/>
              <a:t>‹#›</a:t>
            </a:fld>
            <a:endParaRPr lang="nb-NO"/>
          </a:p>
        </p:txBody>
      </p:sp>
    </p:spTree>
    <p:extLst>
      <p:ext uri="{BB962C8B-B14F-4D97-AF65-F5344CB8AC3E}">
        <p14:creationId xmlns:p14="http://schemas.microsoft.com/office/powerpoint/2010/main" val="1995888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nb-NO"/>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Date Placeholder 3"/>
          <p:cNvSpPr>
            <a:spLocks noGrp="1"/>
          </p:cNvSpPr>
          <p:nvPr>
            <p:ph type="dt" sz="half" idx="10"/>
          </p:nvPr>
        </p:nvSpPr>
        <p:spPr/>
        <p:txBody>
          <a:bodyPr/>
          <a:lstStyle/>
          <a:p>
            <a:fld id="{3ED15FEB-6260-487E-AD59-4DCBE9BF18EC}" type="datetimeFigureOut">
              <a:rPr lang="nb-NO" smtClean="0"/>
              <a:t>09.03.2020</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E3FE99AC-89A3-400E-8216-C4BFE83910BE}" type="slidenum">
              <a:rPr lang="nb-NO" smtClean="0"/>
              <a:t>‹#›</a:t>
            </a:fld>
            <a:endParaRPr lang="nb-NO"/>
          </a:p>
        </p:txBody>
      </p:sp>
    </p:spTree>
    <p:extLst>
      <p:ext uri="{BB962C8B-B14F-4D97-AF65-F5344CB8AC3E}">
        <p14:creationId xmlns:p14="http://schemas.microsoft.com/office/powerpoint/2010/main" val="2551620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Date Placeholder 3"/>
          <p:cNvSpPr>
            <a:spLocks noGrp="1"/>
          </p:cNvSpPr>
          <p:nvPr>
            <p:ph type="dt" sz="half" idx="10"/>
          </p:nvPr>
        </p:nvSpPr>
        <p:spPr/>
        <p:txBody>
          <a:bodyPr/>
          <a:lstStyle/>
          <a:p>
            <a:fld id="{3ED15FEB-6260-487E-AD59-4DCBE9BF18EC}" type="datetimeFigureOut">
              <a:rPr lang="nb-NO" smtClean="0"/>
              <a:t>09.03.2020</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E3FE99AC-89A3-400E-8216-C4BFE83910BE}" type="slidenum">
              <a:rPr lang="nb-NO" smtClean="0"/>
              <a:t>‹#›</a:t>
            </a:fld>
            <a:endParaRPr lang="nb-NO"/>
          </a:p>
        </p:txBody>
      </p:sp>
    </p:spTree>
    <p:extLst>
      <p:ext uri="{BB962C8B-B14F-4D97-AF65-F5344CB8AC3E}">
        <p14:creationId xmlns:p14="http://schemas.microsoft.com/office/powerpoint/2010/main" val="1450940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b-NO"/>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D15FEB-6260-487E-AD59-4DCBE9BF18EC}" type="datetimeFigureOut">
              <a:rPr lang="nb-NO" smtClean="0"/>
              <a:t>09.03.2020</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E3FE99AC-89A3-400E-8216-C4BFE83910BE}" type="slidenum">
              <a:rPr lang="nb-NO" smtClean="0"/>
              <a:t>‹#›</a:t>
            </a:fld>
            <a:endParaRPr lang="nb-NO"/>
          </a:p>
        </p:txBody>
      </p:sp>
    </p:spTree>
    <p:extLst>
      <p:ext uri="{BB962C8B-B14F-4D97-AF65-F5344CB8AC3E}">
        <p14:creationId xmlns:p14="http://schemas.microsoft.com/office/powerpoint/2010/main" val="1977587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5" name="Date Placeholder 4"/>
          <p:cNvSpPr>
            <a:spLocks noGrp="1"/>
          </p:cNvSpPr>
          <p:nvPr>
            <p:ph type="dt" sz="half" idx="10"/>
          </p:nvPr>
        </p:nvSpPr>
        <p:spPr/>
        <p:txBody>
          <a:bodyPr/>
          <a:lstStyle/>
          <a:p>
            <a:fld id="{3ED15FEB-6260-487E-AD59-4DCBE9BF18EC}" type="datetimeFigureOut">
              <a:rPr lang="nb-NO" smtClean="0"/>
              <a:t>09.03.2020</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E3FE99AC-89A3-400E-8216-C4BFE83910BE}" type="slidenum">
              <a:rPr lang="nb-NO" smtClean="0"/>
              <a:t>‹#›</a:t>
            </a:fld>
            <a:endParaRPr lang="nb-NO"/>
          </a:p>
        </p:txBody>
      </p:sp>
    </p:spTree>
    <p:extLst>
      <p:ext uri="{BB962C8B-B14F-4D97-AF65-F5344CB8AC3E}">
        <p14:creationId xmlns:p14="http://schemas.microsoft.com/office/powerpoint/2010/main" val="1123823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nb-NO"/>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7" name="Date Placeholder 6"/>
          <p:cNvSpPr>
            <a:spLocks noGrp="1"/>
          </p:cNvSpPr>
          <p:nvPr>
            <p:ph type="dt" sz="half" idx="10"/>
          </p:nvPr>
        </p:nvSpPr>
        <p:spPr/>
        <p:txBody>
          <a:bodyPr/>
          <a:lstStyle/>
          <a:p>
            <a:fld id="{3ED15FEB-6260-487E-AD59-4DCBE9BF18EC}" type="datetimeFigureOut">
              <a:rPr lang="nb-NO" smtClean="0"/>
              <a:t>09.03.2020</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E3FE99AC-89A3-400E-8216-C4BFE83910BE}" type="slidenum">
              <a:rPr lang="nb-NO" smtClean="0"/>
              <a:t>‹#›</a:t>
            </a:fld>
            <a:endParaRPr lang="nb-NO"/>
          </a:p>
        </p:txBody>
      </p:sp>
    </p:spTree>
    <p:extLst>
      <p:ext uri="{BB962C8B-B14F-4D97-AF65-F5344CB8AC3E}">
        <p14:creationId xmlns:p14="http://schemas.microsoft.com/office/powerpoint/2010/main" val="4209151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Date Placeholder 2"/>
          <p:cNvSpPr>
            <a:spLocks noGrp="1"/>
          </p:cNvSpPr>
          <p:nvPr>
            <p:ph type="dt" sz="half" idx="10"/>
          </p:nvPr>
        </p:nvSpPr>
        <p:spPr/>
        <p:txBody>
          <a:bodyPr/>
          <a:lstStyle/>
          <a:p>
            <a:fld id="{3ED15FEB-6260-487E-AD59-4DCBE9BF18EC}" type="datetimeFigureOut">
              <a:rPr lang="nb-NO" smtClean="0"/>
              <a:t>09.03.2020</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E3FE99AC-89A3-400E-8216-C4BFE83910BE}" type="slidenum">
              <a:rPr lang="nb-NO" smtClean="0"/>
              <a:t>‹#›</a:t>
            </a:fld>
            <a:endParaRPr lang="nb-NO"/>
          </a:p>
        </p:txBody>
      </p:sp>
    </p:spTree>
    <p:extLst>
      <p:ext uri="{BB962C8B-B14F-4D97-AF65-F5344CB8AC3E}">
        <p14:creationId xmlns:p14="http://schemas.microsoft.com/office/powerpoint/2010/main" val="2700749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D15FEB-6260-487E-AD59-4DCBE9BF18EC}" type="datetimeFigureOut">
              <a:rPr lang="nb-NO" smtClean="0"/>
              <a:t>09.03.2020</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E3FE99AC-89A3-400E-8216-C4BFE83910BE}" type="slidenum">
              <a:rPr lang="nb-NO" smtClean="0"/>
              <a:t>‹#›</a:t>
            </a:fld>
            <a:endParaRPr lang="nb-NO"/>
          </a:p>
        </p:txBody>
      </p:sp>
    </p:spTree>
    <p:extLst>
      <p:ext uri="{BB962C8B-B14F-4D97-AF65-F5344CB8AC3E}">
        <p14:creationId xmlns:p14="http://schemas.microsoft.com/office/powerpoint/2010/main" val="4236590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nb-NO"/>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D15FEB-6260-487E-AD59-4DCBE9BF18EC}" type="datetimeFigureOut">
              <a:rPr lang="nb-NO" smtClean="0"/>
              <a:t>09.03.2020</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E3FE99AC-89A3-400E-8216-C4BFE83910BE}" type="slidenum">
              <a:rPr lang="nb-NO" smtClean="0"/>
              <a:t>‹#›</a:t>
            </a:fld>
            <a:endParaRPr lang="nb-NO"/>
          </a:p>
        </p:txBody>
      </p:sp>
    </p:spTree>
    <p:extLst>
      <p:ext uri="{BB962C8B-B14F-4D97-AF65-F5344CB8AC3E}">
        <p14:creationId xmlns:p14="http://schemas.microsoft.com/office/powerpoint/2010/main" val="3853936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b-NO"/>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D15FEB-6260-487E-AD59-4DCBE9BF18EC}" type="datetimeFigureOut">
              <a:rPr lang="nb-NO" smtClean="0"/>
              <a:t>09.03.2020</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E3FE99AC-89A3-400E-8216-C4BFE83910BE}" type="slidenum">
              <a:rPr lang="nb-NO" smtClean="0"/>
              <a:t>‹#›</a:t>
            </a:fld>
            <a:endParaRPr lang="nb-NO"/>
          </a:p>
        </p:txBody>
      </p:sp>
    </p:spTree>
    <p:extLst>
      <p:ext uri="{BB962C8B-B14F-4D97-AF65-F5344CB8AC3E}">
        <p14:creationId xmlns:p14="http://schemas.microsoft.com/office/powerpoint/2010/main" val="1960161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nb-NO"/>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D15FEB-6260-487E-AD59-4DCBE9BF18EC}" type="datetimeFigureOut">
              <a:rPr lang="nb-NO" smtClean="0"/>
              <a:t>09.03.2020</a:t>
            </a:fld>
            <a:endParaRPr lang="nb-NO"/>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FE99AC-89A3-400E-8216-C4BFE83910BE}" type="slidenum">
              <a:rPr lang="nb-NO" smtClean="0"/>
              <a:t>‹#›</a:t>
            </a:fld>
            <a:endParaRPr lang="nb-NO"/>
          </a:p>
        </p:txBody>
      </p:sp>
    </p:spTree>
    <p:extLst>
      <p:ext uri="{BB962C8B-B14F-4D97-AF65-F5344CB8AC3E}">
        <p14:creationId xmlns:p14="http://schemas.microsoft.com/office/powerpoint/2010/main" val="7342080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google.no/url?sa=i&amp;source=images&amp;cd=&amp;cad=rja&amp;docid=DXDCFhrx7Kw4OM&amp;tbnid=tQBPi568TvQrwM:&amp;ved=0CAgQjRwwADgL&amp;url=http://biologywarakwarak.wordpress.com/2012/01/15/the-3-magical-rules-to-determine-the-amino-acid-chain-from-a-dna-piece-without-error/&amp;ei=uu0uUrPkBdOqhAfotoGYBw&amp;psig=AFQjCNFreZjqV2XbVQGzcgTzYjyaMxlQdA&amp;ust=1378893626165882"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www.viten.no/vitenprogram/vis.html?prgid=uuid%3A404628DF-4917-7128-B262-0000458D3252&amp;tid=1065370&amp;grp="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gFcp2Xpd29I" TargetMode="External"/><Relationship Id="rId2" Type="http://schemas.openxmlformats.org/officeDocument/2006/relationships/hyperlink" Target="https://ndla.no/nb/subjects/subject:21/topic:1:183551/topic:1:183535/resource:1:139137"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www.youtube.com/watch?v=gG7uCskUOrA&amp;ab_channel=yourgenome"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30.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s://www.viten.no/vitenprogram/vis.html?prgid=uuid:42241581-B892-15A9-626C-00000A2341CD&amp;tid=uuid:42241581-B892-15A9-626C-00000A2341CD"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p:nvPr/>
        </p:nvPicPr>
        <p:blipFill>
          <a:blip r:embed="rId2"/>
          <a:stretch>
            <a:fillRect/>
          </a:stretch>
        </p:blipFill>
        <p:spPr>
          <a:xfrm>
            <a:off x="0" y="0"/>
            <a:ext cx="10302840" cy="6857640"/>
          </a:xfrm>
          <a:prstGeom prst="rect">
            <a:avLst/>
          </a:prstGeom>
        </p:spPr>
      </p:pic>
      <p:sp>
        <p:nvSpPr>
          <p:cNvPr id="2" name="Title 1"/>
          <p:cNvSpPr>
            <a:spLocks noGrp="1"/>
          </p:cNvSpPr>
          <p:nvPr>
            <p:ph type="ctrTitle"/>
          </p:nvPr>
        </p:nvSpPr>
        <p:spPr>
          <a:xfrm>
            <a:off x="899592" y="2693807"/>
            <a:ext cx="7772400" cy="1470025"/>
          </a:xfrm>
        </p:spPr>
        <p:txBody>
          <a:bodyPr>
            <a:noAutofit/>
          </a:bodyPr>
          <a:lstStyle/>
          <a:p>
            <a:r>
              <a:rPr lang="nb-NO" sz="7200" dirty="0" smtClean="0">
                <a:solidFill>
                  <a:schemeClr val="bg1"/>
                </a:solidFill>
                <a:effectLst>
                  <a:outerShdw blurRad="38100" dist="38100" dir="2700000" algn="tl">
                    <a:srgbClr val="000000">
                      <a:alpha val="43137"/>
                    </a:srgbClr>
                  </a:outerShdw>
                </a:effectLst>
              </a:rPr>
              <a:t>GENER</a:t>
            </a:r>
            <a:br>
              <a:rPr lang="nb-NO" sz="7200" dirty="0" smtClean="0">
                <a:solidFill>
                  <a:schemeClr val="bg1"/>
                </a:solidFill>
                <a:effectLst>
                  <a:outerShdw blurRad="38100" dist="38100" dir="2700000" algn="tl">
                    <a:srgbClr val="000000">
                      <a:alpha val="43137"/>
                    </a:srgbClr>
                  </a:outerShdw>
                </a:effectLst>
              </a:rPr>
            </a:br>
            <a:r>
              <a:rPr lang="nb-NO" sz="7200" dirty="0" smtClean="0">
                <a:solidFill>
                  <a:schemeClr val="bg1"/>
                </a:solidFill>
                <a:effectLst>
                  <a:outerShdw blurRad="38100" dist="38100" dir="2700000" algn="tl">
                    <a:srgbClr val="000000">
                      <a:alpha val="43137"/>
                    </a:srgbClr>
                  </a:outerShdw>
                </a:effectLst>
              </a:rPr>
              <a:t>ARV</a:t>
            </a:r>
            <a:br>
              <a:rPr lang="nb-NO" sz="7200" dirty="0" smtClean="0">
                <a:solidFill>
                  <a:schemeClr val="bg1"/>
                </a:solidFill>
                <a:effectLst>
                  <a:outerShdw blurRad="38100" dist="38100" dir="2700000" algn="tl">
                    <a:srgbClr val="000000">
                      <a:alpha val="43137"/>
                    </a:srgbClr>
                  </a:outerShdw>
                </a:effectLst>
              </a:rPr>
            </a:br>
            <a:r>
              <a:rPr lang="nb-NO" sz="7200" dirty="0" smtClean="0">
                <a:solidFill>
                  <a:schemeClr val="bg1"/>
                </a:solidFill>
                <a:effectLst>
                  <a:outerShdw blurRad="38100" dist="38100" dir="2700000" algn="tl">
                    <a:srgbClr val="000000">
                      <a:alpha val="43137"/>
                    </a:srgbClr>
                  </a:outerShdw>
                </a:effectLst>
              </a:rPr>
              <a:t>PROTEINSYNTESEN</a:t>
            </a:r>
            <a:endParaRPr lang="nb-NO" sz="7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741444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biologywarakwarak.files.wordpress.com/2012/01/dna_unraveled.gif"/>
          <p:cNvPicPr>
            <a:picLocks noChangeAspect="1" noChangeArrowheads="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0528" y="3789039"/>
            <a:ext cx="6120680" cy="30683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rot="20037670">
            <a:off x="4768768" y="4207004"/>
            <a:ext cx="288032"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p:cNvSpPr>
            <a:spLocks noGrp="1"/>
          </p:cNvSpPr>
          <p:nvPr>
            <p:ph type="title"/>
          </p:nvPr>
        </p:nvSpPr>
        <p:spPr/>
        <p:txBody>
          <a:bodyPr/>
          <a:lstStyle/>
          <a:p>
            <a:pPr algn="l"/>
            <a:r>
              <a:rPr lang="nb-NO" dirty="0" smtClean="0">
                <a:effectLst>
                  <a:outerShdw blurRad="38100" dist="38100" dir="2700000" algn="tl">
                    <a:srgbClr val="000000">
                      <a:alpha val="43137"/>
                    </a:srgbClr>
                  </a:outerShdw>
                </a:effectLst>
              </a:rPr>
              <a:t>GENER</a:t>
            </a:r>
            <a:endParaRPr lang="nb-NO" dirty="0">
              <a:effectLst>
                <a:outerShdw blurRad="38100" dist="38100" dir="2700000" algn="tl">
                  <a:srgbClr val="000000">
                    <a:alpha val="43137"/>
                  </a:srgbClr>
                </a:outerShdw>
              </a:effectLst>
            </a:endParaRPr>
          </a:p>
        </p:txBody>
      </p:sp>
      <p:sp>
        <p:nvSpPr>
          <p:cNvPr id="7" name="Rectangle 6"/>
          <p:cNvSpPr/>
          <p:nvPr/>
        </p:nvSpPr>
        <p:spPr>
          <a:xfrm rot="19309873">
            <a:off x="848115" y="3459514"/>
            <a:ext cx="576064" cy="9028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Content Placeholder 2"/>
          <p:cNvSpPr>
            <a:spLocks noGrp="1"/>
          </p:cNvSpPr>
          <p:nvPr>
            <p:ph idx="1"/>
          </p:nvPr>
        </p:nvSpPr>
        <p:spPr>
          <a:xfrm>
            <a:off x="457200" y="1484784"/>
            <a:ext cx="8507288" cy="2736304"/>
          </a:xfrm>
        </p:spPr>
        <p:txBody>
          <a:bodyPr>
            <a:normAutofit fontScale="77500" lnSpcReduction="20000"/>
          </a:bodyPr>
          <a:lstStyle/>
          <a:p>
            <a:pPr marL="0" indent="0">
              <a:buNone/>
            </a:pPr>
            <a:r>
              <a:rPr lang="nb-NO" dirty="0">
                <a:solidFill>
                  <a:srgbClr val="000000"/>
                </a:solidFill>
              </a:rPr>
              <a:t>En bestemt, avgrenset rekkefølge av baser </a:t>
            </a:r>
            <a:r>
              <a:rPr lang="nb-NO" dirty="0" smtClean="0">
                <a:solidFill>
                  <a:srgbClr val="000000"/>
                </a:solidFill>
              </a:rPr>
              <a:t>i </a:t>
            </a:r>
            <a:r>
              <a:rPr lang="nb-NO" dirty="0" err="1" smtClean="0">
                <a:solidFill>
                  <a:srgbClr val="000000"/>
                </a:solidFill>
              </a:rPr>
              <a:t>DNA’et</a:t>
            </a:r>
            <a:r>
              <a:rPr lang="nb-NO" dirty="0" smtClean="0">
                <a:solidFill>
                  <a:srgbClr val="000000"/>
                </a:solidFill>
              </a:rPr>
              <a:t> </a:t>
            </a:r>
            <a:r>
              <a:rPr lang="nb-NO" dirty="0">
                <a:solidFill>
                  <a:srgbClr val="000000"/>
                </a:solidFill>
              </a:rPr>
              <a:t>som </a:t>
            </a:r>
            <a:r>
              <a:rPr lang="nb-NO" dirty="0" smtClean="0">
                <a:solidFill>
                  <a:srgbClr val="000000"/>
                </a:solidFill>
              </a:rPr>
              <a:t>bidrar til </a:t>
            </a:r>
            <a:r>
              <a:rPr lang="nb-NO" dirty="0">
                <a:solidFill>
                  <a:srgbClr val="000000"/>
                </a:solidFill>
              </a:rPr>
              <a:t>en </a:t>
            </a:r>
            <a:r>
              <a:rPr lang="nb-NO" dirty="0" smtClean="0">
                <a:solidFill>
                  <a:srgbClr val="000000"/>
                </a:solidFill>
              </a:rPr>
              <a:t>viss egenskap (eks. øyefarge) </a:t>
            </a:r>
            <a:r>
              <a:rPr lang="nb-NO" dirty="0">
                <a:solidFill>
                  <a:srgbClr val="000000"/>
                </a:solidFill>
              </a:rPr>
              <a:t>kaller vi et gen. Noen egenskaper er styrt av bare ett gen, men de fleste </a:t>
            </a:r>
            <a:r>
              <a:rPr lang="nb-NO" dirty="0" smtClean="0">
                <a:solidFill>
                  <a:srgbClr val="000000"/>
                </a:solidFill>
              </a:rPr>
              <a:t>er en  </a:t>
            </a:r>
            <a:r>
              <a:rPr lang="nb-NO" dirty="0">
                <a:solidFill>
                  <a:srgbClr val="000000"/>
                </a:solidFill>
              </a:rPr>
              <a:t>kombinasjon av mange gener</a:t>
            </a:r>
            <a:r>
              <a:rPr lang="nb-NO" dirty="0" smtClean="0">
                <a:solidFill>
                  <a:srgbClr val="000000"/>
                </a:solidFill>
              </a:rPr>
              <a:t>.</a:t>
            </a:r>
          </a:p>
          <a:p>
            <a:pPr marL="0" indent="0">
              <a:buNone/>
            </a:pPr>
            <a:endParaRPr lang="nb-NO" dirty="0">
              <a:solidFill>
                <a:srgbClr val="000000"/>
              </a:solidFill>
            </a:endParaRPr>
          </a:p>
          <a:p>
            <a:pPr marL="0" indent="0">
              <a:buNone/>
            </a:pPr>
            <a:r>
              <a:rPr lang="nb-NO" dirty="0" smtClean="0">
                <a:solidFill>
                  <a:srgbClr val="000000"/>
                </a:solidFill>
              </a:rPr>
              <a:t>Vi har ca. </a:t>
            </a:r>
            <a:r>
              <a:rPr lang="nb-NO" dirty="0">
                <a:solidFill>
                  <a:srgbClr val="000000"/>
                </a:solidFill>
              </a:rPr>
              <a:t>30 000 </a:t>
            </a:r>
            <a:r>
              <a:rPr lang="nb-NO" dirty="0" smtClean="0">
                <a:solidFill>
                  <a:srgbClr val="000000"/>
                </a:solidFill>
              </a:rPr>
              <a:t>forskjellige gener fordelt på kromosomene, vi kaller summen av genene i mennesker har for vårt </a:t>
            </a:r>
            <a:r>
              <a:rPr lang="nb-NO" dirty="0" err="1" smtClean="0">
                <a:solidFill>
                  <a:srgbClr val="000000"/>
                </a:solidFill>
              </a:rPr>
              <a:t>genom</a:t>
            </a:r>
            <a:r>
              <a:rPr lang="nb-NO" dirty="0" smtClean="0">
                <a:solidFill>
                  <a:srgbClr val="000000"/>
                </a:solidFill>
              </a:rPr>
              <a:t>.</a:t>
            </a:r>
          </a:p>
          <a:p>
            <a:pPr>
              <a:buFont typeface="Arial"/>
              <a:buChar char="•"/>
            </a:pPr>
            <a:endParaRPr lang="nb-NO" dirty="0" smtClean="0">
              <a:solidFill>
                <a:srgbClr val="000000"/>
              </a:solidFill>
            </a:endParaRPr>
          </a:p>
          <a:p>
            <a:pPr marL="0" indent="0">
              <a:buNone/>
            </a:pPr>
            <a:endParaRPr lang="nb-NO" dirty="0" smtClean="0">
              <a:solidFill>
                <a:srgbClr val="000000"/>
              </a:solidFill>
            </a:endParaRPr>
          </a:p>
          <a:p>
            <a:pPr>
              <a:buFont typeface="Arial"/>
              <a:buChar char="•"/>
            </a:pPr>
            <a:endParaRPr lang="nb-NO" dirty="0" smtClean="0"/>
          </a:p>
          <a:p>
            <a:pPr>
              <a:buFont typeface="Arial"/>
              <a:buChar char="•"/>
            </a:pPr>
            <a:endParaRPr lang="nb-NO" dirty="0"/>
          </a:p>
        </p:txBody>
      </p:sp>
      <p:grpSp>
        <p:nvGrpSpPr>
          <p:cNvPr id="11" name="Group 10"/>
          <p:cNvGrpSpPr/>
          <p:nvPr/>
        </p:nvGrpSpPr>
        <p:grpSpPr>
          <a:xfrm>
            <a:off x="1136145" y="5705997"/>
            <a:ext cx="4443965" cy="521410"/>
            <a:chOff x="1136145" y="5705997"/>
            <a:chExt cx="4443965" cy="521410"/>
          </a:xfrm>
        </p:grpSpPr>
        <p:sp>
          <p:nvSpPr>
            <p:cNvPr id="9" name="Venstre klammeparentes 15"/>
            <p:cNvSpPr/>
            <p:nvPr/>
          </p:nvSpPr>
          <p:spPr>
            <a:xfrm rot="5400000">
              <a:off x="3236760" y="3884057"/>
              <a:ext cx="242735" cy="4443965"/>
            </a:xfrm>
            <a:prstGeom prst="leftBrace">
              <a:avLst>
                <a:gd name="adj1" fmla="val 0"/>
                <a:gd name="adj2" fmla="val 51010"/>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5" name="TextBox 4"/>
            <p:cNvSpPr txBox="1"/>
            <p:nvPr/>
          </p:nvSpPr>
          <p:spPr>
            <a:xfrm>
              <a:off x="3024636" y="5705997"/>
              <a:ext cx="591829" cy="369332"/>
            </a:xfrm>
            <a:prstGeom prst="rect">
              <a:avLst/>
            </a:prstGeom>
            <a:noFill/>
          </p:spPr>
          <p:txBody>
            <a:bodyPr wrap="none" rtlCol="0">
              <a:spAutoFit/>
            </a:bodyPr>
            <a:lstStyle/>
            <a:p>
              <a:r>
                <a:rPr lang="nb-NO" dirty="0" smtClean="0"/>
                <a:t>GEN</a:t>
              </a:r>
              <a:endParaRPr lang="nb-NO" dirty="0"/>
            </a:p>
          </p:txBody>
        </p:sp>
      </p:grpSp>
    </p:spTree>
    <p:extLst>
      <p:ext uri="{BB962C8B-B14F-4D97-AF65-F5344CB8AC3E}">
        <p14:creationId xmlns:p14="http://schemas.microsoft.com/office/powerpoint/2010/main" val="36869695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biologywarakwarak.files.wordpress.com/2012/01/dna_unraveled.gif">
            <a:hlinkClick r:id="rId3"/>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t="70736"/>
          <a:stretch/>
        </p:blipFill>
        <p:spPr bwMode="auto">
          <a:xfrm>
            <a:off x="-252536" y="5449877"/>
            <a:ext cx="8604448" cy="13525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pPr algn="l"/>
            <a:r>
              <a:rPr lang="nb-NO" dirty="0" smtClean="0">
                <a:effectLst>
                  <a:outerShdw blurRad="38100" dist="38100" dir="2700000" algn="tl">
                    <a:srgbClr val="000000">
                      <a:alpha val="43137"/>
                    </a:srgbClr>
                  </a:outerShdw>
                </a:effectLst>
              </a:rPr>
              <a:t>DEN GENETISKE KODEN</a:t>
            </a:r>
            <a:endParaRPr lang="nb-NO"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00201"/>
            <a:ext cx="8229600" cy="3773016"/>
          </a:xfrm>
        </p:spPr>
        <p:txBody>
          <a:bodyPr>
            <a:normAutofit fontScale="47500" lnSpcReduction="20000"/>
          </a:bodyPr>
          <a:lstStyle/>
          <a:p>
            <a:pPr marL="0" indent="0">
              <a:buNone/>
            </a:pPr>
            <a:r>
              <a:rPr lang="nb-NO" dirty="0" smtClean="0">
                <a:solidFill>
                  <a:srgbClr val="000000"/>
                </a:solidFill>
              </a:rPr>
              <a:t>Ett gen koder vanligvis for ett protein.</a:t>
            </a:r>
          </a:p>
          <a:p>
            <a:pPr marL="0" indent="0">
              <a:buNone/>
            </a:pPr>
            <a:endParaRPr lang="nb-NO" dirty="0" smtClean="0">
              <a:solidFill>
                <a:srgbClr val="000000"/>
              </a:solidFill>
            </a:endParaRPr>
          </a:p>
          <a:p>
            <a:pPr marL="0" indent="0">
              <a:buNone/>
            </a:pPr>
            <a:r>
              <a:rPr lang="nb-NO" dirty="0" smtClean="0">
                <a:solidFill>
                  <a:srgbClr val="000000"/>
                </a:solidFill>
              </a:rPr>
              <a:t>Det betyr at basene et gen er bygget opp av koder for aminosyrene et protein er bygget opp av.</a:t>
            </a:r>
          </a:p>
          <a:p>
            <a:pPr marL="0" indent="0">
              <a:buNone/>
            </a:pPr>
            <a:endParaRPr lang="nb-NO" dirty="0">
              <a:solidFill>
                <a:srgbClr val="000000"/>
              </a:solidFill>
            </a:endParaRPr>
          </a:p>
          <a:p>
            <a:pPr marL="0" indent="0">
              <a:buNone/>
            </a:pPr>
            <a:r>
              <a:rPr lang="nb-NO" dirty="0" smtClean="0">
                <a:solidFill>
                  <a:srgbClr val="000000"/>
                </a:solidFill>
              </a:rPr>
              <a:t>Hvor mange baser etter hverandre koder for </a:t>
            </a:r>
            <a:r>
              <a:rPr lang="nb-NO" dirty="0" err="1" smtClean="0">
                <a:solidFill>
                  <a:srgbClr val="000000"/>
                </a:solidFill>
              </a:rPr>
              <a:t>èn</a:t>
            </a:r>
            <a:r>
              <a:rPr lang="nb-NO" dirty="0" smtClean="0">
                <a:solidFill>
                  <a:srgbClr val="000000"/>
                </a:solidFill>
              </a:rPr>
              <a:t> aminosyre?</a:t>
            </a:r>
          </a:p>
          <a:p>
            <a:pPr marL="0" indent="0">
              <a:buNone/>
            </a:pPr>
            <a:endParaRPr lang="nb-NO" dirty="0" smtClean="0">
              <a:solidFill>
                <a:srgbClr val="000000"/>
              </a:solidFill>
            </a:endParaRPr>
          </a:p>
          <a:p>
            <a:pPr marL="0" indent="0">
              <a:buNone/>
            </a:pPr>
            <a:r>
              <a:rPr lang="nb-NO" dirty="0" smtClean="0">
                <a:solidFill>
                  <a:srgbClr val="000000"/>
                </a:solidFill>
              </a:rPr>
              <a:t>Fordi vi har 4 ulike baser kan disse i maksimalt kode for 4 ulike aminosyrer</a:t>
            </a:r>
          </a:p>
          <a:p>
            <a:pPr marL="0" indent="0">
              <a:buNone/>
            </a:pPr>
            <a:r>
              <a:rPr lang="nb-NO" dirty="0" smtClean="0">
                <a:solidFill>
                  <a:srgbClr val="000000"/>
                </a:solidFill>
              </a:rPr>
              <a:t>En sekvens på to baser vil kunne kode for maksimalt 16 ulike aminosyrer.</a:t>
            </a:r>
          </a:p>
          <a:p>
            <a:pPr marL="0" indent="0">
              <a:buNone/>
            </a:pPr>
            <a:r>
              <a:rPr lang="nb-NO" dirty="0" smtClean="0">
                <a:solidFill>
                  <a:srgbClr val="000000"/>
                </a:solidFill>
              </a:rPr>
              <a:t>En sekvens på tre baser vil kunne kode for 64 ulike aminosyrer.</a:t>
            </a:r>
            <a:endParaRPr lang="nb-NO" dirty="0">
              <a:solidFill>
                <a:srgbClr val="000000"/>
              </a:solidFill>
            </a:endParaRPr>
          </a:p>
          <a:p>
            <a:pPr marL="0" indent="0">
              <a:buNone/>
            </a:pPr>
            <a:endParaRPr lang="nb-NO" b="1" dirty="0" smtClean="0"/>
          </a:p>
          <a:p>
            <a:pPr marL="0" indent="0">
              <a:buNone/>
            </a:pPr>
            <a:r>
              <a:rPr lang="nb-NO" dirty="0" smtClean="0"/>
              <a:t>Den genetiske koden:</a:t>
            </a:r>
          </a:p>
          <a:p>
            <a:r>
              <a:rPr lang="nb-NO" dirty="0" smtClean="0"/>
              <a:t>Tre </a:t>
            </a:r>
            <a:r>
              <a:rPr lang="nb-NO" dirty="0"/>
              <a:t>baser etter hverandre </a:t>
            </a:r>
            <a:r>
              <a:rPr lang="nb-NO" dirty="0" smtClean="0"/>
              <a:t>i </a:t>
            </a:r>
            <a:r>
              <a:rPr lang="nb-NO" dirty="0"/>
              <a:t>et gen koder for en aminosyre</a:t>
            </a:r>
            <a:r>
              <a:rPr lang="nb-NO" dirty="0" smtClean="0"/>
              <a:t>. En spesifikk rekke av slike aminosyrer blir til slutt et protein.  </a:t>
            </a:r>
            <a:endParaRPr lang="nb-NO" dirty="0"/>
          </a:p>
          <a:p>
            <a:r>
              <a:rPr lang="nb-NO" dirty="0" smtClean="0"/>
              <a:t>Vi </a:t>
            </a:r>
            <a:r>
              <a:rPr lang="nb-NO" dirty="0"/>
              <a:t>kaller disse tre basene for et </a:t>
            </a:r>
            <a:r>
              <a:rPr lang="nb-NO" dirty="0" err="1" smtClean="0"/>
              <a:t>kodon</a:t>
            </a:r>
            <a:r>
              <a:rPr lang="nb-NO" dirty="0" smtClean="0"/>
              <a:t>, f.eks. koder </a:t>
            </a:r>
            <a:r>
              <a:rPr lang="nb-NO" dirty="0" err="1" smtClean="0"/>
              <a:t>kodonet</a:t>
            </a:r>
            <a:r>
              <a:rPr lang="nb-NO" dirty="0" smtClean="0"/>
              <a:t> «GGC» for aminosyren glysin. </a:t>
            </a:r>
            <a:endParaRPr lang="nb-NO" dirty="0"/>
          </a:p>
          <a:p>
            <a:r>
              <a:rPr lang="nb-NO" dirty="0" smtClean="0"/>
              <a:t>Dessuten er det </a:t>
            </a:r>
            <a:r>
              <a:rPr lang="nb-NO" dirty="0" err="1" smtClean="0"/>
              <a:t>kodoner</a:t>
            </a:r>
            <a:r>
              <a:rPr lang="nb-NO" dirty="0" smtClean="0"/>
              <a:t> for start (ATG) og stopp (TAA) av et gen.</a:t>
            </a:r>
          </a:p>
          <a:p>
            <a:pPr marL="0" indent="0">
              <a:buNone/>
            </a:pPr>
            <a:endParaRPr lang="nb-NO" dirty="0"/>
          </a:p>
        </p:txBody>
      </p:sp>
      <p:sp>
        <p:nvSpPr>
          <p:cNvPr id="4" name="Rectangle 3"/>
          <p:cNvSpPr/>
          <p:nvPr/>
        </p:nvSpPr>
        <p:spPr>
          <a:xfrm>
            <a:off x="3675018" y="6426926"/>
            <a:ext cx="522514" cy="3755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extBox 5"/>
          <p:cNvSpPr txBox="1"/>
          <p:nvPr/>
        </p:nvSpPr>
        <p:spPr>
          <a:xfrm>
            <a:off x="3561268" y="6138591"/>
            <a:ext cx="750014" cy="369332"/>
          </a:xfrm>
          <a:prstGeom prst="rect">
            <a:avLst/>
          </a:prstGeom>
          <a:noFill/>
        </p:spPr>
        <p:txBody>
          <a:bodyPr wrap="none" rtlCol="0">
            <a:spAutoFit/>
          </a:bodyPr>
          <a:lstStyle/>
          <a:p>
            <a:r>
              <a:rPr lang="nb-NO" dirty="0" smtClean="0"/>
              <a:t>Glysin</a:t>
            </a:r>
            <a:endParaRPr lang="nb-NO" dirty="0"/>
          </a:p>
        </p:txBody>
      </p:sp>
    </p:spTree>
    <p:extLst>
      <p:ext uri="{BB962C8B-B14F-4D97-AF65-F5344CB8AC3E}">
        <p14:creationId xmlns:p14="http://schemas.microsoft.com/office/powerpoint/2010/main" val="213391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IKKE PENSUM</a:t>
            </a:r>
            <a:endParaRPr lang="nb-NO" dirty="0"/>
          </a:p>
        </p:txBody>
      </p:sp>
      <p:pic>
        <p:nvPicPr>
          <p:cNvPr id="4" name="Picture 2" descr="Bilderesultat for kod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127" y="1628800"/>
            <a:ext cx="8249673" cy="52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8760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nb-NO" dirty="0" smtClean="0">
                <a:effectLst>
                  <a:outerShdw blurRad="38100" dist="38100" dir="2700000" algn="tl">
                    <a:srgbClr val="000000">
                      <a:alpha val="43137"/>
                    </a:srgbClr>
                  </a:outerShdw>
                </a:effectLst>
              </a:rPr>
              <a:t>DEN GENETISKE KODEN</a:t>
            </a:r>
            <a:endParaRPr lang="nb-NO"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fontScale="92500" lnSpcReduction="10000"/>
          </a:bodyPr>
          <a:lstStyle/>
          <a:p>
            <a:pPr marL="0" indent="0">
              <a:buNone/>
            </a:pPr>
            <a:r>
              <a:rPr lang="nb-NO" dirty="0" smtClean="0"/>
              <a:t>Hvorfor er det nettopp tre baser som koder for hver aminosyre?</a:t>
            </a:r>
          </a:p>
          <a:p>
            <a:pPr marL="0" indent="0">
              <a:buNone/>
            </a:pPr>
            <a:endParaRPr lang="nb-NO" dirty="0"/>
          </a:p>
          <a:p>
            <a:pPr marL="0" indent="0">
              <a:buNone/>
            </a:pPr>
            <a:r>
              <a:rPr lang="nb-NO" dirty="0"/>
              <a:t>Vi har </a:t>
            </a:r>
            <a:r>
              <a:rPr lang="nb-NO" dirty="0" smtClean="0"/>
              <a:t>20 </a:t>
            </a:r>
            <a:r>
              <a:rPr lang="nb-NO" dirty="0"/>
              <a:t>aminosyrer det skal kodes for. </a:t>
            </a:r>
            <a:r>
              <a:rPr lang="nb-NO" dirty="0" smtClean="0"/>
              <a:t>Da trenger vi en kombinasjon av baser som gir oss minst 20 mulige forskjellige koder: </a:t>
            </a:r>
          </a:p>
          <a:p>
            <a:r>
              <a:rPr lang="nb-NO" dirty="0" err="1" smtClean="0"/>
              <a:t>Èn</a:t>
            </a:r>
            <a:r>
              <a:rPr lang="nb-NO" dirty="0" smtClean="0"/>
              <a:t> base (A,T,C,G) kan bare bli 4 forskjellige koder. </a:t>
            </a:r>
          </a:p>
          <a:p>
            <a:r>
              <a:rPr lang="nb-NO" dirty="0" smtClean="0"/>
              <a:t>To baser kan bare bli 16 forskjellige koder</a:t>
            </a:r>
          </a:p>
          <a:p>
            <a:r>
              <a:rPr lang="nb-NO" dirty="0" smtClean="0"/>
              <a:t>Tre baser kan </a:t>
            </a:r>
            <a:r>
              <a:rPr lang="nb-NO" dirty="0"/>
              <a:t>gi 64 forskjellige koder.</a:t>
            </a:r>
          </a:p>
          <a:p>
            <a:pPr marL="0" indent="0">
              <a:buNone/>
            </a:pPr>
            <a:endParaRPr lang="nb-NO" dirty="0" smtClean="0"/>
          </a:p>
          <a:p>
            <a:endParaRPr lang="nb-NO" dirty="0"/>
          </a:p>
        </p:txBody>
      </p:sp>
    </p:spTree>
    <p:extLst>
      <p:ext uri="{BB962C8B-B14F-4D97-AF65-F5344CB8AC3E}">
        <p14:creationId xmlns:p14="http://schemas.microsoft.com/office/powerpoint/2010/main" val="93085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l"/>
            <a:r>
              <a:rPr lang="nb-NO" dirty="0" smtClean="0">
                <a:effectLst>
                  <a:outerShdw blurRad="38100" dist="38100" dir="2700000" algn="tl">
                    <a:srgbClr val="000000">
                      <a:alpha val="43137"/>
                    </a:srgbClr>
                  </a:outerShdw>
                </a:effectLst>
              </a:rPr>
              <a:t>OPPBYGNING AV DNA</a:t>
            </a:r>
            <a:endParaRPr lang="nb-NO" dirty="0">
              <a:effectLst>
                <a:outerShdw blurRad="38100" dist="38100" dir="2700000" algn="tl">
                  <a:srgbClr val="000000">
                    <a:alpha val="43137"/>
                  </a:srgbClr>
                </a:outerShdw>
              </a:effectLst>
            </a:endParaRPr>
          </a:p>
        </p:txBody>
      </p:sp>
      <p:graphicFrame>
        <p:nvGraphicFramePr>
          <p:cNvPr id="5" name="Table 4"/>
          <p:cNvGraphicFramePr>
            <a:graphicFrameLocks noGrp="1"/>
          </p:cNvGraphicFramePr>
          <p:nvPr>
            <p:extLst>
              <p:ext uri="{D42A27DB-BD31-4B8C-83A1-F6EECF244321}">
                <p14:modId xmlns:p14="http://schemas.microsoft.com/office/powerpoint/2010/main" val="2815384862"/>
              </p:ext>
            </p:extLst>
          </p:nvPr>
        </p:nvGraphicFramePr>
        <p:xfrm>
          <a:off x="1276059" y="4150901"/>
          <a:ext cx="6099610" cy="741680"/>
        </p:xfrm>
        <a:graphic>
          <a:graphicData uri="http://schemas.openxmlformats.org/drawingml/2006/table">
            <a:tbl>
              <a:tblPr firstRow="1" bandRow="1">
                <a:tableStyleId>{5C22544A-7EE6-4342-B048-85BDC9FD1C3A}</a:tableStyleId>
              </a:tblPr>
              <a:tblGrid>
                <a:gridCol w="609961">
                  <a:extLst>
                    <a:ext uri="{9D8B030D-6E8A-4147-A177-3AD203B41FA5}">
                      <a16:colId xmlns="" xmlns:a16="http://schemas.microsoft.com/office/drawing/2014/main" val="20000"/>
                    </a:ext>
                  </a:extLst>
                </a:gridCol>
                <a:gridCol w="609961">
                  <a:extLst>
                    <a:ext uri="{9D8B030D-6E8A-4147-A177-3AD203B41FA5}">
                      <a16:colId xmlns="" xmlns:a16="http://schemas.microsoft.com/office/drawing/2014/main" val="20001"/>
                    </a:ext>
                  </a:extLst>
                </a:gridCol>
                <a:gridCol w="609961">
                  <a:extLst>
                    <a:ext uri="{9D8B030D-6E8A-4147-A177-3AD203B41FA5}">
                      <a16:colId xmlns="" xmlns:a16="http://schemas.microsoft.com/office/drawing/2014/main" val="20002"/>
                    </a:ext>
                  </a:extLst>
                </a:gridCol>
                <a:gridCol w="609961">
                  <a:extLst>
                    <a:ext uri="{9D8B030D-6E8A-4147-A177-3AD203B41FA5}">
                      <a16:colId xmlns="" xmlns:a16="http://schemas.microsoft.com/office/drawing/2014/main" val="20003"/>
                    </a:ext>
                  </a:extLst>
                </a:gridCol>
                <a:gridCol w="609961">
                  <a:extLst>
                    <a:ext uri="{9D8B030D-6E8A-4147-A177-3AD203B41FA5}">
                      <a16:colId xmlns="" xmlns:a16="http://schemas.microsoft.com/office/drawing/2014/main" val="20004"/>
                    </a:ext>
                  </a:extLst>
                </a:gridCol>
                <a:gridCol w="609961">
                  <a:extLst>
                    <a:ext uri="{9D8B030D-6E8A-4147-A177-3AD203B41FA5}">
                      <a16:colId xmlns="" xmlns:a16="http://schemas.microsoft.com/office/drawing/2014/main" val="20005"/>
                    </a:ext>
                  </a:extLst>
                </a:gridCol>
                <a:gridCol w="609961">
                  <a:extLst>
                    <a:ext uri="{9D8B030D-6E8A-4147-A177-3AD203B41FA5}">
                      <a16:colId xmlns="" xmlns:a16="http://schemas.microsoft.com/office/drawing/2014/main" val="20006"/>
                    </a:ext>
                  </a:extLst>
                </a:gridCol>
                <a:gridCol w="609961">
                  <a:extLst>
                    <a:ext uri="{9D8B030D-6E8A-4147-A177-3AD203B41FA5}">
                      <a16:colId xmlns="" xmlns:a16="http://schemas.microsoft.com/office/drawing/2014/main" val="20007"/>
                    </a:ext>
                  </a:extLst>
                </a:gridCol>
                <a:gridCol w="609961">
                  <a:extLst>
                    <a:ext uri="{9D8B030D-6E8A-4147-A177-3AD203B41FA5}">
                      <a16:colId xmlns="" xmlns:a16="http://schemas.microsoft.com/office/drawing/2014/main" val="20008"/>
                    </a:ext>
                  </a:extLst>
                </a:gridCol>
                <a:gridCol w="609961">
                  <a:extLst>
                    <a:ext uri="{9D8B030D-6E8A-4147-A177-3AD203B41FA5}">
                      <a16:colId xmlns="" xmlns:a16="http://schemas.microsoft.com/office/drawing/2014/main" val="20009"/>
                    </a:ext>
                  </a:extLst>
                </a:gridCol>
              </a:tblGrid>
              <a:tr h="370840">
                <a:tc>
                  <a:txBody>
                    <a:bodyPr/>
                    <a:lstStyle/>
                    <a:p>
                      <a:r>
                        <a:rPr lang="nb-NO" sz="2400" b="0" kern="1200" dirty="0" smtClean="0">
                          <a:solidFill>
                            <a:srgbClr val="0070C0"/>
                          </a:solidFill>
                          <a:latin typeface="+mn-lt"/>
                          <a:ea typeface="+mn-ea"/>
                          <a:cs typeface="+mn-cs"/>
                        </a:rPr>
                        <a:t>A</a:t>
                      </a:r>
                      <a:r>
                        <a:rPr lang="nb-NO" sz="2400" b="0" kern="1200" dirty="0" smtClean="0">
                          <a:solidFill>
                            <a:schemeClr val="accent6">
                              <a:lumMod val="75000"/>
                            </a:schemeClr>
                          </a:solidFill>
                          <a:latin typeface="+mn-lt"/>
                          <a:ea typeface="+mn-ea"/>
                          <a:cs typeface="+mn-cs"/>
                        </a:rPr>
                        <a:t>T</a:t>
                      </a:r>
                      <a:r>
                        <a:rPr lang="nb-NO" sz="2400" b="0" dirty="0" smtClean="0">
                          <a:solidFill>
                            <a:srgbClr val="7030A0"/>
                          </a:solidFill>
                        </a:rPr>
                        <a:t>G</a:t>
                      </a:r>
                      <a:endParaRPr lang="nb-NO" sz="2400" b="0" dirty="0">
                        <a:solidFill>
                          <a:srgbClr val="7030A0"/>
                        </a:solidFill>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nb-NO" sz="2400" b="0" kern="1200" dirty="0" smtClean="0">
                          <a:solidFill>
                            <a:srgbClr val="7030A0"/>
                          </a:solidFill>
                          <a:latin typeface="+mn-lt"/>
                          <a:ea typeface="+mn-ea"/>
                          <a:cs typeface="+mn-cs"/>
                        </a:rPr>
                        <a:t>GG</a:t>
                      </a:r>
                      <a:r>
                        <a:rPr lang="nb-NO" sz="2400" b="0" kern="1200" dirty="0" smtClean="0">
                          <a:solidFill>
                            <a:srgbClr val="00B050"/>
                          </a:solidFill>
                          <a:latin typeface="+mn-lt"/>
                          <a:ea typeface="+mn-ea"/>
                          <a:cs typeface="+mn-cs"/>
                        </a:rPr>
                        <a:t>C</a:t>
                      </a:r>
                      <a:endParaRPr lang="nb-NO" sz="2400" b="0" kern="1200" dirty="0">
                        <a:solidFill>
                          <a:srgbClr val="00B050"/>
                        </a:solidFill>
                        <a:latin typeface="+mn-lt"/>
                        <a:ea typeface="+mn-ea"/>
                        <a:cs typeface="+mn-cs"/>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nb-NO" sz="2400" b="0" kern="1200" dirty="0" smtClean="0">
                          <a:solidFill>
                            <a:schemeClr val="accent6">
                              <a:lumMod val="75000"/>
                            </a:schemeClr>
                          </a:solidFill>
                          <a:latin typeface="+mn-lt"/>
                          <a:ea typeface="+mn-ea"/>
                          <a:cs typeface="+mn-cs"/>
                        </a:rPr>
                        <a:t>T</a:t>
                      </a:r>
                      <a:r>
                        <a:rPr lang="nb-NO" sz="2400" b="0" kern="1200" dirty="0" smtClean="0">
                          <a:solidFill>
                            <a:srgbClr val="0070C0"/>
                          </a:solidFill>
                          <a:latin typeface="+mn-lt"/>
                          <a:ea typeface="+mn-ea"/>
                          <a:cs typeface="+mn-cs"/>
                        </a:rPr>
                        <a:t>AA</a:t>
                      </a:r>
                      <a:endParaRPr lang="nb-NO" sz="2400" b="0" kern="1200" dirty="0">
                        <a:solidFill>
                          <a:srgbClr val="0070C0"/>
                        </a:solidFill>
                        <a:latin typeface="+mn-lt"/>
                        <a:ea typeface="+mn-ea"/>
                        <a:cs typeface="+mn-cs"/>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nb-NO" sz="2400" b="0" kern="1200" dirty="0" smtClean="0">
                          <a:solidFill>
                            <a:srgbClr val="0070C0"/>
                          </a:solidFill>
                          <a:latin typeface="+mn-lt"/>
                          <a:ea typeface="+mn-ea"/>
                          <a:cs typeface="+mn-cs"/>
                        </a:rPr>
                        <a:t>A</a:t>
                      </a:r>
                      <a:r>
                        <a:rPr lang="nb-NO" sz="2400" b="0" kern="1200" dirty="0" smtClean="0">
                          <a:solidFill>
                            <a:srgbClr val="7030A0"/>
                          </a:solidFill>
                          <a:latin typeface="+mn-lt"/>
                          <a:ea typeface="+mn-ea"/>
                          <a:cs typeface="+mn-cs"/>
                        </a:rPr>
                        <a:t>G</a:t>
                      </a:r>
                      <a:r>
                        <a:rPr lang="nb-NO" sz="2400" b="0" kern="1200" dirty="0" smtClean="0">
                          <a:solidFill>
                            <a:schemeClr val="accent6">
                              <a:lumMod val="75000"/>
                            </a:schemeClr>
                          </a:solidFill>
                          <a:latin typeface="+mn-lt"/>
                          <a:ea typeface="+mn-ea"/>
                          <a:cs typeface="+mn-cs"/>
                        </a:rPr>
                        <a:t>T</a:t>
                      </a:r>
                      <a:endParaRPr lang="nb-NO" sz="2400" b="0" kern="1200" dirty="0">
                        <a:solidFill>
                          <a:schemeClr val="accent6">
                            <a:lumMod val="75000"/>
                          </a:schemeClr>
                        </a:solidFill>
                        <a:latin typeface="+mn-lt"/>
                        <a:ea typeface="+mn-ea"/>
                        <a:cs typeface="+mn-cs"/>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nb-NO" sz="2400" b="0" kern="1200" dirty="0" smtClean="0">
                          <a:solidFill>
                            <a:schemeClr val="accent6">
                              <a:lumMod val="75000"/>
                            </a:schemeClr>
                          </a:solidFill>
                          <a:latin typeface="+mn-lt"/>
                          <a:ea typeface="+mn-ea"/>
                          <a:cs typeface="+mn-cs"/>
                        </a:rPr>
                        <a:t>T</a:t>
                      </a:r>
                      <a:r>
                        <a:rPr lang="nb-NO" sz="2400" b="0" kern="1200" dirty="0" smtClean="0">
                          <a:solidFill>
                            <a:srgbClr val="0070C0"/>
                          </a:solidFill>
                          <a:latin typeface="+mn-lt"/>
                          <a:ea typeface="+mn-ea"/>
                          <a:cs typeface="+mn-cs"/>
                        </a:rPr>
                        <a:t>A</a:t>
                      </a:r>
                      <a:r>
                        <a:rPr lang="nb-NO" sz="2400" b="0" kern="1200" dirty="0" smtClean="0">
                          <a:solidFill>
                            <a:srgbClr val="00B050"/>
                          </a:solidFill>
                          <a:latin typeface="+mn-lt"/>
                          <a:ea typeface="+mn-ea"/>
                          <a:cs typeface="+mn-cs"/>
                        </a:rPr>
                        <a:t>C</a:t>
                      </a:r>
                      <a:endParaRPr lang="nb-NO" sz="2400" b="0" kern="1200" dirty="0">
                        <a:solidFill>
                          <a:srgbClr val="00B050"/>
                        </a:solidFill>
                        <a:latin typeface="+mn-lt"/>
                        <a:ea typeface="+mn-ea"/>
                        <a:cs typeface="+mn-cs"/>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l" defTabSz="914400" rtl="0" eaLnBrk="1" latinLnBrk="0" hangingPunct="1"/>
                      <a:r>
                        <a:rPr lang="nb-NO" sz="2400" b="0" kern="1200" dirty="0" smtClean="0">
                          <a:solidFill>
                            <a:srgbClr val="0070C0"/>
                          </a:solidFill>
                          <a:latin typeface="+mn-lt"/>
                          <a:ea typeface="+mn-ea"/>
                          <a:cs typeface="+mn-cs"/>
                        </a:rPr>
                        <a:t>A</a:t>
                      </a:r>
                      <a:r>
                        <a:rPr lang="nb-NO" sz="2400" b="0" kern="1200" dirty="0" smtClean="0">
                          <a:solidFill>
                            <a:schemeClr val="accent6">
                              <a:lumMod val="75000"/>
                            </a:schemeClr>
                          </a:solidFill>
                          <a:latin typeface="+mn-lt"/>
                          <a:ea typeface="+mn-ea"/>
                          <a:cs typeface="+mn-cs"/>
                        </a:rPr>
                        <a:t>T</a:t>
                      </a:r>
                      <a:r>
                        <a:rPr lang="nb-NO" sz="2400" b="0" kern="1200" dirty="0" smtClean="0">
                          <a:solidFill>
                            <a:srgbClr val="7030A0"/>
                          </a:solidFill>
                          <a:latin typeface="+mn-lt"/>
                          <a:ea typeface="+mn-ea"/>
                          <a:cs typeface="+mn-cs"/>
                        </a:rPr>
                        <a:t>G</a:t>
                      </a:r>
                      <a:endParaRPr lang="nb-NO" sz="2400" b="0" kern="1200" dirty="0">
                        <a:solidFill>
                          <a:srgbClr val="7030A0"/>
                        </a:solidFill>
                        <a:latin typeface="+mn-lt"/>
                        <a:ea typeface="+mn-ea"/>
                        <a:cs typeface="+mn-cs"/>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l" defTabSz="914400" rtl="0" eaLnBrk="1" latinLnBrk="0" hangingPunct="1"/>
                      <a:r>
                        <a:rPr lang="nb-NO" sz="2400" b="0" kern="1200" dirty="0" smtClean="0">
                          <a:solidFill>
                            <a:schemeClr val="accent6">
                              <a:lumMod val="75000"/>
                            </a:schemeClr>
                          </a:solidFill>
                          <a:latin typeface="+mn-lt"/>
                          <a:ea typeface="+mn-ea"/>
                          <a:cs typeface="+mn-cs"/>
                        </a:rPr>
                        <a:t>TT</a:t>
                      </a:r>
                      <a:r>
                        <a:rPr lang="nb-NO" sz="2400" b="0" kern="1200" dirty="0" smtClean="0">
                          <a:solidFill>
                            <a:srgbClr val="7030A0"/>
                          </a:solidFill>
                          <a:latin typeface="+mn-lt"/>
                          <a:ea typeface="+mn-ea"/>
                          <a:cs typeface="+mn-cs"/>
                        </a:rPr>
                        <a:t>G</a:t>
                      </a:r>
                      <a:endParaRPr lang="nb-NO" sz="2400" b="0" kern="1200" dirty="0">
                        <a:solidFill>
                          <a:srgbClr val="7030A0"/>
                        </a:solidFill>
                        <a:latin typeface="+mn-lt"/>
                        <a:ea typeface="+mn-ea"/>
                        <a:cs typeface="+mn-cs"/>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nb-NO" sz="2400" b="0" kern="1200" dirty="0" smtClean="0">
                          <a:solidFill>
                            <a:srgbClr val="00B050"/>
                          </a:solidFill>
                          <a:latin typeface="+mn-lt"/>
                          <a:ea typeface="+mn-ea"/>
                          <a:cs typeface="+mn-cs"/>
                        </a:rPr>
                        <a:t>C</a:t>
                      </a:r>
                      <a:r>
                        <a:rPr lang="nb-NO" sz="2400" b="0" kern="1200" dirty="0" smtClean="0">
                          <a:solidFill>
                            <a:srgbClr val="0070C0"/>
                          </a:solidFill>
                          <a:latin typeface="+mn-lt"/>
                          <a:ea typeface="+mn-ea"/>
                          <a:cs typeface="+mn-cs"/>
                        </a:rPr>
                        <a:t>AA</a:t>
                      </a:r>
                      <a:endParaRPr lang="nb-NO" sz="2400" b="0" kern="1200" dirty="0">
                        <a:solidFill>
                          <a:srgbClr val="0070C0"/>
                        </a:solidFill>
                        <a:latin typeface="+mn-lt"/>
                        <a:ea typeface="+mn-ea"/>
                        <a:cs typeface="+mn-cs"/>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nb-NO" sz="2400" b="0" kern="1200" dirty="0" smtClean="0">
                          <a:solidFill>
                            <a:schemeClr val="accent6">
                              <a:lumMod val="75000"/>
                            </a:schemeClr>
                          </a:solidFill>
                          <a:latin typeface="+mn-lt"/>
                          <a:ea typeface="+mn-ea"/>
                          <a:cs typeface="+mn-cs"/>
                        </a:rPr>
                        <a:t>T</a:t>
                      </a:r>
                      <a:r>
                        <a:rPr lang="nb-NO" sz="2400" b="0" kern="1200" dirty="0" smtClean="0">
                          <a:solidFill>
                            <a:srgbClr val="0070C0"/>
                          </a:solidFill>
                          <a:latin typeface="+mn-lt"/>
                          <a:ea typeface="+mn-ea"/>
                          <a:cs typeface="+mn-cs"/>
                        </a:rPr>
                        <a:t>AA</a:t>
                      </a:r>
                      <a:endParaRPr lang="nb-NO" sz="2400" b="0" kern="1200" dirty="0">
                        <a:solidFill>
                          <a:srgbClr val="0070C0"/>
                        </a:solidFill>
                        <a:latin typeface="+mn-lt"/>
                        <a:ea typeface="+mn-ea"/>
                        <a:cs typeface="+mn-cs"/>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nb-NO" sz="2400" b="0" kern="1200" dirty="0" smtClean="0">
                          <a:solidFill>
                            <a:srgbClr val="0070C0"/>
                          </a:solidFill>
                          <a:latin typeface="+mn-lt"/>
                          <a:ea typeface="+mn-ea"/>
                          <a:cs typeface="+mn-cs"/>
                        </a:rPr>
                        <a:t>A</a:t>
                      </a:r>
                      <a:r>
                        <a:rPr lang="nb-NO" sz="2400" b="0" kern="1200" dirty="0" smtClean="0">
                          <a:solidFill>
                            <a:schemeClr val="accent6">
                              <a:lumMod val="75000"/>
                            </a:schemeClr>
                          </a:solidFill>
                          <a:latin typeface="+mn-lt"/>
                          <a:ea typeface="+mn-ea"/>
                          <a:cs typeface="+mn-cs"/>
                        </a:rPr>
                        <a:t>TT</a:t>
                      </a:r>
                      <a:endParaRPr lang="nb-NO" sz="2400" b="0" kern="1200" dirty="0">
                        <a:solidFill>
                          <a:schemeClr val="accent6">
                            <a:lumMod val="75000"/>
                          </a:schemeClr>
                        </a:solidFill>
                        <a:latin typeface="+mn-lt"/>
                        <a:ea typeface="+mn-ea"/>
                        <a:cs typeface="+mn-cs"/>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370840">
                <a:tc>
                  <a:txBody>
                    <a:bodyPr/>
                    <a:lstStyle/>
                    <a:p>
                      <a:r>
                        <a:rPr lang="nb-NO" sz="2400" b="0" kern="1200" dirty="0" smtClean="0">
                          <a:solidFill>
                            <a:schemeClr val="accent6">
                              <a:lumMod val="75000"/>
                            </a:schemeClr>
                          </a:solidFill>
                          <a:latin typeface="+mn-lt"/>
                          <a:ea typeface="+mn-ea"/>
                          <a:cs typeface="+mn-cs"/>
                        </a:rPr>
                        <a:t>T</a:t>
                      </a:r>
                      <a:r>
                        <a:rPr lang="nb-NO" sz="2400" b="0" kern="1200" dirty="0" smtClean="0">
                          <a:solidFill>
                            <a:srgbClr val="0070C0"/>
                          </a:solidFill>
                          <a:latin typeface="+mn-lt"/>
                          <a:ea typeface="+mn-ea"/>
                          <a:cs typeface="+mn-cs"/>
                        </a:rPr>
                        <a:t>A</a:t>
                      </a:r>
                      <a:r>
                        <a:rPr lang="nb-NO" sz="2400" b="0" kern="1200" dirty="0" smtClean="0">
                          <a:solidFill>
                            <a:srgbClr val="00B050"/>
                          </a:solidFill>
                          <a:latin typeface="+mn-lt"/>
                          <a:ea typeface="+mn-ea"/>
                          <a:cs typeface="+mn-cs"/>
                        </a:rPr>
                        <a:t>C</a:t>
                      </a:r>
                      <a:endParaRPr lang="nb-NO" sz="2400" b="0" kern="1200" dirty="0">
                        <a:solidFill>
                          <a:srgbClr val="00B050"/>
                        </a:solidFill>
                        <a:latin typeface="+mn-lt"/>
                        <a:ea typeface="+mn-ea"/>
                        <a:cs typeface="+mn-cs"/>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r>
                        <a:rPr lang="nb-NO" sz="2400" b="0" kern="1200" dirty="0" smtClean="0">
                          <a:solidFill>
                            <a:srgbClr val="00B050"/>
                          </a:solidFill>
                          <a:latin typeface="+mn-lt"/>
                          <a:ea typeface="+mn-ea"/>
                          <a:cs typeface="+mn-cs"/>
                        </a:rPr>
                        <a:t>CC</a:t>
                      </a:r>
                      <a:r>
                        <a:rPr lang="nb-NO" sz="2400" b="0" kern="1200" dirty="0" smtClean="0">
                          <a:solidFill>
                            <a:srgbClr val="7030A0"/>
                          </a:solidFill>
                          <a:latin typeface="+mn-lt"/>
                          <a:ea typeface="+mn-ea"/>
                          <a:cs typeface="+mn-cs"/>
                        </a:rPr>
                        <a:t>G</a:t>
                      </a:r>
                      <a:endParaRPr lang="nb-NO" sz="2400" b="0" kern="1200" dirty="0">
                        <a:solidFill>
                          <a:srgbClr val="7030A0"/>
                        </a:solidFill>
                        <a:latin typeface="+mn-lt"/>
                        <a:ea typeface="+mn-ea"/>
                        <a:cs typeface="+mn-cs"/>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nb-NO" sz="2400" b="0" kern="1200" dirty="0" smtClean="0">
                          <a:solidFill>
                            <a:srgbClr val="0070C0"/>
                          </a:solidFill>
                          <a:latin typeface="+mn-lt"/>
                          <a:ea typeface="+mn-ea"/>
                          <a:cs typeface="+mn-cs"/>
                        </a:rPr>
                        <a:t>A</a:t>
                      </a:r>
                      <a:r>
                        <a:rPr lang="nb-NO" sz="2400" b="0" kern="1200" dirty="0" smtClean="0">
                          <a:solidFill>
                            <a:schemeClr val="accent6">
                              <a:lumMod val="75000"/>
                            </a:schemeClr>
                          </a:solidFill>
                          <a:latin typeface="+mn-lt"/>
                          <a:ea typeface="+mn-ea"/>
                          <a:cs typeface="+mn-cs"/>
                        </a:rPr>
                        <a:t>TT</a:t>
                      </a:r>
                      <a:endParaRPr lang="nb-NO" sz="2400" b="0" kern="1200" dirty="0">
                        <a:solidFill>
                          <a:schemeClr val="accent6">
                            <a:lumMod val="75000"/>
                          </a:schemeClr>
                        </a:solidFill>
                        <a:latin typeface="+mn-lt"/>
                        <a:ea typeface="+mn-ea"/>
                        <a:cs typeface="+mn-cs"/>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nb-NO" sz="2400" b="0" kern="1200" dirty="0" smtClean="0">
                          <a:solidFill>
                            <a:schemeClr val="accent6">
                              <a:lumMod val="75000"/>
                            </a:schemeClr>
                          </a:solidFill>
                          <a:latin typeface="+mn-lt"/>
                          <a:ea typeface="+mn-ea"/>
                          <a:cs typeface="+mn-cs"/>
                        </a:rPr>
                        <a:t>T</a:t>
                      </a:r>
                      <a:r>
                        <a:rPr lang="nb-NO" sz="2400" b="0" kern="1200" dirty="0" smtClean="0">
                          <a:solidFill>
                            <a:srgbClr val="00B050"/>
                          </a:solidFill>
                          <a:latin typeface="+mn-lt"/>
                          <a:ea typeface="+mn-ea"/>
                          <a:cs typeface="+mn-cs"/>
                        </a:rPr>
                        <a:t>C</a:t>
                      </a:r>
                      <a:r>
                        <a:rPr lang="nb-NO" sz="2400" b="0" kern="1200" dirty="0" smtClean="0">
                          <a:solidFill>
                            <a:srgbClr val="0070C0"/>
                          </a:solidFill>
                          <a:latin typeface="+mn-lt"/>
                          <a:ea typeface="+mn-ea"/>
                          <a:cs typeface="+mn-cs"/>
                        </a:rPr>
                        <a:t>A</a:t>
                      </a:r>
                      <a:endParaRPr lang="nb-NO" sz="2400" b="0" kern="1200" dirty="0">
                        <a:solidFill>
                          <a:srgbClr val="0070C0"/>
                        </a:solidFill>
                        <a:latin typeface="+mn-lt"/>
                        <a:ea typeface="+mn-ea"/>
                        <a:cs typeface="+mn-cs"/>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r>
                        <a:rPr lang="nb-NO" sz="2400" b="0" kern="1200" dirty="0" smtClean="0">
                          <a:solidFill>
                            <a:srgbClr val="0070C0"/>
                          </a:solidFill>
                          <a:latin typeface="+mn-lt"/>
                          <a:ea typeface="+mn-ea"/>
                          <a:cs typeface="+mn-cs"/>
                        </a:rPr>
                        <a:t>A</a:t>
                      </a:r>
                      <a:r>
                        <a:rPr lang="nb-NO" sz="2400" b="0" kern="1200" dirty="0" smtClean="0">
                          <a:solidFill>
                            <a:schemeClr val="accent6">
                              <a:lumMod val="75000"/>
                            </a:schemeClr>
                          </a:solidFill>
                          <a:latin typeface="+mn-lt"/>
                          <a:ea typeface="+mn-ea"/>
                          <a:cs typeface="+mn-cs"/>
                        </a:rPr>
                        <a:t>T</a:t>
                      </a:r>
                      <a:r>
                        <a:rPr lang="nb-NO" sz="2400" b="0" kern="1200" dirty="0" smtClean="0">
                          <a:solidFill>
                            <a:srgbClr val="7030A0"/>
                          </a:solidFill>
                          <a:latin typeface="+mn-lt"/>
                          <a:ea typeface="+mn-ea"/>
                          <a:cs typeface="+mn-cs"/>
                        </a:rPr>
                        <a:t>G</a:t>
                      </a:r>
                      <a:endParaRPr lang="nb-NO" sz="2400" b="0" kern="1200" dirty="0">
                        <a:solidFill>
                          <a:srgbClr val="7030A0"/>
                        </a:solidFill>
                        <a:latin typeface="+mn-lt"/>
                        <a:ea typeface="+mn-ea"/>
                        <a:cs typeface="+mn-cs"/>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nb-NO" sz="2400" b="0" kern="1200" dirty="0" smtClean="0">
                          <a:solidFill>
                            <a:schemeClr val="accent6">
                              <a:lumMod val="75000"/>
                            </a:schemeClr>
                          </a:solidFill>
                          <a:latin typeface="+mn-lt"/>
                          <a:ea typeface="+mn-ea"/>
                          <a:cs typeface="+mn-cs"/>
                        </a:rPr>
                        <a:t>T</a:t>
                      </a:r>
                      <a:r>
                        <a:rPr lang="nb-NO" sz="2400" b="0" kern="1200" dirty="0" smtClean="0">
                          <a:solidFill>
                            <a:srgbClr val="0070C0"/>
                          </a:solidFill>
                          <a:latin typeface="+mn-lt"/>
                          <a:ea typeface="+mn-ea"/>
                          <a:cs typeface="+mn-cs"/>
                        </a:rPr>
                        <a:t>A</a:t>
                      </a:r>
                      <a:r>
                        <a:rPr lang="nb-NO" sz="2400" b="0" kern="1200" dirty="0" smtClean="0">
                          <a:solidFill>
                            <a:srgbClr val="00B050"/>
                          </a:solidFill>
                          <a:latin typeface="+mn-lt"/>
                          <a:ea typeface="+mn-ea"/>
                          <a:cs typeface="+mn-cs"/>
                        </a:rPr>
                        <a:t>C</a:t>
                      </a:r>
                      <a:endParaRPr lang="nb-NO" sz="2400" b="0" kern="1200" dirty="0">
                        <a:solidFill>
                          <a:srgbClr val="00B050"/>
                        </a:solidFill>
                        <a:latin typeface="+mn-lt"/>
                        <a:ea typeface="+mn-ea"/>
                        <a:cs typeface="+mn-cs"/>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nb-NO" sz="2400" b="0" kern="1200" dirty="0" smtClean="0">
                          <a:solidFill>
                            <a:srgbClr val="0070C0"/>
                          </a:solidFill>
                          <a:latin typeface="+mn-lt"/>
                          <a:ea typeface="+mn-ea"/>
                          <a:cs typeface="+mn-cs"/>
                        </a:rPr>
                        <a:t>AA</a:t>
                      </a:r>
                      <a:r>
                        <a:rPr lang="nb-NO" sz="2400" b="0" kern="1200" dirty="0" smtClean="0">
                          <a:solidFill>
                            <a:srgbClr val="00B050"/>
                          </a:solidFill>
                          <a:latin typeface="+mn-lt"/>
                          <a:ea typeface="+mn-ea"/>
                          <a:cs typeface="+mn-cs"/>
                        </a:rPr>
                        <a:t>C</a:t>
                      </a:r>
                      <a:endParaRPr lang="nb-NO" sz="2400" b="0" kern="1200" dirty="0">
                        <a:solidFill>
                          <a:srgbClr val="00B050"/>
                        </a:solidFill>
                        <a:latin typeface="+mn-lt"/>
                        <a:ea typeface="+mn-ea"/>
                        <a:cs typeface="+mn-cs"/>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nb-NO" sz="2400" b="0" kern="1200" dirty="0" smtClean="0">
                          <a:solidFill>
                            <a:srgbClr val="7030A0"/>
                          </a:solidFill>
                          <a:latin typeface="+mn-lt"/>
                          <a:ea typeface="+mn-ea"/>
                          <a:cs typeface="+mn-cs"/>
                        </a:rPr>
                        <a:t>G</a:t>
                      </a:r>
                      <a:r>
                        <a:rPr lang="nb-NO" sz="2400" b="0" kern="1200" dirty="0" smtClean="0">
                          <a:solidFill>
                            <a:schemeClr val="accent6">
                              <a:lumMod val="75000"/>
                            </a:schemeClr>
                          </a:solidFill>
                          <a:latin typeface="+mn-lt"/>
                          <a:ea typeface="+mn-ea"/>
                          <a:cs typeface="+mn-cs"/>
                        </a:rPr>
                        <a:t>TT</a:t>
                      </a:r>
                      <a:endParaRPr lang="nb-NO" sz="2400" b="0" kern="1200" dirty="0">
                        <a:solidFill>
                          <a:schemeClr val="accent6">
                            <a:lumMod val="75000"/>
                          </a:schemeClr>
                        </a:solidFill>
                        <a:latin typeface="+mn-lt"/>
                        <a:ea typeface="+mn-ea"/>
                        <a:cs typeface="+mn-cs"/>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nb-NO" sz="2400" b="0" kern="1200" dirty="0" smtClean="0">
                          <a:solidFill>
                            <a:srgbClr val="0070C0"/>
                          </a:solidFill>
                          <a:latin typeface="+mn-lt"/>
                          <a:ea typeface="+mn-ea"/>
                          <a:cs typeface="+mn-cs"/>
                        </a:rPr>
                        <a:t>A</a:t>
                      </a:r>
                      <a:r>
                        <a:rPr lang="nb-NO" sz="2400" b="0" kern="1200" dirty="0" smtClean="0">
                          <a:solidFill>
                            <a:schemeClr val="accent6">
                              <a:lumMod val="75000"/>
                            </a:schemeClr>
                          </a:solidFill>
                          <a:latin typeface="+mn-lt"/>
                          <a:ea typeface="+mn-ea"/>
                          <a:cs typeface="+mn-cs"/>
                        </a:rPr>
                        <a:t>TT</a:t>
                      </a:r>
                      <a:endParaRPr lang="nb-NO" sz="2400" b="0" kern="1200" dirty="0">
                        <a:solidFill>
                          <a:schemeClr val="accent6">
                            <a:lumMod val="75000"/>
                          </a:schemeClr>
                        </a:solidFill>
                        <a:latin typeface="+mn-lt"/>
                        <a:ea typeface="+mn-ea"/>
                        <a:cs typeface="+mn-cs"/>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nb-NO" sz="2400" b="0" kern="1200" dirty="0" smtClean="0">
                          <a:solidFill>
                            <a:schemeClr val="accent6">
                              <a:lumMod val="75000"/>
                            </a:schemeClr>
                          </a:solidFill>
                          <a:latin typeface="+mn-lt"/>
                          <a:ea typeface="+mn-ea"/>
                          <a:cs typeface="+mn-cs"/>
                        </a:rPr>
                        <a:t>T</a:t>
                      </a:r>
                      <a:r>
                        <a:rPr lang="nb-NO" sz="2400" b="0" kern="1200" dirty="0" smtClean="0">
                          <a:solidFill>
                            <a:srgbClr val="0070C0"/>
                          </a:solidFill>
                          <a:latin typeface="+mn-lt"/>
                          <a:ea typeface="+mn-ea"/>
                          <a:cs typeface="+mn-cs"/>
                        </a:rPr>
                        <a:t>AA</a:t>
                      </a:r>
                      <a:endParaRPr lang="nb-NO" sz="2400" b="0" kern="1200" dirty="0">
                        <a:solidFill>
                          <a:srgbClr val="0070C0"/>
                        </a:solidFill>
                        <a:latin typeface="+mn-lt"/>
                        <a:ea typeface="+mn-ea"/>
                        <a:cs typeface="+mn-cs"/>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bl>
          </a:graphicData>
        </a:graphic>
      </p:graphicFrame>
      <p:sp>
        <p:nvSpPr>
          <p:cNvPr id="39" name="Venstre klammeparentes 15"/>
          <p:cNvSpPr/>
          <p:nvPr/>
        </p:nvSpPr>
        <p:spPr>
          <a:xfrm rot="5400000">
            <a:off x="1983626" y="3828242"/>
            <a:ext cx="361721" cy="571362"/>
          </a:xfrm>
          <a:prstGeom prst="leftBrace">
            <a:avLst>
              <a:gd name="adj1" fmla="val 0"/>
              <a:gd name="adj2" fmla="val 50000"/>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grpSp>
        <p:nvGrpSpPr>
          <p:cNvPr id="20" name="Group 19"/>
          <p:cNvGrpSpPr/>
          <p:nvPr/>
        </p:nvGrpSpPr>
        <p:grpSpPr>
          <a:xfrm>
            <a:off x="1203326" y="3636092"/>
            <a:ext cx="773744" cy="658691"/>
            <a:chOff x="1203326" y="3636092"/>
            <a:chExt cx="773744" cy="658691"/>
          </a:xfrm>
        </p:grpSpPr>
        <p:sp>
          <p:nvSpPr>
            <p:cNvPr id="21" name="TekstSylinder 20"/>
            <p:cNvSpPr txBox="1"/>
            <p:nvPr/>
          </p:nvSpPr>
          <p:spPr>
            <a:xfrm>
              <a:off x="1203326" y="3636092"/>
              <a:ext cx="773744" cy="307777"/>
            </a:xfrm>
            <a:prstGeom prst="rect">
              <a:avLst/>
            </a:prstGeom>
            <a:noFill/>
          </p:spPr>
          <p:txBody>
            <a:bodyPr wrap="square" rtlCol="0">
              <a:spAutoFit/>
            </a:bodyPr>
            <a:lstStyle/>
            <a:p>
              <a:r>
                <a:rPr lang="nb-NO" sz="1400" dirty="0" err="1" smtClean="0"/>
                <a:t>Kodon</a:t>
              </a:r>
              <a:endParaRPr lang="nb-NO" sz="1400" dirty="0"/>
            </a:p>
          </p:txBody>
        </p:sp>
        <p:sp>
          <p:nvSpPr>
            <p:cNvPr id="40" name="Venstre klammeparentes 15"/>
            <p:cNvSpPr/>
            <p:nvPr/>
          </p:nvSpPr>
          <p:spPr>
            <a:xfrm rot="5400000">
              <a:off x="1360945" y="3859393"/>
              <a:ext cx="359730" cy="511049"/>
            </a:xfrm>
            <a:prstGeom prst="leftBrace">
              <a:avLst>
                <a:gd name="adj1" fmla="val 0"/>
                <a:gd name="adj2" fmla="val 50000"/>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grpSp>
      <p:grpSp>
        <p:nvGrpSpPr>
          <p:cNvPr id="19" name="Group 18"/>
          <p:cNvGrpSpPr/>
          <p:nvPr/>
        </p:nvGrpSpPr>
        <p:grpSpPr>
          <a:xfrm>
            <a:off x="1236616" y="1796632"/>
            <a:ext cx="1811383" cy="2496158"/>
            <a:chOff x="1236616" y="1796632"/>
            <a:chExt cx="1811383" cy="2496158"/>
          </a:xfrm>
        </p:grpSpPr>
        <p:sp>
          <p:nvSpPr>
            <p:cNvPr id="23" name="TekstSylinder 22"/>
            <p:cNvSpPr txBox="1"/>
            <p:nvPr/>
          </p:nvSpPr>
          <p:spPr>
            <a:xfrm>
              <a:off x="1790724" y="1796632"/>
              <a:ext cx="659445" cy="369332"/>
            </a:xfrm>
            <a:prstGeom prst="rect">
              <a:avLst/>
            </a:prstGeom>
            <a:solidFill>
              <a:schemeClr val="bg1"/>
            </a:solidFill>
          </p:spPr>
          <p:txBody>
            <a:bodyPr wrap="square" rtlCol="0">
              <a:spAutoFit/>
            </a:bodyPr>
            <a:lstStyle/>
            <a:p>
              <a:r>
                <a:rPr lang="nb-NO" dirty="0" smtClean="0"/>
                <a:t>Gen</a:t>
              </a:r>
              <a:endParaRPr lang="nb-NO" dirty="0"/>
            </a:p>
          </p:txBody>
        </p:sp>
        <p:sp>
          <p:nvSpPr>
            <p:cNvPr id="41" name="Venstre klammeparentes 15"/>
            <p:cNvSpPr/>
            <p:nvPr/>
          </p:nvSpPr>
          <p:spPr>
            <a:xfrm rot="5400000">
              <a:off x="1078896" y="2323686"/>
              <a:ext cx="2126824" cy="1811383"/>
            </a:xfrm>
            <a:prstGeom prst="leftBrace">
              <a:avLst>
                <a:gd name="adj1" fmla="val 0"/>
                <a:gd name="adj2" fmla="val 51010"/>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grpSp>
      <p:grpSp>
        <p:nvGrpSpPr>
          <p:cNvPr id="24" name="Group 23"/>
          <p:cNvGrpSpPr/>
          <p:nvPr/>
        </p:nvGrpSpPr>
        <p:grpSpPr>
          <a:xfrm>
            <a:off x="4337581" y="1794640"/>
            <a:ext cx="2324473" cy="2496159"/>
            <a:chOff x="4337581" y="1794640"/>
            <a:chExt cx="2324473" cy="2496159"/>
          </a:xfrm>
        </p:grpSpPr>
        <p:sp>
          <p:nvSpPr>
            <p:cNvPr id="49" name="TekstSylinder 48"/>
            <p:cNvSpPr txBox="1"/>
            <p:nvPr/>
          </p:nvSpPr>
          <p:spPr>
            <a:xfrm>
              <a:off x="5177029" y="1794640"/>
              <a:ext cx="818615" cy="369332"/>
            </a:xfrm>
            <a:prstGeom prst="rect">
              <a:avLst/>
            </a:prstGeom>
            <a:solidFill>
              <a:schemeClr val="bg1"/>
            </a:solidFill>
          </p:spPr>
          <p:txBody>
            <a:bodyPr wrap="square" rtlCol="0">
              <a:spAutoFit/>
            </a:bodyPr>
            <a:lstStyle/>
            <a:p>
              <a:r>
                <a:rPr lang="nb-NO" dirty="0" smtClean="0"/>
                <a:t>Gen 2</a:t>
              </a:r>
              <a:endParaRPr lang="nb-NO" dirty="0"/>
            </a:p>
          </p:txBody>
        </p:sp>
        <p:sp>
          <p:nvSpPr>
            <p:cNvPr id="51" name="Venstre klammeparentes 15"/>
            <p:cNvSpPr/>
            <p:nvPr/>
          </p:nvSpPr>
          <p:spPr>
            <a:xfrm rot="5400000">
              <a:off x="4437400" y="2066145"/>
              <a:ext cx="2124835" cy="2324473"/>
            </a:xfrm>
            <a:prstGeom prst="leftBrace">
              <a:avLst>
                <a:gd name="adj1" fmla="val 0"/>
                <a:gd name="adj2" fmla="val 51010"/>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grpSp>
      <p:sp>
        <p:nvSpPr>
          <p:cNvPr id="55" name="Venstre klammeparentes 15"/>
          <p:cNvSpPr/>
          <p:nvPr/>
        </p:nvSpPr>
        <p:spPr>
          <a:xfrm rot="5400000">
            <a:off x="5610634" y="3872091"/>
            <a:ext cx="359730" cy="477685"/>
          </a:xfrm>
          <a:prstGeom prst="leftBrace">
            <a:avLst>
              <a:gd name="adj1" fmla="val 0"/>
              <a:gd name="adj2" fmla="val 50000"/>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56" name="Venstre klammeparentes 15"/>
          <p:cNvSpPr/>
          <p:nvPr/>
        </p:nvSpPr>
        <p:spPr>
          <a:xfrm rot="5400000">
            <a:off x="5000255" y="3849439"/>
            <a:ext cx="353549" cy="529171"/>
          </a:xfrm>
          <a:prstGeom prst="leftBrace">
            <a:avLst>
              <a:gd name="adj1" fmla="val 0"/>
              <a:gd name="adj2" fmla="val 50000"/>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57" name="Venstre klammeparentes 15"/>
          <p:cNvSpPr/>
          <p:nvPr/>
        </p:nvSpPr>
        <p:spPr>
          <a:xfrm rot="5400000">
            <a:off x="4413242" y="3857401"/>
            <a:ext cx="359730" cy="511049"/>
          </a:xfrm>
          <a:prstGeom prst="leftBrace">
            <a:avLst>
              <a:gd name="adj1" fmla="val 0"/>
              <a:gd name="adj2" fmla="val 50000"/>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58" name="Venstre klammeparentes 15"/>
          <p:cNvSpPr/>
          <p:nvPr/>
        </p:nvSpPr>
        <p:spPr>
          <a:xfrm rot="5400000">
            <a:off x="6197191" y="3884892"/>
            <a:ext cx="359730" cy="477685"/>
          </a:xfrm>
          <a:prstGeom prst="leftBrace">
            <a:avLst>
              <a:gd name="adj1" fmla="val 0"/>
              <a:gd name="adj2" fmla="val 50000"/>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59" name="Venstre klammeparentes 15"/>
          <p:cNvSpPr/>
          <p:nvPr/>
        </p:nvSpPr>
        <p:spPr>
          <a:xfrm rot="16200000">
            <a:off x="5023178" y="4679805"/>
            <a:ext cx="359730" cy="566721"/>
          </a:xfrm>
          <a:prstGeom prst="leftBrace">
            <a:avLst>
              <a:gd name="adj1" fmla="val 0"/>
              <a:gd name="adj2" fmla="val 50000"/>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60" name="Venstre klammeparentes 15"/>
          <p:cNvSpPr/>
          <p:nvPr/>
        </p:nvSpPr>
        <p:spPr>
          <a:xfrm rot="16200000">
            <a:off x="4423030" y="4693323"/>
            <a:ext cx="353549" cy="529171"/>
          </a:xfrm>
          <a:prstGeom prst="leftBrace">
            <a:avLst>
              <a:gd name="adj1" fmla="val 0"/>
              <a:gd name="adj2" fmla="val 50000"/>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61" name="Venstre klammeparentes 15"/>
          <p:cNvSpPr/>
          <p:nvPr/>
        </p:nvSpPr>
        <p:spPr>
          <a:xfrm rot="16200000">
            <a:off x="3774030" y="4701285"/>
            <a:ext cx="359730" cy="511049"/>
          </a:xfrm>
          <a:prstGeom prst="leftBrace">
            <a:avLst>
              <a:gd name="adj1" fmla="val 0"/>
              <a:gd name="adj2" fmla="val 50000"/>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62" name="Venstre klammeparentes 15"/>
          <p:cNvSpPr/>
          <p:nvPr/>
        </p:nvSpPr>
        <p:spPr>
          <a:xfrm rot="16200000">
            <a:off x="5610633" y="4719026"/>
            <a:ext cx="359730" cy="477685"/>
          </a:xfrm>
          <a:prstGeom prst="leftBrace">
            <a:avLst>
              <a:gd name="adj1" fmla="val 0"/>
              <a:gd name="adj2" fmla="val 50000"/>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63" name="Venstre klammeparentes 15"/>
          <p:cNvSpPr/>
          <p:nvPr/>
        </p:nvSpPr>
        <p:spPr>
          <a:xfrm rot="16200000">
            <a:off x="6176925" y="4704057"/>
            <a:ext cx="359730" cy="518217"/>
          </a:xfrm>
          <a:prstGeom prst="leftBrace">
            <a:avLst>
              <a:gd name="adj1" fmla="val 0"/>
              <a:gd name="adj2" fmla="val 50000"/>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64" name="Venstre klammeparentes 15"/>
          <p:cNvSpPr/>
          <p:nvPr/>
        </p:nvSpPr>
        <p:spPr>
          <a:xfrm rot="16200000">
            <a:off x="6822976" y="4676933"/>
            <a:ext cx="359730" cy="572466"/>
          </a:xfrm>
          <a:prstGeom prst="leftBrace">
            <a:avLst>
              <a:gd name="adj1" fmla="val 0"/>
              <a:gd name="adj2" fmla="val 50000"/>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grpSp>
        <p:nvGrpSpPr>
          <p:cNvPr id="18" name="Group 17"/>
          <p:cNvGrpSpPr/>
          <p:nvPr/>
        </p:nvGrpSpPr>
        <p:grpSpPr>
          <a:xfrm>
            <a:off x="7103363" y="4140861"/>
            <a:ext cx="2060189" cy="741681"/>
            <a:chOff x="7103363" y="4140861"/>
            <a:chExt cx="2060189" cy="741681"/>
          </a:xfrm>
        </p:grpSpPr>
        <p:sp>
          <p:nvSpPr>
            <p:cNvPr id="42" name="TekstSylinder 41"/>
            <p:cNvSpPr txBox="1"/>
            <p:nvPr/>
          </p:nvSpPr>
          <p:spPr>
            <a:xfrm>
              <a:off x="7747780" y="4327036"/>
              <a:ext cx="1415772" cy="369332"/>
            </a:xfrm>
            <a:prstGeom prst="rect">
              <a:avLst/>
            </a:prstGeom>
            <a:solidFill>
              <a:schemeClr val="bg1"/>
            </a:solidFill>
          </p:spPr>
          <p:txBody>
            <a:bodyPr wrap="none" rtlCol="0">
              <a:spAutoFit/>
            </a:bodyPr>
            <a:lstStyle/>
            <a:p>
              <a:r>
                <a:rPr lang="nb-NO" dirty="0" smtClean="0"/>
                <a:t>DNA-molekyl</a:t>
              </a:r>
              <a:endParaRPr lang="nb-NO" dirty="0"/>
            </a:p>
          </p:txBody>
        </p:sp>
        <p:sp>
          <p:nvSpPr>
            <p:cNvPr id="66" name="Venstre klammeparentes 15"/>
            <p:cNvSpPr/>
            <p:nvPr/>
          </p:nvSpPr>
          <p:spPr>
            <a:xfrm rot="10800000">
              <a:off x="7103363" y="4140861"/>
              <a:ext cx="676973" cy="741681"/>
            </a:xfrm>
            <a:prstGeom prst="leftBrace">
              <a:avLst>
                <a:gd name="adj1" fmla="val 0"/>
                <a:gd name="adj2" fmla="val 51010"/>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grpSp>
      <p:grpSp>
        <p:nvGrpSpPr>
          <p:cNvPr id="86" name="Group 85"/>
          <p:cNvGrpSpPr/>
          <p:nvPr/>
        </p:nvGrpSpPr>
        <p:grpSpPr>
          <a:xfrm>
            <a:off x="-1" y="3229584"/>
            <a:ext cx="2832103" cy="1097452"/>
            <a:chOff x="-42266" y="3229584"/>
            <a:chExt cx="1280472" cy="1097452"/>
          </a:xfrm>
        </p:grpSpPr>
        <p:sp>
          <p:nvSpPr>
            <p:cNvPr id="33" name="TekstSylinder 32"/>
            <p:cNvSpPr txBox="1"/>
            <p:nvPr/>
          </p:nvSpPr>
          <p:spPr>
            <a:xfrm>
              <a:off x="-42266" y="3229584"/>
              <a:ext cx="1280472" cy="369332"/>
            </a:xfrm>
            <a:prstGeom prst="rect">
              <a:avLst/>
            </a:prstGeom>
            <a:noFill/>
          </p:spPr>
          <p:txBody>
            <a:bodyPr wrap="square" rtlCol="0">
              <a:spAutoFit/>
            </a:bodyPr>
            <a:lstStyle/>
            <a:p>
              <a:r>
                <a:rPr lang="nb-NO" dirty="0" smtClean="0"/>
                <a:t>DNA- tråd</a:t>
              </a:r>
              <a:endParaRPr lang="nb-NO" dirty="0"/>
            </a:p>
          </p:txBody>
        </p:sp>
        <p:cxnSp>
          <p:nvCxnSpPr>
            <p:cNvPr id="76" name="Elbow Connector 75"/>
            <p:cNvCxnSpPr/>
            <p:nvPr/>
          </p:nvCxnSpPr>
          <p:spPr>
            <a:xfrm rot="16200000" flipH="1">
              <a:off x="-44144" y="3780931"/>
              <a:ext cx="738098" cy="354112"/>
            </a:xfrm>
            <a:prstGeom prst="bentConnector3">
              <a:avLst>
                <a:gd name="adj1" fmla="val 100734"/>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87" name="Rectangle 86"/>
          <p:cNvSpPr/>
          <p:nvPr/>
        </p:nvSpPr>
        <p:spPr>
          <a:xfrm>
            <a:off x="563090" y="4585907"/>
            <a:ext cx="6797914" cy="2519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8" name="TextBox 87"/>
          <p:cNvSpPr txBox="1"/>
          <p:nvPr/>
        </p:nvSpPr>
        <p:spPr>
          <a:xfrm>
            <a:off x="955306" y="4818824"/>
            <a:ext cx="938077" cy="369332"/>
          </a:xfrm>
          <a:prstGeom prst="rect">
            <a:avLst/>
          </a:prstGeom>
          <a:noFill/>
        </p:spPr>
        <p:txBody>
          <a:bodyPr wrap="none" rtlCol="0">
            <a:spAutoFit/>
          </a:bodyPr>
          <a:lstStyle/>
          <a:p>
            <a:r>
              <a:rPr lang="nb-NO" dirty="0" smtClean="0"/>
              <a:t>Basepar</a:t>
            </a:r>
            <a:endParaRPr lang="nb-NO" dirty="0"/>
          </a:p>
        </p:txBody>
      </p:sp>
      <p:sp>
        <p:nvSpPr>
          <p:cNvPr id="26" name="Rectangle 25"/>
          <p:cNvSpPr/>
          <p:nvPr/>
        </p:nvSpPr>
        <p:spPr>
          <a:xfrm>
            <a:off x="1264338" y="4179117"/>
            <a:ext cx="185352" cy="6852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0" name="Venstre klammeparentes 15"/>
          <p:cNvSpPr/>
          <p:nvPr/>
        </p:nvSpPr>
        <p:spPr>
          <a:xfrm rot="5400000">
            <a:off x="2560761" y="3875758"/>
            <a:ext cx="348119" cy="469605"/>
          </a:xfrm>
          <a:prstGeom prst="leftBrace">
            <a:avLst>
              <a:gd name="adj1" fmla="val 0"/>
              <a:gd name="adj2" fmla="val 50000"/>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grpSp>
        <p:nvGrpSpPr>
          <p:cNvPr id="75" name="Group 74"/>
          <p:cNvGrpSpPr/>
          <p:nvPr/>
        </p:nvGrpSpPr>
        <p:grpSpPr>
          <a:xfrm>
            <a:off x="-33121" y="4644376"/>
            <a:ext cx="2885944" cy="1034627"/>
            <a:chOff x="-33121" y="4696369"/>
            <a:chExt cx="1280472" cy="1034627"/>
          </a:xfrm>
        </p:grpSpPr>
        <p:sp>
          <p:nvSpPr>
            <p:cNvPr id="34" name="TekstSylinder 33"/>
            <p:cNvSpPr txBox="1"/>
            <p:nvPr/>
          </p:nvSpPr>
          <p:spPr>
            <a:xfrm>
              <a:off x="-33121" y="5361664"/>
              <a:ext cx="1280472" cy="369332"/>
            </a:xfrm>
            <a:prstGeom prst="rect">
              <a:avLst/>
            </a:prstGeom>
            <a:noFill/>
          </p:spPr>
          <p:txBody>
            <a:bodyPr wrap="square" rtlCol="0">
              <a:spAutoFit/>
            </a:bodyPr>
            <a:lstStyle/>
            <a:p>
              <a:r>
                <a:rPr lang="nb-NO" dirty="0" smtClean="0"/>
                <a:t>DNA- tråd</a:t>
              </a:r>
              <a:endParaRPr lang="nb-NO" dirty="0"/>
            </a:p>
          </p:txBody>
        </p:sp>
        <p:cxnSp>
          <p:nvCxnSpPr>
            <p:cNvPr id="68" name="Elbow Connector 67"/>
            <p:cNvCxnSpPr/>
            <p:nvPr/>
          </p:nvCxnSpPr>
          <p:spPr>
            <a:xfrm rot="5400000" flipH="1" flipV="1">
              <a:off x="-55756" y="4856842"/>
              <a:ext cx="743005" cy="422059"/>
            </a:xfrm>
            <a:prstGeom prst="bentConnector3">
              <a:avLst>
                <a:gd name="adj1" fmla="val 99227"/>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p:nvGrpSpPr>
        <p:grpSpPr>
          <a:xfrm>
            <a:off x="1219444" y="4784194"/>
            <a:ext cx="2359547" cy="2241859"/>
            <a:chOff x="1228784" y="4863179"/>
            <a:chExt cx="2359547" cy="1519902"/>
          </a:xfrm>
        </p:grpSpPr>
        <p:sp>
          <p:nvSpPr>
            <p:cNvPr id="91" name="Venstre klammeparentes 15"/>
            <p:cNvSpPr/>
            <p:nvPr/>
          </p:nvSpPr>
          <p:spPr>
            <a:xfrm rot="16200000">
              <a:off x="1847381" y="4244582"/>
              <a:ext cx="1122353" cy="2359547"/>
            </a:xfrm>
            <a:prstGeom prst="leftBrace">
              <a:avLst>
                <a:gd name="adj1" fmla="val 0"/>
                <a:gd name="adj2" fmla="val 50000"/>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92" name="TextBox 91"/>
            <p:cNvSpPr txBox="1"/>
            <p:nvPr/>
          </p:nvSpPr>
          <p:spPr>
            <a:xfrm>
              <a:off x="1450968" y="6013749"/>
              <a:ext cx="1921552" cy="369332"/>
            </a:xfrm>
            <a:prstGeom prst="rect">
              <a:avLst/>
            </a:prstGeom>
            <a:noFill/>
          </p:spPr>
          <p:txBody>
            <a:bodyPr wrap="none" rtlCol="0">
              <a:spAutoFit/>
            </a:bodyPr>
            <a:lstStyle/>
            <a:p>
              <a:r>
                <a:rPr lang="nb-NO" dirty="0" smtClean="0"/>
                <a:t>Ikke-kodende DNA</a:t>
              </a:r>
              <a:endParaRPr lang="nb-NO" dirty="0"/>
            </a:p>
          </p:txBody>
        </p:sp>
      </p:grpSp>
      <p:grpSp>
        <p:nvGrpSpPr>
          <p:cNvPr id="93" name="Group 92"/>
          <p:cNvGrpSpPr/>
          <p:nvPr/>
        </p:nvGrpSpPr>
        <p:grpSpPr>
          <a:xfrm>
            <a:off x="2852823" y="1838155"/>
            <a:ext cx="1921552" cy="2452646"/>
            <a:chOff x="2852823" y="1838155"/>
            <a:chExt cx="1921552" cy="2452646"/>
          </a:xfrm>
        </p:grpSpPr>
        <p:sp>
          <p:nvSpPr>
            <p:cNvPr id="16" name="Venstre klammeparentes 15"/>
            <p:cNvSpPr/>
            <p:nvPr/>
          </p:nvSpPr>
          <p:spPr>
            <a:xfrm rot="5400000">
              <a:off x="2631158" y="2659884"/>
              <a:ext cx="2126827" cy="1135007"/>
            </a:xfrm>
            <a:prstGeom prst="leftBrace">
              <a:avLst>
                <a:gd name="adj1" fmla="val 0"/>
                <a:gd name="adj2" fmla="val 50000"/>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89" name="TextBox 88"/>
            <p:cNvSpPr txBox="1"/>
            <p:nvPr/>
          </p:nvSpPr>
          <p:spPr>
            <a:xfrm>
              <a:off x="2852823" y="1838155"/>
              <a:ext cx="1921552" cy="369332"/>
            </a:xfrm>
            <a:prstGeom prst="rect">
              <a:avLst/>
            </a:prstGeom>
            <a:noFill/>
          </p:spPr>
          <p:txBody>
            <a:bodyPr wrap="none" rtlCol="0">
              <a:spAutoFit/>
            </a:bodyPr>
            <a:lstStyle/>
            <a:p>
              <a:r>
                <a:rPr lang="nb-NO" dirty="0" smtClean="0"/>
                <a:t>Ikke-kodende DNA</a:t>
              </a:r>
              <a:endParaRPr lang="nb-NO" dirty="0"/>
            </a:p>
          </p:txBody>
        </p:sp>
      </p:grpSp>
      <p:grpSp>
        <p:nvGrpSpPr>
          <p:cNvPr id="25" name="Group 24"/>
          <p:cNvGrpSpPr/>
          <p:nvPr/>
        </p:nvGrpSpPr>
        <p:grpSpPr>
          <a:xfrm>
            <a:off x="3630043" y="4776024"/>
            <a:ext cx="3730961" cy="2047278"/>
            <a:chOff x="3630043" y="4776024"/>
            <a:chExt cx="3730961" cy="2047278"/>
          </a:xfrm>
        </p:grpSpPr>
        <p:sp>
          <p:nvSpPr>
            <p:cNvPr id="50" name="TekstSylinder 49"/>
            <p:cNvSpPr txBox="1"/>
            <p:nvPr/>
          </p:nvSpPr>
          <p:spPr>
            <a:xfrm>
              <a:off x="5234417" y="6453970"/>
              <a:ext cx="903796" cy="369332"/>
            </a:xfrm>
            <a:prstGeom prst="rect">
              <a:avLst/>
            </a:prstGeom>
            <a:solidFill>
              <a:schemeClr val="bg1"/>
            </a:solidFill>
          </p:spPr>
          <p:txBody>
            <a:bodyPr wrap="square" rtlCol="0">
              <a:spAutoFit/>
            </a:bodyPr>
            <a:lstStyle/>
            <a:p>
              <a:r>
                <a:rPr lang="nb-NO" dirty="0" smtClean="0"/>
                <a:t>Gen 3</a:t>
              </a:r>
              <a:endParaRPr lang="nb-NO" dirty="0"/>
            </a:p>
          </p:txBody>
        </p:sp>
        <p:sp>
          <p:nvSpPr>
            <p:cNvPr id="65" name="Venstre klammeparentes 15"/>
            <p:cNvSpPr/>
            <p:nvPr/>
          </p:nvSpPr>
          <p:spPr>
            <a:xfrm rot="16200000">
              <a:off x="4661521" y="3744546"/>
              <a:ext cx="1668005" cy="3730961"/>
            </a:xfrm>
            <a:prstGeom prst="leftBrace">
              <a:avLst>
                <a:gd name="adj1" fmla="val 0"/>
                <a:gd name="adj2" fmla="val 51010"/>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grpSp>
    </p:spTree>
    <p:extLst>
      <p:ext uri="{BB962C8B-B14F-4D97-AF65-F5344CB8AC3E}">
        <p14:creationId xmlns:p14="http://schemas.microsoft.com/office/powerpoint/2010/main" val="2831280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8" fill="hold" grpId="0" nodeType="clickEffect">
                                  <p:stCondLst>
                                    <p:cond delay="0"/>
                                  </p:stCondLst>
                                  <p:childTnLst>
                                    <p:animEffect transition="out" filter="wipe(left)">
                                      <p:cBhvr>
                                        <p:cTn id="10" dur="5000"/>
                                        <p:tgtEl>
                                          <p:spTgt spid="87"/>
                                        </p:tgtEl>
                                      </p:cBhvr>
                                    </p:animEffect>
                                    <p:set>
                                      <p:cBhvr>
                                        <p:cTn id="11" dur="1" fill="hold">
                                          <p:stCondLst>
                                            <p:cond delay="4999"/>
                                          </p:stCondLst>
                                        </p:cTn>
                                        <p:tgtEl>
                                          <p:spTgt spid="8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8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7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90"/>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57"/>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56"/>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55"/>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58"/>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4"/>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61"/>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60"/>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59"/>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62"/>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63"/>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64"/>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25"/>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93"/>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87" grpId="0" animBg="1"/>
      <p:bldP spid="88" grpId="0"/>
      <p:bldP spid="26" grpId="0" animBg="1"/>
      <p:bldP spid="9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old reci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3600" y="4655318"/>
            <a:ext cx="2733045" cy="210828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old cookboo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73" y="4655318"/>
            <a:ext cx="2056724" cy="216991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58321"/>
            <a:ext cx="8229600" cy="896005"/>
          </a:xfrm>
        </p:spPr>
        <p:txBody>
          <a:bodyPr/>
          <a:lstStyle/>
          <a:p>
            <a:r>
              <a:rPr lang="nb-NO" dirty="0" smtClean="0">
                <a:effectLst>
                  <a:outerShdw blurRad="38100" dist="38100" dir="2700000" algn="tl">
                    <a:srgbClr val="000000">
                      <a:alpha val="43137"/>
                    </a:srgbClr>
                  </a:outerShdw>
                </a:effectLst>
              </a:rPr>
              <a:t>EN OPPKLARENDE (?) ANALOGI</a:t>
            </a:r>
            <a:endParaRPr lang="nb-NO"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51520" y="620688"/>
            <a:ext cx="6480720" cy="4034631"/>
          </a:xfrm>
        </p:spPr>
        <p:txBody>
          <a:bodyPr>
            <a:noAutofit/>
          </a:bodyPr>
          <a:lstStyle/>
          <a:p>
            <a:pPr marL="0" indent="0">
              <a:buNone/>
            </a:pPr>
            <a:r>
              <a:rPr lang="nb-NO" sz="1600" dirty="0" smtClean="0"/>
              <a:t>OPPSKRIFTEN</a:t>
            </a:r>
          </a:p>
          <a:p>
            <a:r>
              <a:rPr lang="nb-NO" sz="1600" dirty="0" smtClean="0"/>
              <a:t>Alt </a:t>
            </a:r>
            <a:r>
              <a:rPr lang="nb-NO" sz="1600" b="1" dirty="0" err="1" smtClean="0">
                <a:solidFill>
                  <a:srgbClr val="FF0000"/>
                </a:solidFill>
              </a:rPr>
              <a:t>DNA</a:t>
            </a:r>
            <a:r>
              <a:rPr lang="nb-NO" sz="1600" dirty="0" err="1" smtClean="0"/>
              <a:t>’et</a:t>
            </a:r>
            <a:r>
              <a:rPr lang="nb-NO" sz="1600" dirty="0" smtClean="0"/>
              <a:t> vårt er hele </a:t>
            </a:r>
            <a:r>
              <a:rPr lang="nb-NO" sz="1600" dirty="0" smtClean="0">
                <a:solidFill>
                  <a:srgbClr val="FF0000"/>
                </a:solidFill>
              </a:rPr>
              <a:t>kokeboken</a:t>
            </a:r>
            <a:r>
              <a:rPr lang="nb-NO" sz="1600" dirty="0" smtClean="0"/>
              <a:t> med mange </a:t>
            </a:r>
            <a:r>
              <a:rPr lang="nb-NO" sz="1600" dirty="0" smtClean="0">
                <a:solidFill>
                  <a:srgbClr val="7030A0"/>
                </a:solidFill>
              </a:rPr>
              <a:t>oppskrifter</a:t>
            </a:r>
            <a:r>
              <a:rPr lang="nb-NO" sz="1600" dirty="0" smtClean="0"/>
              <a:t>.</a:t>
            </a:r>
          </a:p>
          <a:p>
            <a:r>
              <a:rPr lang="nb-NO" sz="1600" dirty="0" smtClean="0">
                <a:solidFill>
                  <a:srgbClr val="0070C0"/>
                </a:solidFill>
              </a:rPr>
              <a:t>Språket </a:t>
            </a:r>
            <a:r>
              <a:rPr lang="nb-NO" sz="1600" dirty="0" smtClean="0">
                <a:solidFill>
                  <a:srgbClr val="FF0000"/>
                </a:solidFill>
              </a:rPr>
              <a:t>kokeboken</a:t>
            </a:r>
            <a:r>
              <a:rPr lang="nb-NO" sz="1600" dirty="0" smtClean="0"/>
              <a:t> er skrevet med er A, T, C, G (</a:t>
            </a:r>
            <a:r>
              <a:rPr lang="nb-NO" sz="1600" b="1" dirty="0" smtClean="0">
                <a:solidFill>
                  <a:srgbClr val="0070C0"/>
                </a:solidFill>
              </a:rPr>
              <a:t>baser)</a:t>
            </a:r>
            <a:r>
              <a:rPr lang="nb-NO" sz="1600" dirty="0" smtClean="0"/>
              <a:t>.</a:t>
            </a:r>
          </a:p>
          <a:p>
            <a:r>
              <a:rPr lang="nb-NO" sz="1600" dirty="0"/>
              <a:t>Hvert </a:t>
            </a:r>
            <a:r>
              <a:rPr lang="nb-NO" sz="1600" b="1" dirty="0" err="1">
                <a:solidFill>
                  <a:schemeClr val="accent6">
                    <a:lumMod val="75000"/>
                  </a:schemeClr>
                </a:solidFill>
              </a:rPr>
              <a:t>kodon</a:t>
            </a:r>
            <a:r>
              <a:rPr lang="nb-NO" sz="1600" dirty="0"/>
              <a:t> er beskrivelsen av </a:t>
            </a:r>
            <a:r>
              <a:rPr lang="nb-NO" sz="1600" dirty="0" err="1"/>
              <a:t>èn</a:t>
            </a:r>
            <a:r>
              <a:rPr lang="nb-NO" sz="1600" dirty="0"/>
              <a:t> </a:t>
            </a:r>
            <a:r>
              <a:rPr lang="nb-NO" sz="1600" dirty="0">
                <a:solidFill>
                  <a:schemeClr val="accent6">
                    <a:lumMod val="75000"/>
                  </a:schemeClr>
                </a:solidFill>
              </a:rPr>
              <a:t>ingrediens</a:t>
            </a:r>
            <a:r>
              <a:rPr lang="nb-NO" sz="1600" dirty="0"/>
              <a:t> i </a:t>
            </a:r>
            <a:r>
              <a:rPr lang="nb-NO" sz="1600" dirty="0">
                <a:solidFill>
                  <a:srgbClr val="7030A0"/>
                </a:solidFill>
              </a:rPr>
              <a:t>oppskriften</a:t>
            </a:r>
            <a:r>
              <a:rPr lang="nb-NO" sz="1600" dirty="0" smtClean="0"/>
              <a:t>.</a:t>
            </a:r>
            <a:endParaRPr lang="nb-NO" sz="1600" dirty="0" smtClean="0"/>
          </a:p>
          <a:p>
            <a:r>
              <a:rPr lang="nb-NO" sz="1600" dirty="0"/>
              <a:t>Hvert </a:t>
            </a:r>
            <a:r>
              <a:rPr lang="nb-NO" sz="1600" b="1" dirty="0">
                <a:solidFill>
                  <a:srgbClr val="7030A0"/>
                </a:solidFill>
              </a:rPr>
              <a:t>gen</a:t>
            </a:r>
            <a:r>
              <a:rPr lang="nb-NO" sz="1600" dirty="0"/>
              <a:t> er </a:t>
            </a:r>
            <a:r>
              <a:rPr lang="nb-NO" sz="1600" dirty="0" err="1"/>
              <a:t>èn</a:t>
            </a:r>
            <a:r>
              <a:rPr lang="nb-NO" sz="1600" dirty="0"/>
              <a:t> </a:t>
            </a:r>
            <a:r>
              <a:rPr lang="nb-NO" sz="1600" dirty="0" smtClean="0">
                <a:solidFill>
                  <a:srgbClr val="7030A0"/>
                </a:solidFill>
              </a:rPr>
              <a:t>oppskrift</a:t>
            </a:r>
            <a:endParaRPr lang="nb-NO" sz="1600" dirty="0" smtClean="0"/>
          </a:p>
          <a:p>
            <a:r>
              <a:rPr lang="nb-NO" sz="1600" dirty="0" smtClean="0"/>
              <a:t>Hvert </a:t>
            </a:r>
            <a:r>
              <a:rPr lang="nb-NO" sz="1600" b="1" dirty="0" smtClean="0">
                <a:solidFill>
                  <a:srgbClr val="00B050"/>
                </a:solidFill>
              </a:rPr>
              <a:t>kromosom</a:t>
            </a:r>
            <a:r>
              <a:rPr lang="nb-NO" sz="1600" dirty="0" smtClean="0"/>
              <a:t> er ett </a:t>
            </a:r>
            <a:r>
              <a:rPr lang="nb-NO" sz="1600" dirty="0" smtClean="0">
                <a:solidFill>
                  <a:srgbClr val="00B050"/>
                </a:solidFill>
              </a:rPr>
              <a:t>kapittel</a:t>
            </a:r>
            <a:r>
              <a:rPr lang="nb-NO" sz="1600" dirty="0" smtClean="0"/>
              <a:t> i </a:t>
            </a:r>
            <a:r>
              <a:rPr lang="nb-NO" sz="1600" dirty="0" smtClean="0">
                <a:solidFill>
                  <a:srgbClr val="FF0000"/>
                </a:solidFill>
              </a:rPr>
              <a:t>kokeboken</a:t>
            </a:r>
            <a:r>
              <a:rPr lang="nb-NO" sz="1600" dirty="0" smtClean="0"/>
              <a:t>.</a:t>
            </a:r>
          </a:p>
          <a:p>
            <a:endParaRPr lang="nb-NO" sz="1600" dirty="0" smtClean="0"/>
          </a:p>
          <a:p>
            <a:pPr marL="0" indent="0">
              <a:buNone/>
            </a:pPr>
            <a:r>
              <a:rPr lang="nb-NO" sz="1600" dirty="0" smtClean="0"/>
              <a:t>PRODUKTET</a:t>
            </a:r>
          </a:p>
          <a:p>
            <a:r>
              <a:rPr lang="nb-NO" sz="1600" dirty="0" smtClean="0"/>
              <a:t>Hver </a:t>
            </a:r>
            <a:r>
              <a:rPr lang="nb-NO" sz="1600" b="1" dirty="0" smtClean="0">
                <a:solidFill>
                  <a:schemeClr val="accent6">
                    <a:lumMod val="75000"/>
                  </a:schemeClr>
                </a:solidFill>
              </a:rPr>
              <a:t>aminosyre</a:t>
            </a:r>
            <a:r>
              <a:rPr lang="nb-NO" sz="1600" dirty="0" smtClean="0"/>
              <a:t> er selve </a:t>
            </a:r>
            <a:r>
              <a:rPr lang="nb-NO" sz="1600" dirty="0" smtClean="0">
                <a:solidFill>
                  <a:schemeClr val="accent6">
                    <a:lumMod val="75000"/>
                  </a:schemeClr>
                </a:solidFill>
              </a:rPr>
              <a:t>ingrediensen</a:t>
            </a:r>
            <a:r>
              <a:rPr lang="nb-NO" sz="1600" dirty="0" smtClean="0"/>
              <a:t> som er beskrevet.</a:t>
            </a:r>
          </a:p>
          <a:p>
            <a:r>
              <a:rPr lang="nb-NO" sz="1600" dirty="0" smtClean="0"/>
              <a:t>Hvert </a:t>
            </a:r>
            <a:r>
              <a:rPr lang="nb-NO" sz="1600" b="1" dirty="0" smtClean="0">
                <a:solidFill>
                  <a:srgbClr val="7030A0"/>
                </a:solidFill>
              </a:rPr>
              <a:t>protein</a:t>
            </a:r>
            <a:r>
              <a:rPr lang="nb-NO" sz="1600" dirty="0" smtClean="0"/>
              <a:t> er selve </a:t>
            </a:r>
            <a:r>
              <a:rPr lang="nb-NO" sz="1600" dirty="0" smtClean="0">
                <a:solidFill>
                  <a:srgbClr val="7030A0"/>
                </a:solidFill>
              </a:rPr>
              <a:t>matretten</a:t>
            </a:r>
            <a:r>
              <a:rPr lang="nb-NO" sz="1600" dirty="0" smtClean="0"/>
              <a:t> </a:t>
            </a:r>
            <a:r>
              <a:rPr lang="nb-NO" sz="1600" dirty="0" smtClean="0">
                <a:solidFill>
                  <a:srgbClr val="7030A0"/>
                </a:solidFill>
              </a:rPr>
              <a:t>oppskriften</a:t>
            </a:r>
            <a:r>
              <a:rPr lang="nb-NO" sz="1600" dirty="0" smtClean="0"/>
              <a:t> gir.</a:t>
            </a:r>
          </a:p>
          <a:p>
            <a:r>
              <a:rPr lang="nb-NO" sz="1600" dirty="0" smtClean="0"/>
              <a:t>Hver </a:t>
            </a:r>
            <a:r>
              <a:rPr lang="nb-NO" sz="1600" b="1" dirty="0" smtClean="0">
                <a:solidFill>
                  <a:schemeClr val="accent2">
                    <a:lumMod val="75000"/>
                  </a:schemeClr>
                </a:solidFill>
              </a:rPr>
              <a:t>egenskap</a:t>
            </a:r>
            <a:r>
              <a:rPr lang="nb-NO" sz="1600" dirty="0" smtClean="0"/>
              <a:t> vi har er en </a:t>
            </a:r>
            <a:r>
              <a:rPr lang="nb-NO" sz="1600" dirty="0" smtClean="0">
                <a:solidFill>
                  <a:schemeClr val="accent2">
                    <a:lumMod val="75000"/>
                  </a:schemeClr>
                </a:solidFill>
              </a:rPr>
              <a:t>full middag</a:t>
            </a:r>
            <a:r>
              <a:rPr lang="nb-NO" sz="1600" dirty="0" smtClean="0"/>
              <a:t>, som oftest med flere </a:t>
            </a:r>
            <a:r>
              <a:rPr lang="nb-NO" sz="1600" dirty="0" smtClean="0">
                <a:solidFill>
                  <a:srgbClr val="7030A0"/>
                </a:solidFill>
              </a:rPr>
              <a:t>retter</a:t>
            </a:r>
            <a:r>
              <a:rPr lang="nb-NO" sz="1600" dirty="0" smtClean="0"/>
              <a:t>, ofte fra forskjellige </a:t>
            </a:r>
            <a:r>
              <a:rPr lang="nb-NO" sz="1600" dirty="0" smtClean="0">
                <a:solidFill>
                  <a:srgbClr val="00B050"/>
                </a:solidFill>
              </a:rPr>
              <a:t>kapitler</a:t>
            </a:r>
            <a:r>
              <a:rPr lang="nb-NO" sz="1600" dirty="0" smtClean="0"/>
              <a:t>.</a:t>
            </a:r>
            <a:endParaRPr lang="nb-NO" sz="1600" dirty="0"/>
          </a:p>
          <a:p>
            <a:r>
              <a:rPr lang="nb-NO" sz="1600" dirty="0" smtClean="0"/>
              <a:t>Husk at når man har </a:t>
            </a:r>
            <a:r>
              <a:rPr lang="nb-NO" sz="1600" dirty="0" smtClean="0">
                <a:solidFill>
                  <a:srgbClr val="7030A0"/>
                </a:solidFill>
              </a:rPr>
              <a:t>oppskriften</a:t>
            </a:r>
            <a:r>
              <a:rPr lang="nb-NO" sz="1600" dirty="0" smtClean="0"/>
              <a:t> så kan man lage en </a:t>
            </a:r>
            <a:r>
              <a:rPr lang="nb-NO" sz="1600" dirty="0" smtClean="0">
                <a:solidFill>
                  <a:srgbClr val="7030A0"/>
                </a:solidFill>
              </a:rPr>
              <a:t>rett</a:t>
            </a:r>
            <a:r>
              <a:rPr lang="nb-NO" sz="1600" dirty="0" smtClean="0"/>
              <a:t> så ofte man vil, men man må alltid ha tilgang på </a:t>
            </a:r>
            <a:r>
              <a:rPr lang="nb-NO" sz="1600" dirty="0" smtClean="0">
                <a:solidFill>
                  <a:schemeClr val="accent6">
                    <a:lumMod val="75000"/>
                  </a:schemeClr>
                </a:solidFill>
              </a:rPr>
              <a:t>ingrediensene</a:t>
            </a:r>
            <a:r>
              <a:rPr lang="nb-NO" sz="1600" dirty="0" smtClean="0"/>
              <a:t>.</a:t>
            </a:r>
            <a:endParaRPr lang="nb-NO" sz="1600" dirty="0"/>
          </a:p>
        </p:txBody>
      </p:sp>
      <p:pic>
        <p:nvPicPr>
          <p:cNvPr id="7174" name="Picture 6" descr="Image result for old cookbook chapt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9716" y="4725143"/>
            <a:ext cx="1709503" cy="1963039"/>
          </a:xfrm>
          <a:prstGeom prst="rect">
            <a:avLst/>
          </a:prstGeom>
          <a:noFill/>
          <a:extLst>
            <a:ext uri="{909E8E84-426E-40DD-AFC4-6F175D3DCCD1}">
              <a14:hiddenFill xmlns:a14="http://schemas.microsoft.com/office/drawing/2010/main">
                <a:solidFill>
                  <a:srgbClr val="FFFFFF"/>
                </a:solidFill>
              </a14:hiddenFill>
            </a:ext>
          </a:extLst>
        </p:spPr>
      </p:pic>
      <p:pic>
        <p:nvPicPr>
          <p:cNvPr id="7194" name="Picture 26" descr="Image result for desse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86749" y="2420888"/>
            <a:ext cx="2255311" cy="2079717"/>
          </a:xfrm>
          <a:prstGeom prst="rect">
            <a:avLst/>
          </a:prstGeom>
          <a:noFill/>
          <a:extLst>
            <a:ext uri="{909E8E84-426E-40DD-AFC4-6F175D3DCCD1}">
              <a14:hiddenFill xmlns:a14="http://schemas.microsoft.com/office/drawing/2010/main">
                <a:solidFill>
                  <a:srgbClr val="FFFFFF"/>
                </a:solidFill>
              </a14:hiddenFill>
            </a:ext>
          </a:extLst>
        </p:spPr>
      </p:pic>
      <p:pic>
        <p:nvPicPr>
          <p:cNvPr id="7202" name="Picture 34" descr="Image result for egg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42082" y="5408419"/>
            <a:ext cx="1692569" cy="1165616"/>
          </a:xfrm>
          <a:prstGeom prst="rect">
            <a:avLst/>
          </a:prstGeom>
          <a:noFill/>
          <a:extLst>
            <a:ext uri="{909E8E84-426E-40DD-AFC4-6F175D3DCCD1}">
              <a14:hiddenFill xmlns:a14="http://schemas.microsoft.com/office/drawing/2010/main">
                <a:solidFill>
                  <a:srgbClr val="FFFFFF"/>
                </a:solidFill>
              </a14:hiddenFill>
            </a:ext>
          </a:extLst>
        </p:spPr>
      </p:pic>
      <p:pic>
        <p:nvPicPr>
          <p:cNvPr id="7204" name="Picture 36" descr="Image result for corn bread"/>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9530"/>
          <a:stretch/>
        </p:blipFill>
        <p:spPr bwMode="auto">
          <a:xfrm>
            <a:off x="6686748" y="4543848"/>
            <a:ext cx="2255311" cy="2144335"/>
          </a:xfrm>
          <a:prstGeom prst="rect">
            <a:avLst/>
          </a:prstGeom>
          <a:noFill/>
          <a:extLst>
            <a:ext uri="{909E8E84-426E-40DD-AFC4-6F175D3DCCD1}">
              <a14:hiddenFill xmlns:a14="http://schemas.microsoft.com/office/drawing/2010/main">
                <a:solidFill>
                  <a:srgbClr val="FFFFFF"/>
                </a:solidFill>
              </a14:hiddenFill>
            </a:ext>
          </a:extLst>
        </p:spPr>
      </p:pic>
      <p:pic>
        <p:nvPicPr>
          <p:cNvPr id="7198" name="Picture 30" descr="Image result for cornbread and stew"/>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2796" b="3741"/>
          <a:stretch/>
        </p:blipFill>
        <p:spPr bwMode="auto">
          <a:xfrm>
            <a:off x="6686749" y="4542459"/>
            <a:ext cx="2255311" cy="2145724"/>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3760939" y="4961083"/>
            <a:ext cx="616757" cy="28803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086042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17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17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20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20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19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19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nb-NO" sz="3600" dirty="0" smtClean="0">
                <a:effectLst>
                  <a:outerShdw blurRad="38100" dist="38100" dir="2700000" algn="tl">
                    <a:srgbClr val="000000">
                      <a:alpha val="43137"/>
                    </a:srgbClr>
                  </a:outerShdw>
                </a:effectLst>
              </a:rPr>
              <a:t>PROTEINSYNTESEN</a:t>
            </a:r>
            <a:endParaRPr lang="nb-NO" sz="3600" dirty="0">
              <a:effectLst>
                <a:outerShdw blurRad="38100" dist="38100" dir="2700000" algn="tl">
                  <a:srgbClr val="000000">
                    <a:alpha val="43137"/>
                  </a:srgbClr>
                </a:outerShdw>
              </a:effectLst>
            </a:endParaRPr>
          </a:p>
        </p:txBody>
      </p:sp>
      <p:pic>
        <p:nvPicPr>
          <p:cNvPr id="2050" name="Picture 2" descr="Bilderesultat for PROTEINSYNTESE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903" y="1266825"/>
            <a:ext cx="8597033" cy="5591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58329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nb-NO" sz="3600" dirty="0" smtClean="0">
                <a:effectLst>
                  <a:outerShdw blurRad="38100" dist="38100" dir="2700000" algn="tl">
                    <a:srgbClr val="000000">
                      <a:alpha val="43137"/>
                    </a:srgbClr>
                  </a:outerShdw>
                </a:effectLst>
              </a:rPr>
              <a:t>PROTEINSYNTESEN: FORKUNNSKAPER</a:t>
            </a:r>
            <a:endParaRPr lang="nb-NO" sz="36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46544" y="1267600"/>
            <a:ext cx="8229600" cy="4969712"/>
          </a:xfrm>
        </p:spPr>
        <p:txBody>
          <a:bodyPr>
            <a:normAutofit/>
          </a:bodyPr>
          <a:lstStyle/>
          <a:p>
            <a:r>
              <a:rPr lang="nb-NO" dirty="0" smtClean="0"/>
              <a:t>Proteiner produseres ved hjelp av gener. </a:t>
            </a:r>
          </a:p>
          <a:p>
            <a:r>
              <a:rPr lang="nb-NO" dirty="0" smtClean="0"/>
              <a:t>Ett </a:t>
            </a:r>
            <a:r>
              <a:rPr lang="nb-NO" dirty="0" err="1" smtClean="0"/>
              <a:t>kodon</a:t>
            </a:r>
            <a:r>
              <a:rPr lang="nb-NO" dirty="0" smtClean="0"/>
              <a:t> koder for </a:t>
            </a:r>
            <a:r>
              <a:rPr lang="nb-NO" dirty="0" err="1" smtClean="0"/>
              <a:t>èn</a:t>
            </a:r>
            <a:r>
              <a:rPr lang="nb-NO" dirty="0" smtClean="0"/>
              <a:t> aminosyre og ett gen koder vanligvis for ett protein.</a:t>
            </a:r>
          </a:p>
          <a:p>
            <a:r>
              <a:rPr lang="nb-NO" dirty="0" smtClean="0"/>
              <a:t>Aminosyrene kodes ikke direkte for fra DNA, men ved hjelp av </a:t>
            </a:r>
            <a:r>
              <a:rPr lang="nb-NO" dirty="0" err="1" smtClean="0"/>
              <a:t>mRNA</a:t>
            </a:r>
            <a:r>
              <a:rPr lang="nb-NO" dirty="0" smtClean="0"/>
              <a:t> (</a:t>
            </a:r>
            <a:r>
              <a:rPr lang="nb-NO" dirty="0" err="1" smtClean="0"/>
              <a:t>messenger</a:t>
            </a:r>
            <a:r>
              <a:rPr lang="nb-NO" dirty="0" smtClean="0"/>
              <a:t> RNA).</a:t>
            </a:r>
          </a:p>
          <a:p>
            <a:r>
              <a:rPr lang="nb-NO" dirty="0" err="1" smtClean="0"/>
              <a:t>mRNA</a:t>
            </a:r>
            <a:r>
              <a:rPr lang="nb-NO" dirty="0" smtClean="0"/>
              <a:t> minner om DNA, men:</a:t>
            </a:r>
          </a:p>
          <a:p>
            <a:pPr lvl="1"/>
            <a:r>
              <a:rPr lang="nb-NO" dirty="0" smtClean="0"/>
              <a:t>Har bare </a:t>
            </a:r>
            <a:r>
              <a:rPr lang="nb-NO" dirty="0" err="1" smtClean="0"/>
              <a:t>èn</a:t>
            </a:r>
            <a:r>
              <a:rPr lang="nb-NO" dirty="0" smtClean="0"/>
              <a:t> tråd </a:t>
            </a:r>
          </a:p>
          <a:p>
            <a:pPr lvl="1"/>
            <a:r>
              <a:rPr lang="nb-NO" dirty="0" smtClean="0"/>
              <a:t>Et annet sukker i rekkverket (ribose) </a:t>
            </a:r>
          </a:p>
          <a:p>
            <a:pPr lvl="1"/>
            <a:r>
              <a:rPr lang="nb-NO" dirty="0" smtClean="0"/>
              <a:t>U (</a:t>
            </a:r>
            <a:r>
              <a:rPr lang="nb-NO" dirty="0" err="1" smtClean="0"/>
              <a:t>Uracil</a:t>
            </a:r>
            <a:r>
              <a:rPr lang="nb-NO" dirty="0" smtClean="0"/>
              <a:t>) som base i stedet for T (Tymin)</a:t>
            </a:r>
          </a:p>
          <a:p>
            <a:pPr lvl="1"/>
            <a:endParaRPr lang="nb-NO" dirty="0" smtClean="0"/>
          </a:p>
        </p:txBody>
      </p:sp>
    </p:spTree>
    <p:extLst>
      <p:ext uri="{BB962C8B-B14F-4D97-AF65-F5344CB8AC3E}">
        <p14:creationId xmlns:p14="http://schemas.microsoft.com/office/powerpoint/2010/main" val="1931067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nb-NO" sz="4800" dirty="0" smtClean="0">
                <a:hlinkClick r:id="rId2"/>
              </a:rPr>
              <a:t>VITEN.NO: PROTEINSYNTESEN</a:t>
            </a:r>
            <a:endParaRPr lang="nb-NO" sz="4800" dirty="0"/>
          </a:p>
        </p:txBody>
      </p:sp>
    </p:spTree>
    <p:extLst>
      <p:ext uri="{BB962C8B-B14F-4D97-AF65-F5344CB8AC3E}">
        <p14:creationId xmlns:p14="http://schemas.microsoft.com/office/powerpoint/2010/main" val="4285433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nb-NO" sz="3600" dirty="0" smtClean="0">
                <a:effectLst>
                  <a:outerShdw blurRad="38100" dist="38100" dir="2700000" algn="tl">
                    <a:srgbClr val="000000">
                      <a:alpha val="43137"/>
                    </a:srgbClr>
                  </a:outerShdw>
                </a:effectLst>
              </a:rPr>
              <a:t>PROTEINSYNTESEN: </a:t>
            </a:r>
            <a:br>
              <a:rPr lang="nb-NO" sz="3600" dirty="0" smtClean="0">
                <a:effectLst>
                  <a:outerShdw blurRad="38100" dist="38100" dir="2700000" algn="tl">
                    <a:srgbClr val="000000">
                      <a:alpha val="43137"/>
                    </a:srgbClr>
                  </a:outerShdw>
                </a:effectLst>
              </a:rPr>
            </a:br>
            <a:r>
              <a:rPr lang="nb-NO" sz="3600" dirty="0" err="1" smtClean="0">
                <a:effectLst>
                  <a:outerShdw blurRad="38100" dist="38100" dir="2700000" algn="tl">
                    <a:srgbClr val="000000">
                      <a:alpha val="43137"/>
                    </a:srgbClr>
                  </a:outerShdw>
                </a:effectLst>
              </a:rPr>
              <a:t>mRNA</a:t>
            </a:r>
            <a:r>
              <a:rPr lang="nb-NO" sz="3600" dirty="0" smtClean="0">
                <a:effectLst>
                  <a:outerShdw blurRad="38100" dist="38100" dir="2700000" algn="tl">
                    <a:srgbClr val="000000">
                      <a:alpha val="43137"/>
                    </a:srgbClr>
                  </a:outerShdw>
                </a:effectLst>
              </a:rPr>
              <a:t>-transkripsjon</a:t>
            </a:r>
            <a:endParaRPr lang="nb-NO" sz="36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46544" y="1267600"/>
            <a:ext cx="8229600" cy="5257744"/>
          </a:xfrm>
        </p:spPr>
        <p:txBody>
          <a:bodyPr>
            <a:normAutofit/>
          </a:bodyPr>
          <a:lstStyle/>
          <a:p>
            <a:pPr marL="971550" lvl="1" indent="-514350">
              <a:buFont typeface="+mj-lt"/>
              <a:buAutoNum type="arabicPeriod"/>
            </a:pPr>
            <a:endParaRPr lang="nb-NO" dirty="0" smtClean="0"/>
          </a:p>
          <a:p>
            <a:pPr marL="514350" indent="-514350">
              <a:buFont typeface="+mj-lt"/>
              <a:buAutoNum type="arabicPeriod"/>
            </a:pPr>
            <a:r>
              <a:rPr lang="nb-NO" dirty="0" smtClean="0"/>
              <a:t>Først åpnes </a:t>
            </a:r>
            <a:r>
              <a:rPr lang="nb-NO" dirty="0" err="1" smtClean="0"/>
              <a:t>DNA’et</a:t>
            </a:r>
            <a:r>
              <a:rPr lang="nb-NO" dirty="0" smtClean="0"/>
              <a:t> ved hjelp av enzymet </a:t>
            </a:r>
            <a:r>
              <a:rPr lang="nb-NO" dirty="0" err="1" smtClean="0"/>
              <a:t>helikase</a:t>
            </a:r>
            <a:r>
              <a:rPr lang="nb-NO" dirty="0" smtClean="0"/>
              <a:t>. Deretter påføres komplementært </a:t>
            </a:r>
            <a:r>
              <a:rPr lang="nb-NO" dirty="0" err="1" smtClean="0"/>
              <a:t>mRNA</a:t>
            </a:r>
            <a:r>
              <a:rPr lang="nb-NO" dirty="0" smtClean="0"/>
              <a:t> til DNA-tråden vi ønsker å transkribere ved hjelp av enzymet RNA-</a:t>
            </a:r>
            <a:r>
              <a:rPr lang="nb-NO" dirty="0" err="1" smtClean="0"/>
              <a:t>polymerase</a:t>
            </a:r>
            <a:endParaRPr lang="nb-NO" dirty="0" smtClean="0"/>
          </a:p>
          <a:p>
            <a:pPr marL="400050" lvl="1" indent="0">
              <a:buNone/>
            </a:pPr>
            <a:endParaRPr lang="nb-NO" dirty="0"/>
          </a:p>
          <a:p>
            <a:pPr marL="914400" lvl="1" indent="-514350"/>
            <a:endParaRPr lang="nb-NO" dirty="0" smtClean="0"/>
          </a:p>
          <a:p>
            <a:pPr marL="514350" indent="-514350">
              <a:buFont typeface="+mj-lt"/>
              <a:buAutoNum type="arabicPeriod"/>
            </a:pPr>
            <a:endParaRPr lang="nb-NO" dirty="0" smtClean="0"/>
          </a:p>
          <a:p>
            <a:pPr marL="514350" indent="-514350">
              <a:buFont typeface="+mj-lt"/>
              <a:buAutoNum type="arabicPeriod"/>
            </a:pPr>
            <a:r>
              <a:rPr lang="nb-NO" dirty="0" err="1" smtClean="0"/>
              <a:t>mRNA</a:t>
            </a:r>
            <a:r>
              <a:rPr lang="nb-NO" dirty="0" smtClean="0"/>
              <a:t> </a:t>
            </a:r>
            <a:r>
              <a:rPr lang="nb-NO" dirty="0"/>
              <a:t>sendes så ut fra cellekjernen til cytoplasma </a:t>
            </a:r>
            <a:r>
              <a:rPr lang="nb-NO" dirty="0" smtClean="0"/>
              <a:t> </a:t>
            </a:r>
            <a:endParaRPr lang="nb-NO" dirty="0"/>
          </a:p>
        </p:txBody>
      </p:sp>
      <p:graphicFrame>
        <p:nvGraphicFramePr>
          <p:cNvPr id="22" name="Table 9"/>
          <p:cNvGraphicFramePr>
            <a:graphicFrameLocks noGrp="1"/>
          </p:cNvGraphicFramePr>
          <p:nvPr>
            <p:extLst/>
          </p:nvPr>
        </p:nvGraphicFramePr>
        <p:xfrm>
          <a:off x="1737117" y="4378607"/>
          <a:ext cx="4203035" cy="365760"/>
        </p:xfrm>
        <a:graphic>
          <a:graphicData uri="http://schemas.openxmlformats.org/drawingml/2006/table">
            <a:tbl>
              <a:tblPr firstRow="1" bandRow="1">
                <a:tableStyleId>{5C22544A-7EE6-4342-B048-85BDC9FD1C3A}</a:tableStyleId>
              </a:tblPr>
              <a:tblGrid>
                <a:gridCol w="1401011">
                  <a:extLst>
                    <a:ext uri="{9D8B030D-6E8A-4147-A177-3AD203B41FA5}">
                      <a16:colId xmlns="" xmlns:a16="http://schemas.microsoft.com/office/drawing/2014/main" val="20000"/>
                    </a:ext>
                  </a:extLst>
                </a:gridCol>
                <a:gridCol w="700506">
                  <a:extLst>
                    <a:ext uri="{9D8B030D-6E8A-4147-A177-3AD203B41FA5}">
                      <a16:colId xmlns="" xmlns:a16="http://schemas.microsoft.com/office/drawing/2014/main" val="20001"/>
                    </a:ext>
                  </a:extLst>
                </a:gridCol>
                <a:gridCol w="700506">
                  <a:extLst>
                    <a:ext uri="{9D8B030D-6E8A-4147-A177-3AD203B41FA5}">
                      <a16:colId xmlns="" xmlns:a16="http://schemas.microsoft.com/office/drawing/2014/main" val="4201646650"/>
                    </a:ext>
                  </a:extLst>
                </a:gridCol>
                <a:gridCol w="700506">
                  <a:extLst>
                    <a:ext uri="{9D8B030D-6E8A-4147-A177-3AD203B41FA5}">
                      <a16:colId xmlns="" xmlns:a16="http://schemas.microsoft.com/office/drawing/2014/main" val="20002"/>
                    </a:ext>
                  </a:extLst>
                </a:gridCol>
                <a:gridCol w="700506">
                  <a:extLst>
                    <a:ext uri="{9D8B030D-6E8A-4147-A177-3AD203B41FA5}">
                      <a16:colId xmlns="" xmlns:a16="http://schemas.microsoft.com/office/drawing/2014/main" val="3702277241"/>
                    </a:ext>
                  </a:extLst>
                </a:gridCol>
              </a:tblGrid>
              <a:tr h="209273">
                <a:tc>
                  <a:txBody>
                    <a:bodyPr/>
                    <a:lstStyle/>
                    <a:p>
                      <a:pPr algn="ctr"/>
                      <a:r>
                        <a:rPr lang="nb-NO" sz="2400" b="0" dirty="0" smtClean="0">
                          <a:solidFill>
                            <a:schemeClr val="tx1"/>
                          </a:solidFill>
                        </a:rPr>
                        <a:t>DNA: </a:t>
                      </a:r>
                      <a:r>
                        <a:rPr lang="nb-NO" sz="2400" b="0" dirty="0" smtClean="0">
                          <a:solidFill>
                            <a:schemeClr val="accent6">
                              <a:lumMod val="75000"/>
                            </a:schemeClr>
                          </a:solidFill>
                        </a:rPr>
                        <a:t>TT</a:t>
                      </a:r>
                      <a:r>
                        <a:rPr lang="nb-NO" sz="2400" b="0" dirty="0" smtClean="0">
                          <a:solidFill>
                            <a:srgbClr val="00B050"/>
                          </a:solidFill>
                        </a:rPr>
                        <a:t>C</a:t>
                      </a:r>
                      <a:endParaRPr lang="nb-NO" sz="2400" b="0" dirty="0">
                        <a:solidFill>
                          <a:srgbClr val="00B050"/>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sz="2400" b="0" kern="1200" dirty="0" smtClean="0">
                          <a:solidFill>
                            <a:srgbClr val="7030A0"/>
                          </a:solidFill>
                          <a:latin typeface="+mn-lt"/>
                          <a:ea typeface="+mn-ea"/>
                          <a:cs typeface="+mn-cs"/>
                        </a:rPr>
                        <a:t>G</a:t>
                      </a:r>
                      <a:r>
                        <a:rPr lang="nb-NO" sz="2400" b="0" kern="1200" dirty="0" smtClean="0">
                          <a:solidFill>
                            <a:schemeClr val="accent6">
                              <a:lumMod val="75000"/>
                            </a:schemeClr>
                          </a:solidFill>
                          <a:latin typeface="+mn-lt"/>
                          <a:ea typeface="+mn-ea"/>
                          <a:cs typeface="+mn-cs"/>
                        </a:rPr>
                        <a:t>T</a:t>
                      </a:r>
                      <a:r>
                        <a:rPr lang="nb-NO" sz="2400" b="0" dirty="0" smtClean="0">
                          <a:solidFill>
                            <a:srgbClr val="7030A0"/>
                          </a:solidFill>
                        </a:rPr>
                        <a:t>G</a:t>
                      </a:r>
                      <a:endParaRPr lang="nb-NO" sz="2400" b="0" dirty="0">
                        <a:solidFill>
                          <a:srgbClr val="7030A0"/>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sz="2400" b="0" dirty="0" smtClean="0">
                          <a:solidFill>
                            <a:srgbClr val="0070C0"/>
                          </a:solidFill>
                        </a:rPr>
                        <a:t>A</a:t>
                      </a:r>
                      <a:r>
                        <a:rPr lang="nb-NO" sz="2400" b="0" dirty="0" smtClean="0">
                          <a:solidFill>
                            <a:srgbClr val="00B050"/>
                          </a:solidFill>
                        </a:rPr>
                        <a:t>CC</a:t>
                      </a:r>
                      <a:endParaRPr lang="nb-NO" sz="2400" b="0" dirty="0">
                        <a:solidFill>
                          <a:srgbClr val="00B050"/>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sz="2400" b="0" kern="1200" dirty="0" smtClean="0">
                          <a:solidFill>
                            <a:srgbClr val="00B050"/>
                          </a:solidFill>
                          <a:latin typeface="+mn-lt"/>
                          <a:ea typeface="+mn-ea"/>
                          <a:cs typeface="+mn-cs"/>
                        </a:rPr>
                        <a:t>C</a:t>
                      </a:r>
                      <a:r>
                        <a:rPr lang="nb-NO" sz="2400" b="0" kern="1200" dirty="0" smtClean="0">
                          <a:solidFill>
                            <a:srgbClr val="0070C0"/>
                          </a:solidFill>
                          <a:latin typeface="+mn-lt"/>
                          <a:ea typeface="+mn-ea"/>
                          <a:cs typeface="+mn-cs"/>
                        </a:rPr>
                        <a:t>A</a:t>
                      </a:r>
                      <a:r>
                        <a:rPr lang="nb-NO" sz="2400" b="0" kern="1200" dirty="0" smtClean="0">
                          <a:solidFill>
                            <a:schemeClr val="accent6">
                              <a:lumMod val="75000"/>
                            </a:schemeClr>
                          </a:solidFill>
                          <a:latin typeface="+mn-lt"/>
                          <a:ea typeface="+mn-ea"/>
                          <a:cs typeface="+mn-cs"/>
                        </a:rPr>
                        <a:t>T</a:t>
                      </a:r>
                      <a:endParaRPr lang="nb-NO" sz="2400" b="0" kern="1200" dirty="0">
                        <a:solidFill>
                          <a:schemeClr val="accent6">
                            <a:lumMod val="75000"/>
                          </a:schemeClr>
                        </a:solidFill>
                        <a:latin typeface="+mn-lt"/>
                        <a:ea typeface="+mn-ea"/>
                        <a:cs typeface="+mn-cs"/>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sz="2400" b="0" kern="1200" dirty="0" smtClean="0">
                          <a:solidFill>
                            <a:schemeClr val="accent6">
                              <a:lumMod val="75000"/>
                            </a:schemeClr>
                          </a:solidFill>
                          <a:latin typeface="+mn-lt"/>
                          <a:ea typeface="+mn-ea"/>
                          <a:cs typeface="+mn-cs"/>
                        </a:rPr>
                        <a:t>T</a:t>
                      </a:r>
                      <a:r>
                        <a:rPr lang="nb-NO" sz="2400" b="0" kern="1200" dirty="0" smtClean="0">
                          <a:solidFill>
                            <a:srgbClr val="0070C0"/>
                          </a:solidFill>
                          <a:latin typeface="+mn-lt"/>
                          <a:ea typeface="+mn-ea"/>
                          <a:cs typeface="+mn-cs"/>
                        </a:rPr>
                        <a:t>A</a:t>
                      </a:r>
                      <a:r>
                        <a:rPr lang="nb-NO" sz="2400" b="0" kern="1200" dirty="0" smtClean="0">
                          <a:solidFill>
                            <a:srgbClr val="7030A0"/>
                          </a:solidFill>
                          <a:latin typeface="+mn-lt"/>
                          <a:ea typeface="+mn-ea"/>
                          <a:cs typeface="+mn-cs"/>
                        </a:rPr>
                        <a:t>G</a:t>
                      </a:r>
                      <a:endParaRPr lang="nb-NO" sz="2400" b="0" kern="1200" dirty="0">
                        <a:solidFill>
                          <a:srgbClr val="7030A0"/>
                        </a:solidFill>
                        <a:latin typeface="+mn-lt"/>
                        <a:ea typeface="+mn-ea"/>
                        <a:cs typeface="+mn-cs"/>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0"/>
                  </a:ext>
                </a:extLst>
              </a:tr>
            </a:tbl>
          </a:graphicData>
        </a:graphic>
      </p:graphicFrame>
      <p:graphicFrame>
        <p:nvGraphicFramePr>
          <p:cNvPr id="30" name="Table 9"/>
          <p:cNvGraphicFramePr>
            <a:graphicFrameLocks noGrp="1"/>
          </p:cNvGraphicFramePr>
          <p:nvPr>
            <p:extLst/>
          </p:nvPr>
        </p:nvGraphicFramePr>
        <p:xfrm>
          <a:off x="1716303" y="4685678"/>
          <a:ext cx="4203035" cy="365760"/>
        </p:xfrm>
        <a:graphic>
          <a:graphicData uri="http://schemas.openxmlformats.org/drawingml/2006/table">
            <a:tbl>
              <a:tblPr firstRow="1" bandRow="1">
                <a:tableStyleId>{5C22544A-7EE6-4342-B048-85BDC9FD1C3A}</a:tableStyleId>
              </a:tblPr>
              <a:tblGrid>
                <a:gridCol w="1401011">
                  <a:extLst>
                    <a:ext uri="{9D8B030D-6E8A-4147-A177-3AD203B41FA5}">
                      <a16:colId xmlns="" xmlns:a16="http://schemas.microsoft.com/office/drawing/2014/main" val="20000"/>
                    </a:ext>
                  </a:extLst>
                </a:gridCol>
                <a:gridCol w="700506">
                  <a:extLst>
                    <a:ext uri="{9D8B030D-6E8A-4147-A177-3AD203B41FA5}">
                      <a16:colId xmlns="" xmlns:a16="http://schemas.microsoft.com/office/drawing/2014/main" val="20001"/>
                    </a:ext>
                  </a:extLst>
                </a:gridCol>
                <a:gridCol w="700506">
                  <a:extLst>
                    <a:ext uri="{9D8B030D-6E8A-4147-A177-3AD203B41FA5}">
                      <a16:colId xmlns="" xmlns:a16="http://schemas.microsoft.com/office/drawing/2014/main" val="4201646650"/>
                    </a:ext>
                  </a:extLst>
                </a:gridCol>
                <a:gridCol w="700506">
                  <a:extLst>
                    <a:ext uri="{9D8B030D-6E8A-4147-A177-3AD203B41FA5}">
                      <a16:colId xmlns="" xmlns:a16="http://schemas.microsoft.com/office/drawing/2014/main" val="20002"/>
                    </a:ext>
                  </a:extLst>
                </a:gridCol>
                <a:gridCol w="700506">
                  <a:extLst>
                    <a:ext uri="{9D8B030D-6E8A-4147-A177-3AD203B41FA5}">
                      <a16:colId xmlns="" xmlns:a16="http://schemas.microsoft.com/office/drawing/2014/main" val="3702277241"/>
                    </a:ext>
                  </a:extLst>
                </a:gridCol>
              </a:tblGrid>
              <a:tr h="209273">
                <a:tc>
                  <a:txBody>
                    <a:bodyPr/>
                    <a:lstStyle/>
                    <a:p>
                      <a:pPr algn="r"/>
                      <a:r>
                        <a:rPr lang="nb-NO" sz="2400" b="0" dirty="0" smtClean="0">
                          <a:solidFill>
                            <a:schemeClr val="tx1"/>
                          </a:solidFill>
                        </a:rPr>
                        <a:t>DNA: </a:t>
                      </a:r>
                      <a:r>
                        <a:rPr lang="nb-NO" sz="2400" b="0" dirty="0" smtClean="0">
                          <a:solidFill>
                            <a:srgbClr val="0070C0"/>
                          </a:solidFill>
                        </a:rPr>
                        <a:t>AA</a:t>
                      </a:r>
                      <a:r>
                        <a:rPr lang="nb-NO" sz="2400" b="0" dirty="0" smtClean="0">
                          <a:solidFill>
                            <a:srgbClr val="7030A0"/>
                          </a:solidFill>
                        </a:rPr>
                        <a:t>G</a:t>
                      </a:r>
                      <a:endParaRPr lang="nb-NO" sz="2400" b="0" dirty="0">
                        <a:solidFill>
                          <a:srgbClr val="7030A0"/>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sz="2400" b="0" kern="1200" dirty="0" smtClean="0">
                          <a:solidFill>
                            <a:srgbClr val="00B050"/>
                          </a:solidFill>
                          <a:latin typeface="+mn-lt"/>
                          <a:ea typeface="+mn-ea"/>
                          <a:cs typeface="+mn-cs"/>
                        </a:rPr>
                        <a:t>C</a:t>
                      </a:r>
                      <a:r>
                        <a:rPr lang="nb-NO" sz="2400" b="0" kern="1200" dirty="0" smtClean="0">
                          <a:solidFill>
                            <a:srgbClr val="0070C0"/>
                          </a:solidFill>
                          <a:latin typeface="+mn-lt"/>
                          <a:ea typeface="+mn-ea"/>
                          <a:cs typeface="+mn-cs"/>
                        </a:rPr>
                        <a:t>A</a:t>
                      </a:r>
                      <a:r>
                        <a:rPr lang="nb-NO" sz="2400" b="0" kern="1200" dirty="0" smtClean="0">
                          <a:solidFill>
                            <a:srgbClr val="00B050"/>
                          </a:solidFill>
                          <a:latin typeface="+mn-lt"/>
                          <a:ea typeface="+mn-ea"/>
                          <a:cs typeface="+mn-cs"/>
                        </a:rPr>
                        <a:t>C</a:t>
                      </a:r>
                      <a:endParaRPr lang="nb-NO" sz="2400" b="0" dirty="0">
                        <a:solidFill>
                          <a:srgbClr val="00B050"/>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sz="2400" b="0" dirty="0" smtClean="0">
                          <a:solidFill>
                            <a:schemeClr val="accent6">
                              <a:lumMod val="75000"/>
                            </a:schemeClr>
                          </a:solidFill>
                        </a:rPr>
                        <a:t>T</a:t>
                      </a:r>
                      <a:r>
                        <a:rPr lang="nb-NO" sz="2400" b="0" dirty="0" smtClean="0">
                          <a:solidFill>
                            <a:srgbClr val="7030A0"/>
                          </a:solidFill>
                        </a:rPr>
                        <a:t>GG</a:t>
                      </a:r>
                      <a:endParaRPr lang="nb-NO" sz="2400" b="0" dirty="0">
                        <a:solidFill>
                          <a:srgbClr val="7030A0"/>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sz="2400" b="0" kern="1200" dirty="0" smtClean="0">
                          <a:solidFill>
                            <a:srgbClr val="7030A0"/>
                          </a:solidFill>
                          <a:latin typeface="+mn-lt"/>
                          <a:ea typeface="+mn-ea"/>
                          <a:cs typeface="+mn-cs"/>
                        </a:rPr>
                        <a:t>G</a:t>
                      </a:r>
                      <a:r>
                        <a:rPr lang="nb-NO" sz="2400" b="0" kern="1200" dirty="0" smtClean="0">
                          <a:solidFill>
                            <a:schemeClr val="accent6">
                              <a:lumMod val="75000"/>
                            </a:schemeClr>
                          </a:solidFill>
                          <a:latin typeface="+mn-lt"/>
                          <a:ea typeface="+mn-ea"/>
                          <a:cs typeface="+mn-cs"/>
                        </a:rPr>
                        <a:t>T</a:t>
                      </a:r>
                      <a:r>
                        <a:rPr lang="nb-NO" sz="2400" b="0" kern="1200" dirty="0" smtClean="0">
                          <a:solidFill>
                            <a:srgbClr val="0070C0"/>
                          </a:solidFill>
                          <a:latin typeface="+mn-lt"/>
                          <a:ea typeface="+mn-ea"/>
                          <a:cs typeface="+mn-cs"/>
                        </a:rPr>
                        <a:t>A</a:t>
                      </a:r>
                      <a:endParaRPr lang="nb-NO" sz="2400" b="0" kern="1200" dirty="0">
                        <a:solidFill>
                          <a:srgbClr val="0070C0"/>
                        </a:solidFill>
                        <a:latin typeface="+mn-lt"/>
                        <a:ea typeface="+mn-ea"/>
                        <a:cs typeface="+mn-cs"/>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sz="2400" b="0" kern="1200" dirty="0" smtClean="0">
                          <a:solidFill>
                            <a:srgbClr val="0070C0"/>
                          </a:solidFill>
                          <a:latin typeface="+mn-lt"/>
                          <a:ea typeface="+mn-ea"/>
                          <a:cs typeface="+mn-cs"/>
                        </a:rPr>
                        <a:t>A</a:t>
                      </a:r>
                      <a:r>
                        <a:rPr lang="nb-NO" sz="2400" b="0" kern="1200" dirty="0" smtClean="0">
                          <a:solidFill>
                            <a:schemeClr val="accent6">
                              <a:lumMod val="75000"/>
                            </a:schemeClr>
                          </a:solidFill>
                          <a:latin typeface="+mn-lt"/>
                          <a:ea typeface="+mn-ea"/>
                          <a:cs typeface="+mn-cs"/>
                        </a:rPr>
                        <a:t>T</a:t>
                      </a:r>
                      <a:r>
                        <a:rPr lang="nb-NO" sz="2400" b="0" kern="1200" dirty="0" smtClean="0">
                          <a:solidFill>
                            <a:srgbClr val="00B050"/>
                          </a:solidFill>
                          <a:latin typeface="+mn-lt"/>
                          <a:ea typeface="+mn-ea"/>
                          <a:cs typeface="+mn-cs"/>
                        </a:rPr>
                        <a:t>C</a:t>
                      </a:r>
                      <a:endParaRPr lang="nb-NO" sz="2400" b="0" kern="1200" dirty="0">
                        <a:solidFill>
                          <a:srgbClr val="00B050"/>
                        </a:solidFill>
                        <a:latin typeface="+mn-lt"/>
                        <a:ea typeface="+mn-ea"/>
                        <a:cs typeface="+mn-cs"/>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0"/>
                  </a:ext>
                </a:extLst>
              </a:tr>
            </a:tbl>
          </a:graphicData>
        </a:graphic>
      </p:graphicFrame>
      <p:graphicFrame>
        <p:nvGraphicFramePr>
          <p:cNvPr id="31" name="Table 9"/>
          <p:cNvGraphicFramePr>
            <a:graphicFrameLocks noGrp="1"/>
          </p:cNvGraphicFramePr>
          <p:nvPr>
            <p:extLst/>
          </p:nvPr>
        </p:nvGraphicFramePr>
        <p:xfrm>
          <a:off x="1558638" y="4807222"/>
          <a:ext cx="4412439" cy="365760"/>
        </p:xfrm>
        <a:graphic>
          <a:graphicData uri="http://schemas.openxmlformats.org/drawingml/2006/table">
            <a:tbl>
              <a:tblPr firstRow="1" bandRow="1">
                <a:tableStyleId>{5C22544A-7EE6-4342-B048-85BDC9FD1C3A}</a:tableStyleId>
              </a:tblPr>
              <a:tblGrid>
                <a:gridCol w="1629589">
                  <a:extLst>
                    <a:ext uri="{9D8B030D-6E8A-4147-A177-3AD203B41FA5}">
                      <a16:colId xmlns="" xmlns:a16="http://schemas.microsoft.com/office/drawing/2014/main" val="20000"/>
                    </a:ext>
                  </a:extLst>
                </a:gridCol>
                <a:gridCol w="610427">
                  <a:extLst>
                    <a:ext uri="{9D8B030D-6E8A-4147-A177-3AD203B41FA5}">
                      <a16:colId xmlns="" xmlns:a16="http://schemas.microsoft.com/office/drawing/2014/main" val="20001"/>
                    </a:ext>
                  </a:extLst>
                </a:gridCol>
                <a:gridCol w="724141">
                  <a:extLst>
                    <a:ext uri="{9D8B030D-6E8A-4147-A177-3AD203B41FA5}">
                      <a16:colId xmlns="" xmlns:a16="http://schemas.microsoft.com/office/drawing/2014/main" val="4201646650"/>
                    </a:ext>
                  </a:extLst>
                </a:gridCol>
                <a:gridCol w="724141">
                  <a:extLst>
                    <a:ext uri="{9D8B030D-6E8A-4147-A177-3AD203B41FA5}">
                      <a16:colId xmlns="" xmlns:a16="http://schemas.microsoft.com/office/drawing/2014/main" val="20002"/>
                    </a:ext>
                  </a:extLst>
                </a:gridCol>
                <a:gridCol w="724141">
                  <a:extLst>
                    <a:ext uri="{9D8B030D-6E8A-4147-A177-3AD203B41FA5}">
                      <a16:colId xmlns="" xmlns:a16="http://schemas.microsoft.com/office/drawing/2014/main" val="3702277241"/>
                    </a:ext>
                  </a:extLst>
                </a:gridCol>
              </a:tblGrid>
              <a:tr h="209273">
                <a:tc>
                  <a:txBody>
                    <a:bodyPr/>
                    <a:lstStyle/>
                    <a:p>
                      <a:pPr algn="ctr"/>
                      <a:r>
                        <a:rPr lang="nb-NO" sz="2400" b="0" dirty="0" err="1" smtClean="0">
                          <a:solidFill>
                            <a:schemeClr val="tx1"/>
                          </a:solidFill>
                        </a:rPr>
                        <a:t>mRNA</a:t>
                      </a:r>
                      <a:r>
                        <a:rPr lang="nb-NO" sz="2400" b="0" dirty="0" smtClean="0">
                          <a:solidFill>
                            <a:schemeClr val="tx1"/>
                          </a:solidFill>
                        </a:rPr>
                        <a:t>: UU</a:t>
                      </a:r>
                      <a:r>
                        <a:rPr lang="nb-NO" sz="2400" b="0" dirty="0" smtClean="0">
                          <a:solidFill>
                            <a:srgbClr val="00B050"/>
                          </a:solidFill>
                        </a:rPr>
                        <a:t>C</a:t>
                      </a:r>
                      <a:endParaRPr lang="nb-NO" sz="2400" b="0" dirty="0">
                        <a:solidFill>
                          <a:srgbClr val="00B050"/>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sz="2400" b="0" kern="1200" dirty="0" smtClean="0">
                          <a:solidFill>
                            <a:srgbClr val="7030A0"/>
                          </a:solidFill>
                          <a:latin typeface="+mn-lt"/>
                          <a:ea typeface="+mn-ea"/>
                          <a:cs typeface="+mn-cs"/>
                        </a:rPr>
                        <a:t>G</a:t>
                      </a:r>
                      <a:r>
                        <a:rPr lang="nb-NO" sz="2400" b="0" kern="1200" dirty="0" smtClean="0">
                          <a:solidFill>
                            <a:schemeClr val="tx1"/>
                          </a:solidFill>
                          <a:latin typeface="+mn-lt"/>
                          <a:ea typeface="+mn-ea"/>
                          <a:cs typeface="+mn-cs"/>
                        </a:rPr>
                        <a:t>U</a:t>
                      </a:r>
                      <a:r>
                        <a:rPr lang="nb-NO" sz="2400" b="0" dirty="0" smtClean="0">
                          <a:solidFill>
                            <a:srgbClr val="7030A0"/>
                          </a:solidFill>
                        </a:rPr>
                        <a:t>G</a:t>
                      </a:r>
                      <a:endParaRPr lang="nb-NO" sz="2400" b="0" dirty="0">
                        <a:solidFill>
                          <a:srgbClr val="7030A0"/>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sz="2400" b="0" dirty="0" smtClean="0">
                          <a:solidFill>
                            <a:srgbClr val="0070C0"/>
                          </a:solidFill>
                        </a:rPr>
                        <a:t>A</a:t>
                      </a:r>
                      <a:r>
                        <a:rPr lang="nb-NO" sz="2400" b="0" dirty="0" smtClean="0">
                          <a:solidFill>
                            <a:srgbClr val="00B050"/>
                          </a:solidFill>
                        </a:rPr>
                        <a:t>CC</a:t>
                      </a:r>
                      <a:endParaRPr lang="nb-NO" sz="2400" b="0" dirty="0">
                        <a:solidFill>
                          <a:srgbClr val="00B050"/>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sz="2400" b="0" kern="1200" dirty="0" smtClean="0">
                          <a:solidFill>
                            <a:srgbClr val="00B050"/>
                          </a:solidFill>
                          <a:latin typeface="+mn-lt"/>
                          <a:ea typeface="+mn-ea"/>
                          <a:cs typeface="+mn-cs"/>
                        </a:rPr>
                        <a:t>C</a:t>
                      </a:r>
                      <a:r>
                        <a:rPr lang="nb-NO" sz="2400" b="0" kern="1200" dirty="0" smtClean="0">
                          <a:solidFill>
                            <a:srgbClr val="0070C0"/>
                          </a:solidFill>
                          <a:latin typeface="+mn-lt"/>
                          <a:ea typeface="+mn-ea"/>
                          <a:cs typeface="+mn-cs"/>
                        </a:rPr>
                        <a:t>A</a:t>
                      </a:r>
                      <a:r>
                        <a:rPr lang="nb-NO" sz="2400" b="0" kern="1200" dirty="0" smtClean="0">
                          <a:solidFill>
                            <a:schemeClr val="tx1"/>
                          </a:solidFill>
                          <a:latin typeface="+mn-lt"/>
                          <a:ea typeface="+mn-ea"/>
                          <a:cs typeface="+mn-cs"/>
                        </a:rPr>
                        <a:t>T</a:t>
                      </a:r>
                      <a:endParaRPr lang="nb-NO" sz="2400" b="0" kern="1200" dirty="0">
                        <a:solidFill>
                          <a:schemeClr val="tx1"/>
                        </a:solidFill>
                        <a:latin typeface="+mn-lt"/>
                        <a:ea typeface="+mn-ea"/>
                        <a:cs typeface="+mn-cs"/>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sz="2400" b="0" kern="1200" dirty="0" smtClean="0">
                          <a:solidFill>
                            <a:schemeClr val="tx1"/>
                          </a:solidFill>
                          <a:latin typeface="+mn-lt"/>
                          <a:ea typeface="+mn-ea"/>
                          <a:cs typeface="+mn-cs"/>
                        </a:rPr>
                        <a:t>T</a:t>
                      </a:r>
                      <a:r>
                        <a:rPr lang="nb-NO" sz="2400" b="0" kern="1200" dirty="0" smtClean="0">
                          <a:solidFill>
                            <a:srgbClr val="0070C0"/>
                          </a:solidFill>
                          <a:latin typeface="+mn-lt"/>
                          <a:ea typeface="+mn-ea"/>
                          <a:cs typeface="+mn-cs"/>
                        </a:rPr>
                        <a:t>A</a:t>
                      </a:r>
                      <a:r>
                        <a:rPr lang="nb-NO" sz="2400" b="0" kern="1200" dirty="0" smtClean="0">
                          <a:solidFill>
                            <a:srgbClr val="7030A0"/>
                          </a:solidFill>
                          <a:latin typeface="+mn-lt"/>
                          <a:ea typeface="+mn-ea"/>
                          <a:cs typeface="+mn-cs"/>
                        </a:rPr>
                        <a:t>G</a:t>
                      </a:r>
                      <a:endParaRPr lang="nb-NO" sz="2400" b="0" kern="1200" dirty="0">
                        <a:solidFill>
                          <a:srgbClr val="7030A0"/>
                        </a:solidFill>
                        <a:latin typeface="+mn-lt"/>
                        <a:ea typeface="+mn-ea"/>
                        <a:cs typeface="+mn-cs"/>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0"/>
                  </a:ext>
                </a:extLst>
              </a:tr>
            </a:tbl>
          </a:graphicData>
        </a:graphic>
      </p:graphicFrame>
    </p:spTree>
    <p:extLst>
      <p:ext uri="{BB962C8B-B14F-4D97-AF65-F5344CB8AC3E}">
        <p14:creationId xmlns:p14="http://schemas.microsoft.com/office/powerpoint/2010/main" val="733388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5.55556E-7 7.40741E-7 L 0.00052 -0.09005 " pathEditMode="relative" rAng="0" ptsTypes="AA">
                                      <p:cBhvr>
                                        <p:cTn id="16" dur="3000" fill="hold"/>
                                        <p:tgtEl>
                                          <p:spTgt spid="22"/>
                                        </p:tgtEl>
                                        <p:attrNameLst>
                                          <p:attrName>ppt_x</p:attrName>
                                          <p:attrName>ppt_y</p:attrName>
                                        </p:attrNameLst>
                                      </p:cBhvr>
                                      <p:rCtr x="17" y="-4514"/>
                                    </p:animMotion>
                                  </p:childTnLst>
                                </p:cTn>
                              </p:par>
                              <p:par>
                                <p:cTn id="17" presetID="42" presetClass="path" presetSubtype="0" accel="50000" decel="50000" fill="hold" nodeType="withEffect">
                                  <p:stCondLst>
                                    <p:cond delay="0"/>
                                  </p:stCondLst>
                                  <p:childTnLst>
                                    <p:animMotion origin="layout" path="M -4.72222E-6 -3.7037E-6 L -0.00138 0.06852 " pathEditMode="relative" rAng="0" ptsTypes="AA">
                                      <p:cBhvr>
                                        <p:cTn id="18" dur="2000" fill="hold"/>
                                        <p:tgtEl>
                                          <p:spTgt spid="30"/>
                                        </p:tgtEl>
                                        <p:attrNameLst>
                                          <p:attrName>ppt_x</p:attrName>
                                          <p:attrName>ppt_y</p:attrName>
                                        </p:attrNameLst>
                                      </p:cBhvr>
                                      <p:rCtr x="-69" y="3426"/>
                                    </p:animMotion>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left)">
                                      <p:cBhvr>
                                        <p:cTn id="23" dur="30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effectLst>
                  <a:outerShdw blurRad="38100" dist="38100" dir="2700000" algn="tl">
                    <a:srgbClr val="000000">
                      <a:alpha val="43137"/>
                    </a:srgbClr>
                  </a:outerShdw>
                </a:effectLst>
              </a:rPr>
              <a:t>KOMPETANSEMÅL</a:t>
            </a:r>
            <a:endParaRPr lang="nb-NO"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r>
              <a:rPr lang="nb-NO" dirty="0"/>
              <a:t>forklare genetisk kode og hovedtrekkene i proteinsyntesen og gi eksempler på hvordan arv og miljø </a:t>
            </a:r>
            <a:r>
              <a:rPr lang="nb-NO" dirty="0" smtClean="0"/>
              <a:t>samspiller</a:t>
            </a:r>
          </a:p>
          <a:p>
            <a:r>
              <a:rPr lang="nb-NO" dirty="0" smtClean="0"/>
              <a:t>forklare </a:t>
            </a:r>
            <a:r>
              <a:rPr lang="nb-NO" dirty="0"/>
              <a:t>begrepene krysning og genmodifisering og gi eksempler på hvordan bioteknologi brukes til modifisering av egenskaper hos planter </a:t>
            </a:r>
            <a:r>
              <a:rPr lang="nb-NO"/>
              <a:t>og </a:t>
            </a:r>
            <a:r>
              <a:rPr lang="nb-NO" smtClean="0"/>
              <a:t>dyr</a:t>
            </a:r>
            <a:endParaRPr lang="nb-NO" dirty="0"/>
          </a:p>
          <a:p>
            <a:endParaRPr lang="nb-NO" dirty="0"/>
          </a:p>
        </p:txBody>
      </p:sp>
    </p:spTree>
    <p:extLst>
      <p:ext uri="{BB962C8B-B14F-4D97-AF65-F5344CB8AC3E}">
        <p14:creationId xmlns:p14="http://schemas.microsoft.com/office/powerpoint/2010/main" val="6672955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b-NO" sz="3600" dirty="0" smtClean="0">
                <a:effectLst>
                  <a:outerShdw blurRad="38100" dist="38100" dir="2700000" algn="tl">
                    <a:srgbClr val="000000">
                      <a:alpha val="43137"/>
                    </a:srgbClr>
                  </a:outerShdw>
                </a:effectLst>
              </a:rPr>
              <a:t>PROTEINSYNTESEN: </a:t>
            </a:r>
            <a:br>
              <a:rPr lang="nb-NO" sz="3600" dirty="0" smtClean="0">
                <a:effectLst>
                  <a:outerShdw blurRad="38100" dist="38100" dir="2700000" algn="tl">
                    <a:srgbClr val="000000">
                      <a:alpha val="43137"/>
                    </a:srgbClr>
                  </a:outerShdw>
                </a:effectLst>
              </a:rPr>
            </a:br>
            <a:r>
              <a:rPr lang="nb-NO" sz="3600" dirty="0" err="1" smtClean="0">
                <a:effectLst>
                  <a:outerShdw blurRad="38100" dist="38100" dir="2700000" algn="tl">
                    <a:srgbClr val="000000">
                      <a:alpha val="43137"/>
                    </a:srgbClr>
                  </a:outerShdw>
                </a:effectLst>
              </a:rPr>
              <a:t>mRNA</a:t>
            </a:r>
            <a:r>
              <a:rPr lang="nb-NO" sz="3600" dirty="0" smtClean="0">
                <a:effectLst>
                  <a:outerShdw blurRad="38100" dist="38100" dir="2700000" algn="tl">
                    <a:srgbClr val="000000">
                      <a:alpha val="43137"/>
                    </a:srgbClr>
                  </a:outerShdw>
                </a:effectLst>
              </a:rPr>
              <a:t>-translasjon</a:t>
            </a:r>
            <a:endParaRPr lang="nb-NO" sz="36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7504" y="1329310"/>
            <a:ext cx="8856984" cy="5391549"/>
          </a:xfrm>
        </p:spPr>
        <p:txBody>
          <a:bodyPr>
            <a:noAutofit/>
          </a:bodyPr>
          <a:lstStyle/>
          <a:p>
            <a:pPr marL="0" indent="0">
              <a:buNone/>
            </a:pPr>
            <a:r>
              <a:rPr lang="nb-NO" sz="2000" dirty="0" smtClean="0"/>
              <a:t>3. </a:t>
            </a:r>
            <a:r>
              <a:rPr lang="nb-NO" sz="2000" dirty="0" err="1" smtClean="0"/>
              <a:t>mRNA’et</a:t>
            </a:r>
            <a:r>
              <a:rPr lang="nb-NO" sz="2000" dirty="0" smtClean="0"/>
              <a:t> fester seg til et ribosom.</a:t>
            </a:r>
          </a:p>
          <a:p>
            <a:pPr marL="0" indent="0">
              <a:buNone/>
            </a:pPr>
            <a:r>
              <a:rPr lang="nb-NO" sz="2000" dirty="0" smtClean="0"/>
              <a:t>4. I cytoplasma er det aminosyrer. Disse er ofte festet spesifikt til </a:t>
            </a:r>
            <a:r>
              <a:rPr lang="nb-NO" sz="2000" dirty="0" err="1" smtClean="0"/>
              <a:t>tRNA</a:t>
            </a:r>
            <a:r>
              <a:rPr lang="nb-NO" sz="2000" dirty="0" smtClean="0"/>
              <a:t> (transport RNA). </a:t>
            </a:r>
            <a:r>
              <a:rPr lang="nb-NO" sz="2000" dirty="0" err="1" smtClean="0"/>
              <a:t>tRNA</a:t>
            </a:r>
            <a:r>
              <a:rPr lang="nb-NO" sz="2000" dirty="0" smtClean="0"/>
              <a:t> frakter aminosyrer til ribosomet og ribosomet sørger for at passende aminosyre festes til passende </a:t>
            </a:r>
            <a:r>
              <a:rPr lang="nb-NO" sz="2000" dirty="0" err="1" smtClean="0"/>
              <a:t>kodon</a:t>
            </a:r>
            <a:r>
              <a:rPr lang="nb-NO" sz="2000" dirty="0"/>
              <a:t>.</a:t>
            </a:r>
            <a:r>
              <a:rPr lang="nb-NO" sz="2000" dirty="0" smtClean="0"/>
              <a:t> </a:t>
            </a:r>
          </a:p>
          <a:p>
            <a:pPr marL="0" indent="0">
              <a:buNone/>
            </a:pPr>
            <a:r>
              <a:rPr lang="nb-NO" sz="2000" dirty="0" smtClean="0"/>
              <a:t>5. Etter hvert blir det en rekke av aminosyrer (peptidkjede), og når hele genet er </a:t>
            </a:r>
            <a:r>
              <a:rPr lang="nb-NO" sz="2000" dirty="0" err="1" smtClean="0"/>
              <a:t>translatert</a:t>
            </a:r>
            <a:r>
              <a:rPr lang="nb-NO" sz="2000" dirty="0" smtClean="0"/>
              <a:t> har vi et langt </a:t>
            </a:r>
            <a:r>
              <a:rPr lang="nb-NO" sz="2000" dirty="0" err="1" smtClean="0"/>
              <a:t>polypeptid</a:t>
            </a:r>
            <a:r>
              <a:rPr lang="nb-NO" sz="2000" dirty="0" smtClean="0"/>
              <a:t>.</a:t>
            </a:r>
          </a:p>
        </p:txBody>
      </p:sp>
      <p:pic>
        <p:nvPicPr>
          <p:cNvPr id="4" name="Picture 3"/>
          <p:cNvPicPr>
            <a:picLocks noChangeAspect="1"/>
          </p:cNvPicPr>
          <p:nvPr/>
        </p:nvPicPr>
        <p:blipFill rotWithShape="1">
          <a:blip r:embed="rId2"/>
          <a:srcRect l="59450" t="52800" r="21256" b="9960"/>
          <a:stretch/>
        </p:blipFill>
        <p:spPr>
          <a:xfrm>
            <a:off x="1619672" y="3685866"/>
            <a:ext cx="5544616" cy="3009936"/>
          </a:xfrm>
          <a:prstGeom prst="rect">
            <a:avLst/>
          </a:prstGeom>
        </p:spPr>
      </p:pic>
      <p:sp>
        <p:nvSpPr>
          <p:cNvPr id="10" name="TextBox 9"/>
          <p:cNvSpPr txBox="1"/>
          <p:nvPr/>
        </p:nvSpPr>
        <p:spPr>
          <a:xfrm>
            <a:off x="1954794" y="4939929"/>
            <a:ext cx="1002197" cy="369332"/>
          </a:xfrm>
          <a:prstGeom prst="rect">
            <a:avLst/>
          </a:prstGeom>
          <a:noFill/>
        </p:spPr>
        <p:txBody>
          <a:bodyPr wrap="none" rtlCol="0">
            <a:spAutoFit/>
          </a:bodyPr>
          <a:lstStyle/>
          <a:p>
            <a:r>
              <a:rPr lang="nb-NO" dirty="0" smtClean="0"/>
              <a:t>Ribosom</a:t>
            </a:r>
            <a:endParaRPr lang="nb-NO" dirty="0"/>
          </a:p>
        </p:txBody>
      </p:sp>
      <p:sp>
        <p:nvSpPr>
          <p:cNvPr id="14" name="TextBox 13"/>
          <p:cNvSpPr txBox="1"/>
          <p:nvPr/>
        </p:nvSpPr>
        <p:spPr>
          <a:xfrm>
            <a:off x="1115616" y="4091280"/>
            <a:ext cx="2268570" cy="369332"/>
          </a:xfrm>
          <a:prstGeom prst="rect">
            <a:avLst/>
          </a:prstGeom>
          <a:noFill/>
        </p:spPr>
        <p:txBody>
          <a:bodyPr wrap="none" rtlCol="0">
            <a:spAutoFit/>
          </a:bodyPr>
          <a:lstStyle/>
          <a:p>
            <a:r>
              <a:rPr lang="nb-NO" dirty="0" smtClean="0"/>
              <a:t>Voksende peptidkjede</a:t>
            </a:r>
            <a:endParaRPr lang="nb-NO" dirty="0"/>
          </a:p>
        </p:txBody>
      </p:sp>
      <p:sp>
        <p:nvSpPr>
          <p:cNvPr id="11" name="TextBox 10"/>
          <p:cNvSpPr txBox="1"/>
          <p:nvPr/>
        </p:nvSpPr>
        <p:spPr>
          <a:xfrm>
            <a:off x="4788024" y="4725144"/>
            <a:ext cx="668773" cy="369332"/>
          </a:xfrm>
          <a:prstGeom prst="rect">
            <a:avLst/>
          </a:prstGeom>
          <a:noFill/>
        </p:spPr>
        <p:txBody>
          <a:bodyPr wrap="none" rtlCol="0">
            <a:spAutoFit/>
          </a:bodyPr>
          <a:lstStyle/>
          <a:p>
            <a:r>
              <a:rPr lang="nb-NO" dirty="0" err="1" smtClean="0"/>
              <a:t>tRNA</a:t>
            </a:r>
            <a:endParaRPr lang="nb-NO" dirty="0"/>
          </a:p>
        </p:txBody>
      </p:sp>
      <p:sp>
        <p:nvSpPr>
          <p:cNvPr id="17" name="TextBox 16"/>
          <p:cNvSpPr txBox="1"/>
          <p:nvPr/>
        </p:nvSpPr>
        <p:spPr>
          <a:xfrm>
            <a:off x="5410155" y="3919282"/>
            <a:ext cx="1261114" cy="369332"/>
          </a:xfrm>
          <a:prstGeom prst="rect">
            <a:avLst/>
          </a:prstGeom>
          <a:noFill/>
        </p:spPr>
        <p:txBody>
          <a:bodyPr wrap="none" rtlCol="0">
            <a:spAutoFit/>
          </a:bodyPr>
          <a:lstStyle/>
          <a:p>
            <a:r>
              <a:rPr lang="nb-NO" dirty="0" smtClean="0"/>
              <a:t>Aminosyrer</a:t>
            </a:r>
            <a:endParaRPr lang="nb-NO" dirty="0"/>
          </a:p>
        </p:txBody>
      </p:sp>
      <p:sp>
        <p:nvSpPr>
          <p:cNvPr id="19" name="TextBox 18"/>
          <p:cNvSpPr txBox="1"/>
          <p:nvPr/>
        </p:nvSpPr>
        <p:spPr>
          <a:xfrm>
            <a:off x="6081156" y="5626765"/>
            <a:ext cx="1221553" cy="369332"/>
          </a:xfrm>
          <a:prstGeom prst="rect">
            <a:avLst/>
          </a:prstGeom>
          <a:noFill/>
        </p:spPr>
        <p:txBody>
          <a:bodyPr wrap="none" rtlCol="0">
            <a:spAutoFit/>
          </a:bodyPr>
          <a:lstStyle/>
          <a:p>
            <a:r>
              <a:rPr lang="nb-NO" dirty="0" smtClean="0"/>
              <a:t>Anti-</a:t>
            </a:r>
            <a:r>
              <a:rPr lang="nb-NO" dirty="0" err="1" smtClean="0"/>
              <a:t>kodon</a:t>
            </a:r>
            <a:endParaRPr lang="nb-NO" dirty="0"/>
          </a:p>
        </p:txBody>
      </p:sp>
      <p:sp>
        <p:nvSpPr>
          <p:cNvPr id="20" name="TextBox 19"/>
          <p:cNvSpPr txBox="1"/>
          <p:nvPr/>
        </p:nvSpPr>
        <p:spPr>
          <a:xfrm>
            <a:off x="1758093" y="5382083"/>
            <a:ext cx="788036" cy="369332"/>
          </a:xfrm>
          <a:prstGeom prst="rect">
            <a:avLst/>
          </a:prstGeom>
          <a:noFill/>
        </p:spPr>
        <p:txBody>
          <a:bodyPr wrap="none" rtlCol="0">
            <a:spAutoFit/>
          </a:bodyPr>
          <a:lstStyle/>
          <a:p>
            <a:r>
              <a:rPr lang="nb-NO" dirty="0" err="1" smtClean="0"/>
              <a:t>Kodon</a:t>
            </a:r>
            <a:endParaRPr lang="nb-NO" dirty="0"/>
          </a:p>
        </p:txBody>
      </p:sp>
      <p:sp>
        <p:nvSpPr>
          <p:cNvPr id="22" name="Venstre klammeparentes 15"/>
          <p:cNvSpPr/>
          <p:nvPr/>
        </p:nvSpPr>
        <p:spPr>
          <a:xfrm rot="5400000">
            <a:off x="1998332" y="5577557"/>
            <a:ext cx="367816" cy="651657"/>
          </a:xfrm>
          <a:prstGeom prst="leftBrace">
            <a:avLst>
              <a:gd name="adj1" fmla="val 0"/>
              <a:gd name="adj2" fmla="val 50000"/>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23" name="Venstre klammeparentes 15"/>
          <p:cNvSpPr/>
          <p:nvPr/>
        </p:nvSpPr>
        <p:spPr>
          <a:xfrm rot="16200000">
            <a:off x="5052261" y="5393648"/>
            <a:ext cx="183908" cy="651658"/>
          </a:xfrm>
          <a:prstGeom prst="leftBrace">
            <a:avLst>
              <a:gd name="adj1" fmla="val 0"/>
              <a:gd name="adj2" fmla="val 50000"/>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cxnSp>
        <p:nvCxnSpPr>
          <p:cNvPr id="13" name="Straight Connector 12"/>
          <p:cNvCxnSpPr>
            <a:stCxn id="23" idx="1"/>
          </p:cNvCxnSpPr>
          <p:nvPr/>
        </p:nvCxnSpPr>
        <p:spPr>
          <a:xfrm>
            <a:off x="5144215" y="5811431"/>
            <a:ext cx="9746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ktangel 4"/>
          <p:cNvSpPr/>
          <p:nvPr/>
        </p:nvSpPr>
        <p:spPr>
          <a:xfrm>
            <a:off x="5470044" y="3429000"/>
            <a:ext cx="1910268" cy="8596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97009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effectLst>
                  <a:outerShdw blurRad="38100" dist="38100" dir="2700000" algn="tl">
                    <a:srgbClr val="000000">
                      <a:alpha val="43137"/>
                    </a:srgbClr>
                  </a:outerShdw>
                </a:effectLst>
              </a:rPr>
              <a:t>PROTEINSYNTESEN: </a:t>
            </a:r>
            <a:br>
              <a:rPr lang="nb-NO" dirty="0" smtClean="0">
                <a:effectLst>
                  <a:outerShdw blurRad="38100" dist="38100" dir="2700000" algn="tl">
                    <a:srgbClr val="000000">
                      <a:alpha val="43137"/>
                    </a:srgbClr>
                  </a:outerShdw>
                </a:effectLst>
              </a:rPr>
            </a:br>
            <a:r>
              <a:rPr lang="nb-NO" dirty="0" smtClean="0">
                <a:effectLst>
                  <a:outerShdw blurRad="38100" dist="38100" dir="2700000" algn="tl">
                    <a:srgbClr val="000000">
                      <a:alpha val="43137"/>
                    </a:srgbClr>
                  </a:outerShdw>
                </a:effectLst>
              </a:rPr>
              <a:t>fra </a:t>
            </a:r>
            <a:r>
              <a:rPr lang="nb-NO" dirty="0" err="1" smtClean="0">
                <a:effectLst>
                  <a:outerShdw blurRad="38100" dist="38100" dir="2700000" algn="tl">
                    <a:srgbClr val="000000">
                      <a:alpha val="43137"/>
                    </a:srgbClr>
                  </a:outerShdw>
                </a:effectLst>
              </a:rPr>
              <a:t>polypeptid</a:t>
            </a:r>
            <a:r>
              <a:rPr lang="nb-NO" dirty="0" smtClean="0">
                <a:effectLst>
                  <a:outerShdw blurRad="38100" dist="38100" dir="2700000" algn="tl">
                    <a:srgbClr val="000000">
                      <a:alpha val="43137"/>
                    </a:srgbClr>
                  </a:outerShdw>
                </a:effectLst>
              </a:rPr>
              <a:t> til protein</a:t>
            </a:r>
            <a:endParaRPr lang="nb-NO" dirty="0">
              <a:effectLst>
                <a:outerShdw blurRad="38100" dist="38100" dir="2700000" algn="tl">
                  <a:srgbClr val="000000">
                    <a:alpha val="43137"/>
                  </a:srgbClr>
                </a:outerShdw>
              </a:effectLst>
            </a:endParaRPr>
          </a:p>
        </p:txBody>
      </p:sp>
      <p:pic>
        <p:nvPicPr>
          <p:cNvPr id="3074" name="Picture 2" descr="Relatert bild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3789041"/>
            <a:ext cx="5292080" cy="2952328"/>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innhold 2"/>
          <p:cNvSpPr>
            <a:spLocks noGrp="1"/>
          </p:cNvSpPr>
          <p:nvPr>
            <p:ph idx="1"/>
          </p:nvPr>
        </p:nvSpPr>
        <p:spPr>
          <a:xfrm>
            <a:off x="457200" y="1600201"/>
            <a:ext cx="8229600" cy="3412976"/>
          </a:xfrm>
        </p:spPr>
        <p:txBody>
          <a:bodyPr/>
          <a:lstStyle/>
          <a:p>
            <a:pPr marL="0" indent="0">
              <a:buNone/>
            </a:pPr>
            <a:r>
              <a:rPr lang="nb-NO" dirty="0" smtClean="0"/>
              <a:t>Når hele genet er </a:t>
            </a:r>
            <a:r>
              <a:rPr lang="nb-NO" dirty="0" err="1" smtClean="0"/>
              <a:t>translatert</a:t>
            </a:r>
            <a:r>
              <a:rPr lang="nb-NO" dirty="0" smtClean="0"/>
              <a:t> har vi et langt </a:t>
            </a:r>
            <a:r>
              <a:rPr lang="nb-NO" dirty="0" err="1" smtClean="0"/>
              <a:t>polypeptid</a:t>
            </a:r>
            <a:r>
              <a:rPr lang="nb-NO" dirty="0" smtClean="0"/>
              <a:t>, men det er fortsatt ikke et protein.</a:t>
            </a:r>
          </a:p>
          <a:p>
            <a:pPr marL="0" indent="0">
              <a:buNone/>
            </a:pPr>
            <a:endParaRPr lang="nb-NO" dirty="0"/>
          </a:p>
          <a:p>
            <a:pPr marL="0" indent="0">
              <a:buNone/>
            </a:pPr>
            <a:r>
              <a:rPr lang="nb-NO" dirty="0" smtClean="0"/>
              <a:t>6. Først når dette </a:t>
            </a:r>
            <a:r>
              <a:rPr lang="nb-NO" dirty="0" err="1" smtClean="0"/>
              <a:t>polypeptidet</a:t>
            </a:r>
            <a:r>
              <a:rPr lang="nb-NO" dirty="0" smtClean="0"/>
              <a:t> har løsnet og «foldet» seg til en spesifikk form er dette et funksjonelt protein.</a:t>
            </a:r>
            <a:endParaRPr lang="nb-NO" dirty="0"/>
          </a:p>
          <a:p>
            <a:pPr marL="0" indent="0">
              <a:buNone/>
            </a:pPr>
            <a:endParaRPr lang="nb-NO" dirty="0"/>
          </a:p>
        </p:txBody>
      </p:sp>
    </p:spTree>
    <p:extLst>
      <p:ext uri="{BB962C8B-B14F-4D97-AF65-F5344CB8AC3E}">
        <p14:creationId xmlns:p14="http://schemas.microsoft.com/office/powerpoint/2010/main" val="15471630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effectLst>
                  <a:outerShdw blurRad="38100" dist="38100" dir="2700000" algn="tl">
                    <a:srgbClr val="000000">
                      <a:alpha val="43137"/>
                    </a:srgbClr>
                  </a:outerShdw>
                </a:effectLst>
              </a:rPr>
              <a:t>PROTEINFOLDING</a:t>
            </a:r>
            <a:endParaRPr lang="nb-NO"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marL="0" indent="0">
              <a:buNone/>
            </a:pPr>
            <a:r>
              <a:rPr lang="nb-NO" dirty="0" smtClean="0">
                <a:hlinkClick r:id="rId2"/>
              </a:rPr>
              <a:t>Forenklet simulasjon (</a:t>
            </a:r>
            <a:r>
              <a:rPr lang="nb-NO" dirty="0" err="1" smtClean="0">
                <a:hlinkClick r:id="rId2"/>
              </a:rPr>
              <a:t>scroll</a:t>
            </a:r>
            <a:r>
              <a:rPr lang="nb-NO" dirty="0" smtClean="0">
                <a:hlinkClick r:id="rId2"/>
              </a:rPr>
              <a:t> litt ned)</a:t>
            </a:r>
            <a:endParaRPr lang="nb-NO" dirty="0" smtClean="0"/>
          </a:p>
          <a:p>
            <a:endParaRPr lang="nb-NO" dirty="0"/>
          </a:p>
          <a:p>
            <a:pPr marL="0" indent="0">
              <a:buNone/>
            </a:pPr>
            <a:r>
              <a:rPr lang="nb-NO" dirty="0" smtClean="0">
                <a:hlinkClick r:id="rId3"/>
              </a:rPr>
              <a:t>Video som viser mer realistisk folding av et protein</a:t>
            </a:r>
            <a:endParaRPr lang="nb-NO" dirty="0"/>
          </a:p>
        </p:txBody>
      </p:sp>
    </p:spTree>
    <p:extLst>
      <p:ext uri="{BB962C8B-B14F-4D97-AF65-F5344CB8AC3E}">
        <p14:creationId xmlns:p14="http://schemas.microsoft.com/office/powerpoint/2010/main" val="40570035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b-NO" dirty="0">
                <a:hlinkClick r:id="rId2"/>
              </a:rPr>
              <a:t>Kortfilm om </a:t>
            </a:r>
            <a:r>
              <a:rPr lang="nb-NO" dirty="0" smtClean="0">
                <a:hlinkClick r:id="rId2"/>
              </a:rPr>
              <a:t>proteinsyntesen</a:t>
            </a:r>
            <a:endParaRPr lang="nb-NO" dirty="0"/>
          </a:p>
        </p:txBody>
      </p:sp>
      <p:sp>
        <p:nvSpPr>
          <p:cNvPr id="5" name="Rectangle 4"/>
          <p:cNvSpPr/>
          <p:nvPr/>
        </p:nvSpPr>
        <p:spPr>
          <a:xfrm>
            <a:off x="3275856" y="5445224"/>
            <a:ext cx="4572000" cy="369332"/>
          </a:xfrm>
          <a:prstGeom prst="rect">
            <a:avLst/>
          </a:prstGeom>
        </p:spPr>
        <p:txBody>
          <a:bodyPr>
            <a:spAutoFit/>
          </a:bodyPr>
          <a:lstStyle/>
          <a:p>
            <a:endParaRPr lang="nb-NO" dirty="0"/>
          </a:p>
        </p:txBody>
      </p:sp>
    </p:spTree>
    <p:extLst>
      <p:ext uri="{BB962C8B-B14F-4D97-AF65-F5344CB8AC3E}">
        <p14:creationId xmlns:p14="http://schemas.microsoft.com/office/powerpoint/2010/main" val="9094202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b-NO"/>
          </a:p>
        </p:txBody>
      </p:sp>
      <p:pic>
        <p:nvPicPr>
          <p:cNvPr id="4" name="Picture 2" descr="https://lh3.googleusercontent.com/PMw1t8ok3mVQ9TfasYvddbpnJucM2EfeNN9qDQz81ESPYb_HSyUBcmd2GBWJAbhn--QjPXIJgBiKnlBzg-42f2vdSGrdL2sVYv3azN7i4CAoYmceNlTj0wdLUITBtWV7Wwkclqe0_jVhBH8toZy4WcU94O6dbLC4Gcwxc_mnAsd5bMNlk8sW_XXsVO_Yuy7bGE86TTCMLGwYqbo270Hv2j182LB2BZelJFnKaw31009lsLuTeIgE2CQLwx32Vj0q57DnuOrL6nPWZ1Z6vWw8qUDVPXEM6NBf7yNvu0PBsOMLdjTSRUVv95kWHlHncYQnfi3Ba6XLUXSxXVHoLnIYaL6PL0GRZYZ26hAvJvl0fFObjDCj_tHyl_ACQ5myW_o4Mpgl6mMdVxZi7wRha61FdKPLgUh2dyVlYlZ5Yxy4hfHvM1-BolcST7dRc3r3O-BzKVMPXMuzxTOwSVsyMFOSMao-ABQ6S1SvY3jlKc7Gqkvt2nZbJ4NxkZcboMZ8TEPhU6hOxOC4Bwuhji0lp6OtDJWVJ9B7FhK9on_OujzrkprAhcq3e6yTM8_2ONpVNcm1IKTXTKxFruDGAkRTMUG6tvH2WJXZdamMtRHnr-UvJI2wEIwGDALFbXDnw-O9YSezTAZpD7XWyVBuhKQlOsWHcqziKySVQ7N_u9TEy_xSxg=w1300-h600-no"/>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18165" y="106234"/>
            <a:ext cx="8908617" cy="4618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2298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nb-NO" dirty="0" smtClean="0">
                <a:effectLst>
                  <a:outerShdw blurRad="38100" dist="38100" dir="2700000" algn="tl">
                    <a:srgbClr val="000000">
                      <a:alpha val="43137"/>
                    </a:srgbClr>
                  </a:outerShdw>
                </a:effectLst>
              </a:rPr>
              <a:t>PROTEINSYNTESEN</a:t>
            </a:r>
            <a:endParaRPr lang="nb-NO"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00200"/>
            <a:ext cx="8229600" cy="4925144"/>
          </a:xfrm>
        </p:spPr>
        <p:txBody>
          <a:bodyPr>
            <a:normAutofit fontScale="77500" lnSpcReduction="20000"/>
          </a:bodyPr>
          <a:lstStyle/>
          <a:p>
            <a:pPr marL="0" indent="0">
              <a:buNone/>
            </a:pPr>
            <a:r>
              <a:rPr lang="nb-NO" dirty="0" smtClean="0"/>
              <a:t>GRUNNLEGGENDE:</a:t>
            </a:r>
          </a:p>
          <a:p>
            <a:pPr lvl="1"/>
            <a:r>
              <a:rPr lang="nb-NO" dirty="0"/>
              <a:t>Proteiner produseres fra </a:t>
            </a:r>
            <a:r>
              <a:rPr lang="nb-NO" dirty="0" smtClean="0"/>
              <a:t>gener og gir oss egenskapene våre. Genene er oppskriften, proteiner er uttrykket.</a:t>
            </a:r>
          </a:p>
          <a:p>
            <a:pPr lvl="1"/>
            <a:endParaRPr lang="nb-NO" dirty="0" smtClean="0"/>
          </a:p>
          <a:p>
            <a:pPr marL="0" indent="0">
              <a:buNone/>
            </a:pPr>
            <a:r>
              <a:rPr lang="nb-NO" dirty="0" smtClean="0"/>
              <a:t>HØY MÅLOPPNÅELSE:</a:t>
            </a:r>
          </a:p>
          <a:p>
            <a:pPr lvl="1"/>
            <a:r>
              <a:rPr lang="nb-NO" dirty="0" smtClean="0"/>
              <a:t>Vi kan dele proteinsyntesen i </a:t>
            </a:r>
            <a:r>
              <a:rPr lang="nb-NO" dirty="0"/>
              <a:t>6</a:t>
            </a:r>
            <a:r>
              <a:rPr lang="nb-NO" dirty="0" smtClean="0"/>
              <a:t> deler:</a:t>
            </a:r>
          </a:p>
          <a:p>
            <a:pPr marL="1371600" lvl="2" indent="-457200">
              <a:buFont typeface="+mj-lt"/>
              <a:buAutoNum type="arabicPeriod"/>
            </a:pPr>
            <a:r>
              <a:rPr lang="nb-NO" dirty="0" err="1" smtClean="0"/>
              <a:t>mRNA</a:t>
            </a:r>
            <a:r>
              <a:rPr lang="nb-NO" dirty="0" smtClean="0"/>
              <a:t>-transkripsjon: DNA leses av, </a:t>
            </a:r>
            <a:r>
              <a:rPr lang="nb-NO" dirty="0" err="1" smtClean="0"/>
              <a:t>m</a:t>
            </a:r>
            <a:r>
              <a:rPr lang="nb-NO" dirty="0" err="1" smtClean="0">
                <a:sym typeface="Wingdings" panose="05000000000000000000" pitchFamily="2" charset="2"/>
              </a:rPr>
              <a:t>RNA</a:t>
            </a:r>
            <a:r>
              <a:rPr lang="nb-NO" dirty="0" smtClean="0">
                <a:sym typeface="Wingdings" panose="05000000000000000000" pitchFamily="2" charset="2"/>
              </a:rPr>
              <a:t> dannes</a:t>
            </a:r>
            <a:r>
              <a:rPr lang="nb-NO" dirty="0" smtClean="0"/>
              <a:t>.</a:t>
            </a:r>
          </a:p>
          <a:p>
            <a:pPr lvl="3"/>
            <a:r>
              <a:rPr lang="nb-NO" dirty="0" err="1" smtClean="0"/>
              <a:t>mRNA</a:t>
            </a:r>
            <a:r>
              <a:rPr lang="nb-NO" dirty="0" smtClean="0"/>
              <a:t> minner om DNA, men har U (</a:t>
            </a:r>
            <a:r>
              <a:rPr lang="nb-NO" dirty="0" err="1" smtClean="0"/>
              <a:t>Uracil</a:t>
            </a:r>
            <a:r>
              <a:rPr lang="nb-NO" dirty="0" smtClean="0"/>
              <a:t>) i stedet for T (Tymin) og sukkeret ribose i stedet for </a:t>
            </a:r>
            <a:r>
              <a:rPr lang="nb-NO" dirty="0" err="1" smtClean="0"/>
              <a:t>deoxyribose</a:t>
            </a:r>
            <a:r>
              <a:rPr lang="nb-NO" dirty="0" smtClean="0"/>
              <a:t>. </a:t>
            </a:r>
            <a:r>
              <a:rPr lang="nb-NO" dirty="0" err="1" smtClean="0"/>
              <a:t>mRNA</a:t>
            </a:r>
            <a:r>
              <a:rPr lang="nb-NO" dirty="0" smtClean="0"/>
              <a:t> har bare </a:t>
            </a:r>
            <a:r>
              <a:rPr lang="nb-NO" dirty="0" err="1" smtClean="0"/>
              <a:t>èn</a:t>
            </a:r>
            <a:r>
              <a:rPr lang="nb-NO" dirty="0" smtClean="0"/>
              <a:t> tråd, mens DNA har to. </a:t>
            </a:r>
          </a:p>
          <a:p>
            <a:pPr marL="1371600" lvl="2" indent="-457200">
              <a:buFont typeface="+mj-lt"/>
              <a:buAutoNum type="arabicPeriod"/>
            </a:pPr>
            <a:r>
              <a:rPr lang="nb-NO" dirty="0" err="1" smtClean="0"/>
              <a:t>mRNA</a:t>
            </a:r>
            <a:r>
              <a:rPr lang="nb-NO" dirty="0" smtClean="0"/>
              <a:t> fraktes ut av cellekjernen til cytoplasma.</a:t>
            </a:r>
          </a:p>
          <a:p>
            <a:pPr marL="1371600" lvl="2" indent="-457200">
              <a:buFont typeface="+mj-lt"/>
              <a:buAutoNum type="arabicPeriod"/>
            </a:pPr>
            <a:r>
              <a:rPr lang="nb-NO" dirty="0" err="1" smtClean="0"/>
              <a:t>mRNA’et</a:t>
            </a:r>
            <a:r>
              <a:rPr lang="nb-NO" dirty="0" smtClean="0"/>
              <a:t> fester seg til et ribosom.</a:t>
            </a:r>
          </a:p>
          <a:p>
            <a:pPr marL="1371600" lvl="2" indent="-457200">
              <a:buFont typeface="+mj-lt"/>
              <a:buAutoNum type="arabicPeriod"/>
            </a:pPr>
            <a:r>
              <a:rPr lang="nb-NO" dirty="0" err="1" smtClean="0"/>
              <a:t>mRNA</a:t>
            </a:r>
            <a:r>
              <a:rPr lang="nb-NO" dirty="0" smtClean="0"/>
              <a:t>-translasjon: Et ribosom fester seg på </a:t>
            </a:r>
            <a:r>
              <a:rPr lang="nb-NO" dirty="0" err="1" smtClean="0"/>
              <a:t>mRNA</a:t>
            </a:r>
            <a:r>
              <a:rPr lang="nb-NO" dirty="0" smtClean="0"/>
              <a:t>, </a:t>
            </a:r>
            <a:r>
              <a:rPr lang="nb-NO" dirty="0" err="1" smtClean="0"/>
              <a:t>tRNA</a:t>
            </a:r>
            <a:r>
              <a:rPr lang="nb-NO" dirty="0" smtClean="0"/>
              <a:t> frakter aminosyrer til ribosomet som sørger for at riktig aminosyre settes på riktig </a:t>
            </a:r>
            <a:r>
              <a:rPr lang="nb-NO" dirty="0" err="1" smtClean="0"/>
              <a:t>kodon</a:t>
            </a:r>
            <a:r>
              <a:rPr lang="nb-NO" dirty="0" smtClean="0"/>
              <a:t>.</a:t>
            </a:r>
          </a:p>
          <a:p>
            <a:pPr marL="1371600" lvl="2" indent="-457200">
              <a:buFont typeface="+mj-lt"/>
              <a:buAutoNum type="arabicPeriod"/>
            </a:pPr>
            <a:r>
              <a:rPr lang="nb-NO" dirty="0" smtClean="0"/>
              <a:t>Når hele </a:t>
            </a:r>
            <a:r>
              <a:rPr lang="nb-NO" dirty="0" err="1" smtClean="0"/>
              <a:t>mRNA’et</a:t>
            </a:r>
            <a:r>
              <a:rPr lang="nb-NO" dirty="0" smtClean="0"/>
              <a:t> er </a:t>
            </a:r>
            <a:r>
              <a:rPr lang="nb-NO" dirty="0" err="1" smtClean="0"/>
              <a:t>translatert</a:t>
            </a:r>
            <a:r>
              <a:rPr lang="nb-NO" dirty="0" smtClean="0"/>
              <a:t> har vi et langt </a:t>
            </a:r>
            <a:r>
              <a:rPr lang="nb-NO" dirty="0" err="1" smtClean="0"/>
              <a:t>polypeptid</a:t>
            </a:r>
            <a:r>
              <a:rPr lang="nb-NO" dirty="0" smtClean="0"/>
              <a:t>.</a:t>
            </a:r>
          </a:p>
          <a:p>
            <a:pPr marL="1371600" lvl="2" indent="-457200">
              <a:buFont typeface="+mj-lt"/>
              <a:buAutoNum type="arabicPeriod"/>
            </a:pPr>
            <a:r>
              <a:rPr lang="nb-NO" dirty="0" smtClean="0"/>
              <a:t>Dette </a:t>
            </a:r>
            <a:r>
              <a:rPr lang="nb-NO" dirty="0" err="1" smtClean="0"/>
              <a:t>polypeptidet</a:t>
            </a:r>
            <a:r>
              <a:rPr lang="nb-NO" dirty="0" smtClean="0"/>
              <a:t> vil folde seg og bli et funksjonelt protein.</a:t>
            </a:r>
            <a:endParaRPr lang="nb-NO" dirty="0"/>
          </a:p>
          <a:p>
            <a:endParaRPr lang="nb-NO" dirty="0"/>
          </a:p>
        </p:txBody>
      </p:sp>
    </p:spTree>
    <p:extLst>
      <p:ext uri="{BB962C8B-B14F-4D97-AF65-F5344CB8AC3E}">
        <p14:creationId xmlns:p14="http://schemas.microsoft.com/office/powerpoint/2010/main" val="3379407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b-NO"/>
          </a:p>
        </p:txBody>
      </p:sp>
      <p:sp>
        <p:nvSpPr>
          <p:cNvPr id="3" name="Content Placeholder 2"/>
          <p:cNvSpPr>
            <a:spLocks noGrp="1"/>
          </p:cNvSpPr>
          <p:nvPr>
            <p:ph idx="1"/>
          </p:nvPr>
        </p:nvSpPr>
        <p:spPr/>
        <p:txBody>
          <a:bodyPr/>
          <a:lstStyle/>
          <a:p>
            <a:endParaRPr lang="nb-NO"/>
          </a:p>
        </p:txBody>
      </p:sp>
      <p:pic>
        <p:nvPicPr>
          <p:cNvPr id="2050" name="Picture 2" descr="Image result for cell division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7608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effectLst>
                  <a:outerShdw blurRad="38100" dist="38100" dir="2700000" algn="tl">
                    <a:srgbClr val="000000">
                      <a:alpha val="43137"/>
                    </a:srgbClr>
                  </a:outerShdw>
                </a:effectLst>
              </a:rPr>
              <a:t>KORT OM CELLEDELING</a:t>
            </a:r>
            <a:endParaRPr lang="nb-NO" dirty="0">
              <a:effectLst>
                <a:outerShdw blurRad="38100" dist="38100" dir="2700000" algn="tl">
                  <a:srgbClr val="000000">
                    <a:alpha val="43137"/>
                  </a:srgbClr>
                </a:outerShdw>
              </a:effectLst>
            </a:endParaRPr>
          </a:p>
        </p:txBody>
      </p:sp>
      <p:sp>
        <p:nvSpPr>
          <p:cNvPr id="3" name="Plassholder for innhold 2"/>
          <p:cNvSpPr>
            <a:spLocks noGrp="1"/>
          </p:cNvSpPr>
          <p:nvPr>
            <p:ph idx="1"/>
          </p:nvPr>
        </p:nvSpPr>
        <p:spPr/>
        <p:txBody>
          <a:bodyPr>
            <a:normAutofit fontScale="92500" lnSpcReduction="20000"/>
          </a:bodyPr>
          <a:lstStyle/>
          <a:p>
            <a:pPr marL="0" indent="0">
              <a:buNone/>
            </a:pPr>
            <a:r>
              <a:rPr lang="nb-NO" b="1" dirty="0" smtClean="0"/>
              <a:t>Mitose: «</a:t>
            </a:r>
            <a:r>
              <a:rPr lang="nb-NO" dirty="0" smtClean="0"/>
              <a:t>Vanlig celledeling»</a:t>
            </a:r>
          </a:p>
          <a:p>
            <a:pPr marL="0" indent="0">
              <a:buNone/>
            </a:pPr>
            <a:r>
              <a:rPr lang="nb-NO" dirty="0" smtClean="0"/>
              <a:t>Skjer hele tiden i kroppen. Celler </a:t>
            </a:r>
            <a:r>
              <a:rPr lang="nb-NO" dirty="0" err="1" smtClean="0"/>
              <a:t>replikerer</a:t>
            </a:r>
            <a:r>
              <a:rPr lang="nb-NO" dirty="0" smtClean="0"/>
              <a:t> </a:t>
            </a:r>
            <a:r>
              <a:rPr lang="nb-NO" dirty="0" err="1" smtClean="0"/>
              <a:t>DNA’et</a:t>
            </a:r>
            <a:r>
              <a:rPr lang="nb-NO" dirty="0" smtClean="0"/>
              <a:t> sitt og deler seg deretter i to ny, identiske celler.</a:t>
            </a:r>
          </a:p>
          <a:p>
            <a:endParaRPr lang="nb-NO" dirty="0"/>
          </a:p>
          <a:p>
            <a:pPr marL="0" indent="0">
              <a:buNone/>
            </a:pPr>
            <a:r>
              <a:rPr lang="nb-NO" b="1" dirty="0" smtClean="0"/>
              <a:t>Meiose: «</a:t>
            </a:r>
            <a:r>
              <a:rPr lang="nb-NO" dirty="0" smtClean="0"/>
              <a:t>Reduksjonsdeling»</a:t>
            </a:r>
          </a:p>
          <a:p>
            <a:pPr marL="0" indent="0">
              <a:buNone/>
            </a:pPr>
            <a:r>
              <a:rPr lang="nb-NO" dirty="0" smtClean="0"/>
              <a:t>Skjer med kjønnscellene (eggceller og sædceller). Antallet kromosomer halveres her (dermed bare ett allel av hvert gen). Dette er fordi disse kjønnscellene potensielt smelter sammen og dermed dobler antall kromosomer (og dermed alleler) ved formering. </a:t>
            </a:r>
            <a:endParaRPr lang="nb-NO" dirty="0"/>
          </a:p>
        </p:txBody>
      </p:sp>
    </p:spTree>
    <p:extLst>
      <p:ext uri="{BB962C8B-B14F-4D97-AF65-F5344CB8AC3E}">
        <p14:creationId xmlns:p14="http://schemas.microsoft.com/office/powerpoint/2010/main" val="3187647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ligotoday.ie/images/130297164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576" y="0"/>
            <a:ext cx="10441159" cy="695792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37429" y="404664"/>
            <a:ext cx="7772400" cy="1470025"/>
          </a:xfrm>
        </p:spPr>
        <p:txBody>
          <a:bodyPr>
            <a:normAutofit fontScale="90000"/>
          </a:bodyPr>
          <a:lstStyle/>
          <a:p>
            <a:r>
              <a:rPr lang="nb-NO" sz="7200" b="1" dirty="0" smtClean="0">
                <a:solidFill>
                  <a:schemeClr val="bg1"/>
                </a:solidFill>
                <a:effectLst>
                  <a:outerShdw blurRad="38100" dist="38100" dir="2700000" algn="tl">
                    <a:srgbClr val="000000">
                      <a:alpha val="43137"/>
                    </a:srgbClr>
                  </a:outerShdw>
                </a:effectLst>
              </a:rPr>
              <a:t>GRUNDIG CELLEDELING</a:t>
            </a:r>
            <a:endParaRPr lang="nb-NO" sz="7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914617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nb-NO" dirty="0" smtClean="0">
                <a:effectLst>
                  <a:outerShdw blurRad="38100" dist="38100" dir="2700000" algn="tl">
                    <a:srgbClr val="000000">
                      <a:alpha val="43137"/>
                    </a:srgbClr>
                  </a:outerShdw>
                </a:effectLst>
              </a:rPr>
              <a:t>MITOSE: VANLIG CELLEDELING</a:t>
            </a:r>
            <a:endParaRPr lang="nb-NO"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196752"/>
            <a:ext cx="8219256" cy="2397931"/>
          </a:xfrm>
        </p:spPr>
        <p:txBody>
          <a:bodyPr>
            <a:normAutofit fontScale="70000" lnSpcReduction="20000"/>
          </a:bodyPr>
          <a:lstStyle/>
          <a:p>
            <a:pPr marL="0" indent="0">
              <a:buNone/>
            </a:pPr>
            <a:r>
              <a:rPr lang="en-US" dirty="0" err="1" smtClean="0">
                <a:solidFill>
                  <a:srgbClr val="000000"/>
                </a:solidFill>
              </a:rPr>
              <a:t>Celler</a:t>
            </a:r>
            <a:r>
              <a:rPr lang="en-US" dirty="0" smtClean="0">
                <a:solidFill>
                  <a:srgbClr val="000000"/>
                </a:solidFill>
              </a:rPr>
              <a:t> </a:t>
            </a:r>
            <a:r>
              <a:rPr lang="en-US" dirty="0" err="1" smtClean="0">
                <a:solidFill>
                  <a:srgbClr val="000000"/>
                </a:solidFill>
              </a:rPr>
              <a:t>kan</a:t>
            </a:r>
            <a:r>
              <a:rPr lang="en-US" dirty="0" smtClean="0">
                <a:solidFill>
                  <a:srgbClr val="000000"/>
                </a:solidFill>
              </a:rPr>
              <a:t> dele </a:t>
            </a:r>
            <a:r>
              <a:rPr lang="en-US" dirty="0" err="1" smtClean="0">
                <a:solidFill>
                  <a:srgbClr val="000000"/>
                </a:solidFill>
              </a:rPr>
              <a:t>seg</a:t>
            </a:r>
            <a:r>
              <a:rPr lang="en-US" dirty="0" smtClean="0">
                <a:solidFill>
                  <a:srgbClr val="000000"/>
                </a:solidFill>
              </a:rPr>
              <a:t> </a:t>
            </a:r>
            <a:r>
              <a:rPr lang="en-US" dirty="0" err="1" smtClean="0">
                <a:solidFill>
                  <a:srgbClr val="000000"/>
                </a:solidFill>
              </a:rPr>
              <a:t>i</a:t>
            </a:r>
            <a:r>
              <a:rPr lang="en-US" dirty="0" smtClean="0">
                <a:solidFill>
                  <a:srgbClr val="000000"/>
                </a:solidFill>
              </a:rPr>
              <a:t> to </a:t>
            </a:r>
            <a:r>
              <a:rPr lang="en-US" dirty="0" err="1" smtClean="0">
                <a:solidFill>
                  <a:srgbClr val="000000"/>
                </a:solidFill>
              </a:rPr>
              <a:t>identiske</a:t>
            </a:r>
            <a:r>
              <a:rPr lang="en-US" dirty="0" smtClean="0">
                <a:solidFill>
                  <a:srgbClr val="000000"/>
                </a:solidFill>
              </a:rPr>
              <a:t> </a:t>
            </a:r>
            <a:r>
              <a:rPr lang="en-US" dirty="0" err="1" smtClean="0">
                <a:solidFill>
                  <a:srgbClr val="000000"/>
                </a:solidFill>
              </a:rPr>
              <a:t>celler</a:t>
            </a:r>
            <a:r>
              <a:rPr lang="en-US" dirty="0">
                <a:solidFill>
                  <a:srgbClr val="000000"/>
                </a:solidFill>
              </a:rPr>
              <a:t>.</a:t>
            </a:r>
            <a:endParaRPr lang="en-US" dirty="0" smtClean="0">
              <a:solidFill>
                <a:srgbClr val="000000"/>
              </a:solidFill>
            </a:endParaRPr>
          </a:p>
          <a:p>
            <a:pPr marL="0" indent="0">
              <a:buNone/>
            </a:pPr>
            <a:endParaRPr lang="en-US" dirty="0">
              <a:solidFill>
                <a:srgbClr val="000000"/>
              </a:solidFill>
            </a:endParaRPr>
          </a:p>
          <a:p>
            <a:pPr marL="0" indent="0">
              <a:buNone/>
            </a:pPr>
            <a:r>
              <a:rPr lang="en-US" dirty="0" err="1" smtClean="0">
                <a:solidFill>
                  <a:srgbClr val="000000"/>
                </a:solidFill>
              </a:rPr>
              <a:t>Celler</a:t>
            </a:r>
            <a:r>
              <a:rPr lang="en-US" dirty="0" smtClean="0">
                <a:solidFill>
                  <a:srgbClr val="000000"/>
                </a:solidFill>
              </a:rPr>
              <a:t> </a:t>
            </a:r>
            <a:r>
              <a:rPr lang="en-US" dirty="0" err="1" smtClean="0">
                <a:solidFill>
                  <a:srgbClr val="000000"/>
                </a:solidFill>
              </a:rPr>
              <a:t>deler</a:t>
            </a:r>
            <a:r>
              <a:rPr lang="en-US" dirty="0" smtClean="0">
                <a:solidFill>
                  <a:srgbClr val="000000"/>
                </a:solidFill>
              </a:rPr>
              <a:t> </a:t>
            </a:r>
            <a:r>
              <a:rPr lang="en-US" dirty="0" err="1" smtClean="0">
                <a:solidFill>
                  <a:srgbClr val="000000"/>
                </a:solidFill>
              </a:rPr>
              <a:t>seg</a:t>
            </a:r>
            <a:r>
              <a:rPr lang="en-US" dirty="0" smtClean="0">
                <a:solidFill>
                  <a:srgbClr val="000000"/>
                </a:solidFill>
              </a:rPr>
              <a:t> for å </a:t>
            </a:r>
            <a:r>
              <a:rPr lang="en-US" dirty="0" err="1" smtClean="0">
                <a:solidFill>
                  <a:srgbClr val="000000"/>
                </a:solidFill>
              </a:rPr>
              <a:t>gi</a:t>
            </a:r>
            <a:r>
              <a:rPr lang="en-US" dirty="0" smtClean="0">
                <a:solidFill>
                  <a:srgbClr val="000000"/>
                </a:solidFill>
              </a:rPr>
              <a:t> </a:t>
            </a:r>
            <a:r>
              <a:rPr lang="en-US" dirty="0" err="1" smtClean="0">
                <a:solidFill>
                  <a:srgbClr val="000000"/>
                </a:solidFill>
              </a:rPr>
              <a:t>vekst</a:t>
            </a:r>
            <a:r>
              <a:rPr lang="en-US" dirty="0" smtClean="0">
                <a:solidFill>
                  <a:srgbClr val="000000"/>
                </a:solidFill>
              </a:rPr>
              <a:t> </a:t>
            </a:r>
            <a:r>
              <a:rPr lang="en-US" dirty="0" err="1" smtClean="0">
                <a:solidFill>
                  <a:srgbClr val="000000"/>
                </a:solidFill>
              </a:rPr>
              <a:t>og</a:t>
            </a:r>
            <a:r>
              <a:rPr lang="en-US" dirty="0" smtClean="0">
                <a:solidFill>
                  <a:srgbClr val="000000"/>
                </a:solidFill>
              </a:rPr>
              <a:t> </a:t>
            </a:r>
            <a:r>
              <a:rPr lang="en-US" dirty="0" err="1" smtClean="0">
                <a:solidFill>
                  <a:srgbClr val="000000"/>
                </a:solidFill>
              </a:rPr>
              <a:t>erstatte</a:t>
            </a:r>
            <a:r>
              <a:rPr lang="en-US" dirty="0" smtClean="0">
                <a:solidFill>
                  <a:srgbClr val="000000"/>
                </a:solidFill>
              </a:rPr>
              <a:t> </a:t>
            </a:r>
            <a:r>
              <a:rPr lang="en-US" dirty="0" err="1" smtClean="0">
                <a:solidFill>
                  <a:srgbClr val="000000"/>
                </a:solidFill>
              </a:rPr>
              <a:t>døde</a:t>
            </a:r>
            <a:r>
              <a:rPr lang="en-US" dirty="0" smtClean="0">
                <a:solidFill>
                  <a:srgbClr val="000000"/>
                </a:solidFill>
              </a:rPr>
              <a:t> </a:t>
            </a:r>
            <a:r>
              <a:rPr lang="en-US" dirty="0" err="1" smtClean="0">
                <a:solidFill>
                  <a:srgbClr val="000000"/>
                </a:solidFill>
              </a:rPr>
              <a:t>celler</a:t>
            </a:r>
            <a:endParaRPr lang="en-US" dirty="0" smtClean="0">
              <a:solidFill>
                <a:srgbClr val="000000"/>
              </a:solidFill>
            </a:endParaRPr>
          </a:p>
          <a:p>
            <a:pPr marL="0" indent="0">
              <a:buNone/>
            </a:pPr>
            <a:endParaRPr lang="en-US" dirty="0" smtClean="0">
              <a:solidFill>
                <a:srgbClr val="000000"/>
              </a:solidFill>
            </a:endParaRPr>
          </a:p>
          <a:p>
            <a:pPr marL="0" indent="0">
              <a:buNone/>
            </a:pPr>
            <a:r>
              <a:rPr lang="en-US" dirty="0" err="1" smtClean="0">
                <a:solidFill>
                  <a:srgbClr val="000000"/>
                </a:solidFill>
              </a:rPr>
              <a:t>Først</a:t>
            </a:r>
            <a:r>
              <a:rPr lang="en-US" dirty="0" smtClean="0">
                <a:solidFill>
                  <a:srgbClr val="000000"/>
                </a:solidFill>
              </a:rPr>
              <a:t> </a:t>
            </a:r>
            <a:r>
              <a:rPr lang="en-US" dirty="0" err="1" smtClean="0">
                <a:solidFill>
                  <a:srgbClr val="000000"/>
                </a:solidFill>
              </a:rPr>
              <a:t>skjer</a:t>
            </a:r>
            <a:r>
              <a:rPr lang="en-US" dirty="0" smtClean="0">
                <a:solidFill>
                  <a:srgbClr val="000000"/>
                </a:solidFill>
              </a:rPr>
              <a:t> DNA-</a:t>
            </a:r>
            <a:r>
              <a:rPr lang="en-US" dirty="0" err="1" smtClean="0">
                <a:solidFill>
                  <a:srgbClr val="000000"/>
                </a:solidFill>
              </a:rPr>
              <a:t>replikasjon</a:t>
            </a:r>
            <a:r>
              <a:rPr lang="en-US" dirty="0" smtClean="0">
                <a:solidFill>
                  <a:srgbClr val="000000"/>
                </a:solidFill>
              </a:rPr>
              <a:t>: Alt </a:t>
            </a:r>
            <a:r>
              <a:rPr lang="en-US" dirty="0" err="1" smtClean="0">
                <a:solidFill>
                  <a:srgbClr val="000000"/>
                </a:solidFill>
              </a:rPr>
              <a:t>DNA’et</a:t>
            </a:r>
            <a:r>
              <a:rPr lang="en-US" dirty="0" smtClean="0">
                <a:solidFill>
                  <a:srgbClr val="000000"/>
                </a:solidFill>
              </a:rPr>
              <a:t> </a:t>
            </a:r>
            <a:r>
              <a:rPr lang="en-US" dirty="0" err="1">
                <a:solidFill>
                  <a:srgbClr val="000000"/>
                </a:solidFill>
              </a:rPr>
              <a:t>kopierer</a:t>
            </a:r>
            <a:r>
              <a:rPr lang="en-US" dirty="0">
                <a:solidFill>
                  <a:srgbClr val="000000"/>
                </a:solidFill>
              </a:rPr>
              <a:t> </a:t>
            </a:r>
            <a:r>
              <a:rPr lang="en-US" dirty="0" err="1">
                <a:solidFill>
                  <a:srgbClr val="000000"/>
                </a:solidFill>
              </a:rPr>
              <a:t>seg</a:t>
            </a:r>
            <a:r>
              <a:rPr lang="en-US" dirty="0">
                <a:solidFill>
                  <a:srgbClr val="000000"/>
                </a:solidFill>
              </a:rPr>
              <a:t> </a:t>
            </a:r>
            <a:r>
              <a:rPr lang="en-US" dirty="0" err="1">
                <a:solidFill>
                  <a:srgbClr val="000000"/>
                </a:solidFill>
              </a:rPr>
              <a:t>selv</a:t>
            </a:r>
            <a:r>
              <a:rPr lang="en-US" dirty="0">
                <a:solidFill>
                  <a:srgbClr val="000000"/>
                </a:solidFill>
              </a:rPr>
              <a:t> </a:t>
            </a:r>
            <a:r>
              <a:rPr lang="en-US" dirty="0" err="1">
                <a:solidFill>
                  <a:srgbClr val="000000"/>
                </a:solidFill>
              </a:rPr>
              <a:t>før</a:t>
            </a:r>
            <a:r>
              <a:rPr lang="en-US" dirty="0">
                <a:solidFill>
                  <a:srgbClr val="000000"/>
                </a:solidFill>
              </a:rPr>
              <a:t> </a:t>
            </a:r>
            <a:r>
              <a:rPr lang="en-US" dirty="0" err="1">
                <a:solidFill>
                  <a:srgbClr val="000000"/>
                </a:solidFill>
              </a:rPr>
              <a:t>hver</a:t>
            </a:r>
            <a:r>
              <a:rPr lang="en-US" dirty="0">
                <a:solidFill>
                  <a:srgbClr val="000000"/>
                </a:solidFill>
              </a:rPr>
              <a:t> </a:t>
            </a:r>
            <a:r>
              <a:rPr lang="en-US" dirty="0" err="1" smtClean="0">
                <a:solidFill>
                  <a:srgbClr val="000000"/>
                </a:solidFill>
              </a:rPr>
              <a:t>celledeling</a:t>
            </a:r>
            <a:r>
              <a:rPr lang="en-US" dirty="0" smtClean="0">
                <a:solidFill>
                  <a:srgbClr val="000000"/>
                </a:solidFill>
              </a:rPr>
              <a:t> </a:t>
            </a:r>
            <a:r>
              <a:rPr lang="en-US" dirty="0" err="1" smtClean="0">
                <a:solidFill>
                  <a:srgbClr val="000000"/>
                </a:solidFill>
              </a:rPr>
              <a:t>ved</a:t>
            </a:r>
            <a:r>
              <a:rPr lang="en-US" dirty="0" smtClean="0">
                <a:solidFill>
                  <a:srgbClr val="000000"/>
                </a:solidFill>
              </a:rPr>
              <a:t> at de to DNA-</a:t>
            </a:r>
            <a:r>
              <a:rPr lang="en-US" dirty="0" err="1" smtClean="0">
                <a:solidFill>
                  <a:srgbClr val="000000"/>
                </a:solidFill>
              </a:rPr>
              <a:t>trådene</a:t>
            </a:r>
            <a:r>
              <a:rPr lang="en-US" dirty="0" smtClean="0">
                <a:solidFill>
                  <a:srgbClr val="000000"/>
                </a:solidFill>
              </a:rPr>
              <a:t> deles </a:t>
            </a:r>
            <a:r>
              <a:rPr lang="en-US" dirty="0" err="1" smtClean="0">
                <a:solidFill>
                  <a:srgbClr val="000000"/>
                </a:solidFill>
              </a:rPr>
              <a:t>opp</a:t>
            </a:r>
            <a:r>
              <a:rPr lang="en-US" dirty="0" smtClean="0">
                <a:solidFill>
                  <a:srgbClr val="000000"/>
                </a:solidFill>
              </a:rPr>
              <a:t> </a:t>
            </a:r>
            <a:r>
              <a:rPr lang="en-US" dirty="0" err="1" smtClean="0">
                <a:solidFill>
                  <a:srgbClr val="000000"/>
                </a:solidFill>
              </a:rPr>
              <a:t>ved</a:t>
            </a:r>
            <a:r>
              <a:rPr lang="en-US" dirty="0" smtClean="0">
                <a:solidFill>
                  <a:srgbClr val="000000"/>
                </a:solidFill>
              </a:rPr>
              <a:t> </a:t>
            </a:r>
            <a:r>
              <a:rPr lang="en-US" dirty="0" err="1" smtClean="0">
                <a:solidFill>
                  <a:srgbClr val="000000"/>
                </a:solidFill>
              </a:rPr>
              <a:t>hjelp</a:t>
            </a:r>
            <a:r>
              <a:rPr lang="en-US" dirty="0" smtClean="0">
                <a:solidFill>
                  <a:srgbClr val="000000"/>
                </a:solidFill>
              </a:rPr>
              <a:t> </a:t>
            </a:r>
            <a:r>
              <a:rPr lang="en-US" dirty="0" err="1" smtClean="0">
                <a:solidFill>
                  <a:srgbClr val="000000"/>
                </a:solidFill>
              </a:rPr>
              <a:t>av</a:t>
            </a:r>
            <a:r>
              <a:rPr lang="en-US" dirty="0" smtClean="0">
                <a:solidFill>
                  <a:srgbClr val="000000"/>
                </a:solidFill>
              </a:rPr>
              <a:t> et </a:t>
            </a:r>
            <a:r>
              <a:rPr lang="en-US" dirty="0" err="1" smtClean="0">
                <a:solidFill>
                  <a:srgbClr val="000000"/>
                </a:solidFill>
              </a:rPr>
              <a:t>enzym</a:t>
            </a:r>
            <a:r>
              <a:rPr lang="en-US" dirty="0" smtClean="0">
                <a:solidFill>
                  <a:srgbClr val="000000"/>
                </a:solidFill>
              </a:rPr>
              <a:t> </a:t>
            </a:r>
            <a:r>
              <a:rPr lang="en-US" dirty="0" err="1" smtClean="0">
                <a:solidFill>
                  <a:srgbClr val="000000"/>
                </a:solidFill>
              </a:rPr>
              <a:t>og</a:t>
            </a:r>
            <a:r>
              <a:rPr lang="en-US" dirty="0" smtClean="0">
                <a:solidFill>
                  <a:srgbClr val="000000"/>
                </a:solidFill>
              </a:rPr>
              <a:t> </a:t>
            </a:r>
            <a:r>
              <a:rPr lang="en-US" dirty="0" err="1">
                <a:solidFill>
                  <a:srgbClr val="000000"/>
                </a:solidFill>
              </a:rPr>
              <a:t>deretter</a:t>
            </a:r>
            <a:r>
              <a:rPr lang="en-US" dirty="0">
                <a:solidFill>
                  <a:srgbClr val="000000"/>
                </a:solidFill>
              </a:rPr>
              <a:t> </a:t>
            </a:r>
            <a:r>
              <a:rPr lang="en-US" dirty="0" err="1">
                <a:solidFill>
                  <a:srgbClr val="000000"/>
                </a:solidFill>
              </a:rPr>
              <a:t>settes</a:t>
            </a:r>
            <a:r>
              <a:rPr lang="en-US" dirty="0">
                <a:solidFill>
                  <a:srgbClr val="000000"/>
                </a:solidFill>
              </a:rPr>
              <a:t> </a:t>
            </a:r>
            <a:r>
              <a:rPr lang="en-US" dirty="0" err="1" smtClean="0">
                <a:solidFill>
                  <a:srgbClr val="000000"/>
                </a:solidFill>
              </a:rPr>
              <a:t>nye</a:t>
            </a:r>
            <a:r>
              <a:rPr lang="en-US" dirty="0" smtClean="0">
                <a:solidFill>
                  <a:srgbClr val="000000"/>
                </a:solidFill>
              </a:rPr>
              <a:t>, </a:t>
            </a:r>
            <a:r>
              <a:rPr lang="en-US" dirty="0" err="1" smtClean="0">
                <a:solidFill>
                  <a:srgbClr val="000000"/>
                </a:solidFill>
              </a:rPr>
              <a:t>korrekte</a:t>
            </a:r>
            <a:r>
              <a:rPr lang="en-US" dirty="0" smtClean="0">
                <a:solidFill>
                  <a:srgbClr val="000000"/>
                </a:solidFill>
              </a:rPr>
              <a:t> baser </a:t>
            </a:r>
            <a:r>
              <a:rPr lang="en-US" dirty="0" err="1">
                <a:solidFill>
                  <a:srgbClr val="000000"/>
                </a:solidFill>
              </a:rPr>
              <a:t>på</a:t>
            </a:r>
            <a:r>
              <a:rPr lang="en-US" dirty="0">
                <a:solidFill>
                  <a:srgbClr val="000000"/>
                </a:solidFill>
              </a:rPr>
              <a:t> </a:t>
            </a:r>
            <a:r>
              <a:rPr lang="en-US" dirty="0" err="1">
                <a:solidFill>
                  <a:srgbClr val="000000"/>
                </a:solidFill>
              </a:rPr>
              <a:t>hver</a:t>
            </a:r>
            <a:r>
              <a:rPr lang="en-US" dirty="0">
                <a:solidFill>
                  <a:srgbClr val="000000"/>
                </a:solidFill>
              </a:rPr>
              <a:t> </a:t>
            </a:r>
            <a:r>
              <a:rPr lang="en-US" dirty="0" err="1" smtClean="0">
                <a:solidFill>
                  <a:srgbClr val="000000"/>
                </a:solidFill>
              </a:rPr>
              <a:t>tråd</a:t>
            </a:r>
            <a:r>
              <a:rPr lang="en-US" dirty="0" smtClean="0">
                <a:solidFill>
                  <a:srgbClr val="000000"/>
                </a:solidFill>
              </a:rPr>
              <a:t>.</a:t>
            </a:r>
            <a:endParaRPr lang="en-US" dirty="0" smtClean="0"/>
          </a:p>
          <a:p>
            <a:endParaRPr lang="nb-NO" dirty="0" smtClean="0"/>
          </a:p>
          <a:p>
            <a:endParaRPr lang="nb-NO" dirty="0"/>
          </a:p>
        </p:txBody>
      </p:sp>
      <p:graphicFrame>
        <p:nvGraphicFramePr>
          <p:cNvPr id="8" name="Table 7"/>
          <p:cNvGraphicFramePr>
            <a:graphicFrameLocks noGrp="1"/>
          </p:cNvGraphicFramePr>
          <p:nvPr>
            <p:extLst/>
          </p:nvPr>
        </p:nvGraphicFramePr>
        <p:xfrm>
          <a:off x="457199" y="4706175"/>
          <a:ext cx="1829883" cy="370840"/>
        </p:xfrm>
        <a:graphic>
          <a:graphicData uri="http://schemas.openxmlformats.org/drawingml/2006/table">
            <a:tbl>
              <a:tblPr firstRow="1" bandRow="1">
                <a:tableStyleId>{5C22544A-7EE6-4342-B048-85BDC9FD1C3A}</a:tableStyleId>
              </a:tblPr>
              <a:tblGrid>
                <a:gridCol w="609961">
                  <a:extLst>
                    <a:ext uri="{9D8B030D-6E8A-4147-A177-3AD203B41FA5}">
                      <a16:colId xmlns="" xmlns:a16="http://schemas.microsoft.com/office/drawing/2014/main" val="20000"/>
                    </a:ext>
                  </a:extLst>
                </a:gridCol>
                <a:gridCol w="609961">
                  <a:extLst>
                    <a:ext uri="{9D8B030D-6E8A-4147-A177-3AD203B41FA5}">
                      <a16:colId xmlns="" xmlns:a16="http://schemas.microsoft.com/office/drawing/2014/main" val="20001"/>
                    </a:ext>
                  </a:extLst>
                </a:gridCol>
                <a:gridCol w="609961">
                  <a:extLst>
                    <a:ext uri="{9D8B030D-6E8A-4147-A177-3AD203B41FA5}">
                      <a16:colId xmlns="" xmlns:a16="http://schemas.microsoft.com/office/drawing/2014/main" val="20002"/>
                    </a:ext>
                  </a:extLst>
                </a:gridCol>
              </a:tblGrid>
              <a:tr h="370840">
                <a:tc>
                  <a:txBody>
                    <a:bodyPr/>
                    <a:lstStyle/>
                    <a:p>
                      <a:pPr marL="0" algn="l" defTabSz="914400" rtl="0" eaLnBrk="1" latinLnBrk="0" hangingPunct="1"/>
                      <a:r>
                        <a:rPr lang="nb-NO" sz="2400" b="0" kern="1200" dirty="0" smtClean="0">
                          <a:solidFill>
                            <a:srgbClr val="0070C0"/>
                          </a:solidFill>
                          <a:latin typeface="+mn-lt"/>
                          <a:ea typeface="+mn-ea"/>
                          <a:cs typeface="+mn-cs"/>
                        </a:rPr>
                        <a:t>AA</a:t>
                      </a:r>
                      <a:r>
                        <a:rPr lang="nb-NO" sz="2400" b="0" kern="1200" dirty="0" smtClean="0">
                          <a:solidFill>
                            <a:srgbClr val="7030A0"/>
                          </a:solidFill>
                          <a:latin typeface="+mn-lt"/>
                          <a:ea typeface="+mn-ea"/>
                          <a:cs typeface="+mn-cs"/>
                        </a:rPr>
                        <a:t>G</a:t>
                      </a:r>
                      <a:endParaRPr lang="nb-NO" sz="2400" b="0" kern="1200" dirty="0">
                        <a:solidFill>
                          <a:srgbClr val="7030A0"/>
                        </a:solidFill>
                        <a:latin typeface="+mn-lt"/>
                        <a:ea typeface="+mn-ea"/>
                        <a:cs typeface="+mn-cs"/>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r>
                        <a:rPr lang="nb-NO" sz="2400" b="0" kern="1200" dirty="0" smtClean="0">
                          <a:solidFill>
                            <a:srgbClr val="00B050"/>
                          </a:solidFill>
                          <a:latin typeface="+mn-lt"/>
                          <a:ea typeface="+mn-ea"/>
                          <a:cs typeface="+mn-cs"/>
                        </a:rPr>
                        <a:t>C</a:t>
                      </a:r>
                      <a:r>
                        <a:rPr lang="nb-NO" sz="2400" b="0" kern="1200" dirty="0" smtClean="0">
                          <a:solidFill>
                            <a:srgbClr val="0070C0"/>
                          </a:solidFill>
                          <a:latin typeface="+mn-lt"/>
                          <a:ea typeface="+mn-ea"/>
                          <a:cs typeface="+mn-cs"/>
                        </a:rPr>
                        <a:t>A</a:t>
                      </a:r>
                      <a:r>
                        <a:rPr lang="nb-NO" sz="2400" b="0" kern="1200" dirty="0" smtClean="0">
                          <a:solidFill>
                            <a:srgbClr val="00B050"/>
                          </a:solidFill>
                          <a:latin typeface="+mn-lt"/>
                          <a:ea typeface="+mn-ea"/>
                          <a:cs typeface="+mn-cs"/>
                        </a:rPr>
                        <a:t>C</a:t>
                      </a:r>
                      <a:endParaRPr lang="nb-NO" sz="2400" b="0" kern="1200" dirty="0">
                        <a:solidFill>
                          <a:srgbClr val="00B050"/>
                        </a:solidFill>
                        <a:latin typeface="+mn-lt"/>
                        <a:ea typeface="+mn-ea"/>
                        <a:cs typeface="+mn-cs"/>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nb-NO" sz="2400" b="0" kern="1200" dirty="0" smtClean="0">
                          <a:solidFill>
                            <a:srgbClr val="7030A0"/>
                          </a:solidFill>
                          <a:latin typeface="+mn-lt"/>
                          <a:ea typeface="+mn-ea"/>
                          <a:cs typeface="+mn-cs"/>
                        </a:rPr>
                        <a:t>G</a:t>
                      </a:r>
                      <a:r>
                        <a:rPr lang="nb-NO" sz="2400" b="0" kern="1200" dirty="0" smtClean="0">
                          <a:solidFill>
                            <a:schemeClr val="accent6">
                              <a:lumMod val="75000"/>
                            </a:schemeClr>
                          </a:solidFill>
                          <a:latin typeface="+mn-lt"/>
                          <a:ea typeface="+mn-ea"/>
                          <a:cs typeface="+mn-cs"/>
                        </a:rPr>
                        <a:t>T</a:t>
                      </a:r>
                      <a:r>
                        <a:rPr lang="nb-NO" sz="2400" b="0" kern="1200" dirty="0" smtClean="0">
                          <a:solidFill>
                            <a:srgbClr val="0070C0"/>
                          </a:solidFill>
                          <a:latin typeface="+mn-lt"/>
                          <a:ea typeface="+mn-ea"/>
                          <a:cs typeface="+mn-cs"/>
                        </a:rPr>
                        <a:t>A</a:t>
                      </a:r>
                      <a:endParaRPr lang="nb-NO" sz="2400" b="0" kern="1200" dirty="0">
                        <a:solidFill>
                          <a:srgbClr val="0070C0"/>
                        </a:solidFill>
                        <a:latin typeface="+mn-lt"/>
                        <a:ea typeface="+mn-ea"/>
                        <a:cs typeface="+mn-cs"/>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0"/>
                  </a:ext>
                </a:extLst>
              </a:tr>
            </a:tbl>
          </a:graphicData>
        </a:graphic>
      </p:graphicFrame>
      <p:graphicFrame>
        <p:nvGraphicFramePr>
          <p:cNvPr id="9" name="Table 8"/>
          <p:cNvGraphicFramePr>
            <a:graphicFrameLocks noGrp="1"/>
          </p:cNvGraphicFramePr>
          <p:nvPr>
            <p:extLst/>
          </p:nvPr>
        </p:nvGraphicFramePr>
        <p:xfrm>
          <a:off x="457199" y="4351570"/>
          <a:ext cx="1829883" cy="370840"/>
        </p:xfrm>
        <a:graphic>
          <a:graphicData uri="http://schemas.openxmlformats.org/drawingml/2006/table">
            <a:tbl>
              <a:tblPr firstRow="1" bandRow="1">
                <a:tableStyleId>{5C22544A-7EE6-4342-B048-85BDC9FD1C3A}</a:tableStyleId>
              </a:tblPr>
              <a:tblGrid>
                <a:gridCol w="609961">
                  <a:extLst>
                    <a:ext uri="{9D8B030D-6E8A-4147-A177-3AD203B41FA5}">
                      <a16:colId xmlns="" xmlns:a16="http://schemas.microsoft.com/office/drawing/2014/main" val="20000"/>
                    </a:ext>
                  </a:extLst>
                </a:gridCol>
                <a:gridCol w="609961">
                  <a:extLst>
                    <a:ext uri="{9D8B030D-6E8A-4147-A177-3AD203B41FA5}">
                      <a16:colId xmlns="" xmlns:a16="http://schemas.microsoft.com/office/drawing/2014/main" val="20001"/>
                    </a:ext>
                  </a:extLst>
                </a:gridCol>
                <a:gridCol w="609961">
                  <a:extLst>
                    <a:ext uri="{9D8B030D-6E8A-4147-A177-3AD203B41FA5}">
                      <a16:colId xmlns="" xmlns:a16="http://schemas.microsoft.com/office/drawing/2014/main" val="20002"/>
                    </a:ext>
                  </a:extLst>
                </a:gridCol>
              </a:tblGrid>
              <a:tr h="370840">
                <a:tc>
                  <a:txBody>
                    <a:bodyPr/>
                    <a:lstStyle/>
                    <a:p>
                      <a:r>
                        <a:rPr lang="nb-NO" sz="2400" b="0" dirty="0" smtClean="0">
                          <a:solidFill>
                            <a:schemeClr val="accent6">
                              <a:lumMod val="75000"/>
                            </a:schemeClr>
                          </a:solidFill>
                        </a:rPr>
                        <a:t>TT</a:t>
                      </a:r>
                      <a:r>
                        <a:rPr lang="nb-NO" sz="2400" b="0" dirty="0" smtClean="0">
                          <a:solidFill>
                            <a:srgbClr val="00B050"/>
                          </a:solidFill>
                        </a:rPr>
                        <a:t>C</a:t>
                      </a:r>
                      <a:endParaRPr lang="nb-NO" sz="2400" b="0" dirty="0">
                        <a:solidFill>
                          <a:srgbClr val="00B050"/>
                        </a:solidFill>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nb-NO" sz="2400" b="0" kern="1200" dirty="0" smtClean="0">
                          <a:solidFill>
                            <a:srgbClr val="7030A0"/>
                          </a:solidFill>
                          <a:latin typeface="+mn-lt"/>
                          <a:ea typeface="+mn-ea"/>
                          <a:cs typeface="+mn-cs"/>
                        </a:rPr>
                        <a:t>G</a:t>
                      </a:r>
                      <a:r>
                        <a:rPr lang="nb-NO" sz="2400" b="0" kern="1200" dirty="0" smtClean="0">
                          <a:solidFill>
                            <a:schemeClr val="accent6">
                              <a:lumMod val="75000"/>
                            </a:schemeClr>
                          </a:solidFill>
                          <a:latin typeface="+mn-lt"/>
                          <a:ea typeface="+mn-ea"/>
                          <a:cs typeface="+mn-cs"/>
                        </a:rPr>
                        <a:t>T</a:t>
                      </a:r>
                      <a:r>
                        <a:rPr lang="nb-NO" sz="2400" b="0" dirty="0" smtClean="0">
                          <a:solidFill>
                            <a:srgbClr val="7030A0"/>
                          </a:solidFill>
                        </a:rPr>
                        <a:t>G</a:t>
                      </a:r>
                      <a:endParaRPr lang="nb-NO" sz="2400" b="0" dirty="0">
                        <a:solidFill>
                          <a:srgbClr val="7030A0"/>
                        </a:solidFill>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nb-NO" sz="2400" b="0" kern="1200" dirty="0" smtClean="0">
                          <a:solidFill>
                            <a:srgbClr val="00B050"/>
                          </a:solidFill>
                          <a:latin typeface="+mn-lt"/>
                          <a:ea typeface="+mn-ea"/>
                          <a:cs typeface="+mn-cs"/>
                        </a:rPr>
                        <a:t>C</a:t>
                      </a:r>
                      <a:r>
                        <a:rPr lang="nb-NO" sz="2400" b="0" kern="1200" dirty="0" smtClean="0">
                          <a:solidFill>
                            <a:srgbClr val="0070C0"/>
                          </a:solidFill>
                          <a:latin typeface="+mn-lt"/>
                          <a:ea typeface="+mn-ea"/>
                          <a:cs typeface="+mn-cs"/>
                        </a:rPr>
                        <a:t>A</a:t>
                      </a:r>
                      <a:r>
                        <a:rPr lang="nb-NO" sz="2400" b="0" kern="1200" dirty="0" smtClean="0">
                          <a:solidFill>
                            <a:schemeClr val="accent6">
                              <a:lumMod val="75000"/>
                            </a:schemeClr>
                          </a:solidFill>
                          <a:latin typeface="+mn-lt"/>
                          <a:ea typeface="+mn-ea"/>
                          <a:cs typeface="+mn-cs"/>
                        </a:rPr>
                        <a:t>T</a:t>
                      </a:r>
                      <a:endParaRPr lang="nb-NO" sz="2400" b="0" kern="1200" dirty="0">
                        <a:solidFill>
                          <a:schemeClr val="accent6">
                            <a:lumMod val="75000"/>
                          </a:schemeClr>
                        </a:solidFill>
                        <a:latin typeface="+mn-lt"/>
                        <a:ea typeface="+mn-ea"/>
                        <a:cs typeface="+mn-cs"/>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0"/>
                  </a:ext>
                </a:extLst>
              </a:tr>
            </a:tbl>
          </a:graphicData>
        </a:graphic>
      </p:graphicFrame>
      <p:graphicFrame>
        <p:nvGraphicFramePr>
          <p:cNvPr id="12" name="Table 11"/>
          <p:cNvGraphicFramePr>
            <a:graphicFrameLocks noGrp="1"/>
          </p:cNvGraphicFramePr>
          <p:nvPr>
            <p:extLst/>
          </p:nvPr>
        </p:nvGraphicFramePr>
        <p:xfrm>
          <a:off x="479564" y="4014239"/>
          <a:ext cx="1829883" cy="370840"/>
        </p:xfrm>
        <a:graphic>
          <a:graphicData uri="http://schemas.openxmlformats.org/drawingml/2006/table">
            <a:tbl>
              <a:tblPr firstRow="1" bandRow="1">
                <a:tableStyleId>{5C22544A-7EE6-4342-B048-85BDC9FD1C3A}</a:tableStyleId>
              </a:tblPr>
              <a:tblGrid>
                <a:gridCol w="609961">
                  <a:extLst>
                    <a:ext uri="{9D8B030D-6E8A-4147-A177-3AD203B41FA5}">
                      <a16:colId xmlns="" xmlns:a16="http://schemas.microsoft.com/office/drawing/2014/main" val="20000"/>
                    </a:ext>
                  </a:extLst>
                </a:gridCol>
                <a:gridCol w="609961">
                  <a:extLst>
                    <a:ext uri="{9D8B030D-6E8A-4147-A177-3AD203B41FA5}">
                      <a16:colId xmlns="" xmlns:a16="http://schemas.microsoft.com/office/drawing/2014/main" val="20001"/>
                    </a:ext>
                  </a:extLst>
                </a:gridCol>
                <a:gridCol w="609961">
                  <a:extLst>
                    <a:ext uri="{9D8B030D-6E8A-4147-A177-3AD203B41FA5}">
                      <a16:colId xmlns="" xmlns:a16="http://schemas.microsoft.com/office/drawing/2014/main" val="20002"/>
                    </a:ext>
                  </a:extLst>
                </a:gridCol>
              </a:tblGrid>
              <a:tr h="370840">
                <a:tc>
                  <a:txBody>
                    <a:bodyPr/>
                    <a:lstStyle/>
                    <a:p>
                      <a:pPr marL="0" algn="l" defTabSz="914400" rtl="0" eaLnBrk="1" latinLnBrk="0" hangingPunct="1"/>
                      <a:r>
                        <a:rPr lang="nb-NO" sz="2400" b="0" kern="1200" dirty="0" smtClean="0">
                          <a:solidFill>
                            <a:srgbClr val="0070C0"/>
                          </a:solidFill>
                          <a:latin typeface="+mn-lt"/>
                          <a:ea typeface="+mn-ea"/>
                          <a:cs typeface="+mn-cs"/>
                        </a:rPr>
                        <a:t>AA</a:t>
                      </a:r>
                      <a:r>
                        <a:rPr lang="nb-NO" sz="2400" b="0" kern="1200" dirty="0" smtClean="0">
                          <a:solidFill>
                            <a:srgbClr val="7030A0"/>
                          </a:solidFill>
                          <a:latin typeface="+mn-lt"/>
                          <a:ea typeface="+mn-ea"/>
                          <a:cs typeface="+mn-cs"/>
                        </a:rPr>
                        <a:t>G</a:t>
                      </a:r>
                      <a:endParaRPr lang="nb-NO" sz="2400" b="0" kern="1200" dirty="0">
                        <a:solidFill>
                          <a:srgbClr val="7030A0"/>
                        </a:solidFill>
                        <a:latin typeface="+mn-lt"/>
                        <a:ea typeface="+mn-ea"/>
                        <a:cs typeface="+mn-cs"/>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r>
                        <a:rPr lang="nb-NO" sz="2400" b="0" kern="1200" dirty="0" smtClean="0">
                          <a:solidFill>
                            <a:srgbClr val="00B050"/>
                          </a:solidFill>
                          <a:latin typeface="+mn-lt"/>
                          <a:ea typeface="+mn-ea"/>
                          <a:cs typeface="+mn-cs"/>
                        </a:rPr>
                        <a:t>C</a:t>
                      </a:r>
                      <a:r>
                        <a:rPr lang="nb-NO" sz="2400" b="0" kern="1200" dirty="0" smtClean="0">
                          <a:solidFill>
                            <a:srgbClr val="0070C0"/>
                          </a:solidFill>
                          <a:latin typeface="+mn-lt"/>
                          <a:ea typeface="+mn-ea"/>
                          <a:cs typeface="+mn-cs"/>
                        </a:rPr>
                        <a:t>A</a:t>
                      </a:r>
                      <a:r>
                        <a:rPr lang="nb-NO" sz="2400" b="0" kern="1200" dirty="0" smtClean="0">
                          <a:solidFill>
                            <a:srgbClr val="00B050"/>
                          </a:solidFill>
                          <a:latin typeface="+mn-lt"/>
                          <a:ea typeface="+mn-ea"/>
                          <a:cs typeface="+mn-cs"/>
                        </a:rPr>
                        <a:t>C</a:t>
                      </a:r>
                      <a:endParaRPr lang="nb-NO" sz="2400" b="0" kern="1200" dirty="0">
                        <a:solidFill>
                          <a:srgbClr val="00B050"/>
                        </a:solidFill>
                        <a:latin typeface="+mn-lt"/>
                        <a:ea typeface="+mn-ea"/>
                        <a:cs typeface="+mn-cs"/>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nb-NO" sz="2400" b="0" kern="1200" dirty="0" smtClean="0">
                          <a:solidFill>
                            <a:srgbClr val="7030A0"/>
                          </a:solidFill>
                          <a:latin typeface="+mn-lt"/>
                          <a:ea typeface="+mn-ea"/>
                          <a:cs typeface="+mn-cs"/>
                        </a:rPr>
                        <a:t>G</a:t>
                      </a:r>
                      <a:r>
                        <a:rPr lang="nb-NO" sz="2400" b="0" kern="1200" dirty="0" smtClean="0">
                          <a:solidFill>
                            <a:schemeClr val="accent6">
                              <a:lumMod val="75000"/>
                            </a:schemeClr>
                          </a:solidFill>
                          <a:latin typeface="+mn-lt"/>
                          <a:ea typeface="+mn-ea"/>
                          <a:cs typeface="+mn-cs"/>
                        </a:rPr>
                        <a:t>T</a:t>
                      </a:r>
                      <a:r>
                        <a:rPr lang="nb-NO" sz="2400" b="0" kern="1200" dirty="0" smtClean="0">
                          <a:solidFill>
                            <a:srgbClr val="0070C0"/>
                          </a:solidFill>
                          <a:latin typeface="+mn-lt"/>
                          <a:ea typeface="+mn-ea"/>
                          <a:cs typeface="+mn-cs"/>
                        </a:rPr>
                        <a:t>A</a:t>
                      </a:r>
                      <a:endParaRPr lang="nb-NO" sz="2400" b="0" kern="1200" dirty="0">
                        <a:solidFill>
                          <a:srgbClr val="0070C0"/>
                        </a:solidFill>
                        <a:latin typeface="+mn-lt"/>
                        <a:ea typeface="+mn-ea"/>
                        <a:cs typeface="+mn-cs"/>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0"/>
                  </a:ext>
                </a:extLst>
              </a:tr>
            </a:tbl>
          </a:graphicData>
        </a:graphic>
      </p:graphicFrame>
      <p:graphicFrame>
        <p:nvGraphicFramePr>
          <p:cNvPr id="13" name="Table 12"/>
          <p:cNvGraphicFramePr>
            <a:graphicFrameLocks noGrp="1"/>
          </p:cNvGraphicFramePr>
          <p:nvPr>
            <p:extLst/>
          </p:nvPr>
        </p:nvGraphicFramePr>
        <p:xfrm>
          <a:off x="479564" y="5027271"/>
          <a:ext cx="1829883" cy="370840"/>
        </p:xfrm>
        <a:graphic>
          <a:graphicData uri="http://schemas.openxmlformats.org/drawingml/2006/table">
            <a:tbl>
              <a:tblPr firstRow="1" bandRow="1">
                <a:tableStyleId>{5C22544A-7EE6-4342-B048-85BDC9FD1C3A}</a:tableStyleId>
              </a:tblPr>
              <a:tblGrid>
                <a:gridCol w="609961">
                  <a:extLst>
                    <a:ext uri="{9D8B030D-6E8A-4147-A177-3AD203B41FA5}">
                      <a16:colId xmlns="" xmlns:a16="http://schemas.microsoft.com/office/drawing/2014/main" val="20000"/>
                    </a:ext>
                  </a:extLst>
                </a:gridCol>
                <a:gridCol w="609961">
                  <a:extLst>
                    <a:ext uri="{9D8B030D-6E8A-4147-A177-3AD203B41FA5}">
                      <a16:colId xmlns="" xmlns:a16="http://schemas.microsoft.com/office/drawing/2014/main" val="20001"/>
                    </a:ext>
                  </a:extLst>
                </a:gridCol>
                <a:gridCol w="609961">
                  <a:extLst>
                    <a:ext uri="{9D8B030D-6E8A-4147-A177-3AD203B41FA5}">
                      <a16:colId xmlns="" xmlns:a16="http://schemas.microsoft.com/office/drawing/2014/main" val="20002"/>
                    </a:ext>
                  </a:extLst>
                </a:gridCol>
              </a:tblGrid>
              <a:tr h="370840">
                <a:tc>
                  <a:txBody>
                    <a:bodyPr/>
                    <a:lstStyle/>
                    <a:p>
                      <a:r>
                        <a:rPr lang="nb-NO" sz="2400" b="0" dirty="0" smtClean="0">
                          <a:solidFill>
                            <a:schemeClr val="accent6">
                              <a:lumMod val="75000"/>
                            </a:schemeClr>
                          </a:solidFill>
                        </a:rPr>
                        <a:t>TT</a:t>
                      </a:r>
                      <a:r>
                        <a:rPr lang="nb-NO" sz="2400" b="0" dirty="0" smtClean="0">
                          <a:solidFill>
                            <a:srgbClr val="00B050"/>
                          </a:solidFill>
                        </a:rPr>
                        <a:t>C</a:t>
                      </a:r>
                      <a:endParaRPr lang="nb-NO" sz="2400" b="0" dirty="0">
                        <a:solidFill>
                          <a:srgbClr val="00B050"/>
                        </a:solidFill>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nb-NO" sz="2400" b="0" kern="1200" dirty="0" smtClean="0">
                          <a:solidFill>
                            <a:srgbClr val="7030A0"/>
                          </a:solidFill>
                          <a:latin typeface="+mn-lt"/>
                          <a:ea typeface="+mn-ea"/>
                          <a:cs typeface="+mn-cs"/>
                        </a:rPr>
                        <a:t>G</a:t>
                      </a:r>
                      <a:r>
                        <a:rPr lang="nb-NO" sz="2400" b="0" kern="1200" dirty="0" smtClean="0">
                          <a:solidFill>
                            <a:schemeClr val="accent6">
                              <a:lumMod val="75000"/>
                            </a:schemeClr>
                          </a:solidFill>
                          <a:latin typeface="+mn-lt"/>
                          <a:ea typeface="+mn-ea"/>
                          <a:cs typeface="+mn-cs"/>
                        </a:rPr>
                        <a:t>T</a:t>
                      </a:r>
                      <a:r>
                        <a:rPr lang="nb-NO" sz="2400" b="0" dirty="0" smtClean="0">
                          <a:solidFill>
                            <a:srgbClr val="7030A0"/>
                          </a:solidFill>
                        </a:rPr>
                        <a:t>G</a:t>
                      </a:r>
                      <a:endParaRPr lang="nb-NO" sz="2400" b="0" dirty="0">
                        <a:solidFill>
                          <a:srgbClr val="7030A0"/>
                        </a:solidFill>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nb-NO" sz="2400" b="0" kern="1200" dirty="0" smtClean="0">
                          <a:solidFill>
                            <a:srgbClr val="00B050"/>
                          </a:solidFill>
                          <a:latin typeface="+mn-lt"/>
                          <a:ea typeface="+mn-ea"/>
                          <a:cs typeface="+mn-cs"/>
                        </a:rPr>
                        <a:t>C</a:t>
                      </a:r>
                      <a:r>
                        <a:rPr lang="nb-NO" sz="2400" b="0" kern="1200" dirty="0" smtClean="0">
                          <a:solidFill>
                            <a:srgbClr val="0070C0"/>
                          </a:solidFill>
                          <a:latin typeface="+mn-lt"/>
                          <a:ea typeface="+mn-ea"/>
                          <a:cs typeface="+mn-cs"/>
                        </a:rPr>
                        <a:t>A</a:t>
                      </a:r>
                      <a:r>
                        <a:rPr lang="nb-NO" sz="2400" b="0" kern="1200" dirty="0" smtClean="0">
                          <a:solidFill>
                            <a:schemeClr val="accent6">
                              <a:lumMod val="75000"/>
                            </a:schemeClr>
                          </a:solidFill>
                          <a:latin typeface="+mn-lt"/>
                          <a:ea typeface="+mn-ea"/>
                          <a:cs typeface="+mn-cs"/>
                        </a:rPr>
                        <a:t>T</a:t>
                      </a:r>
                      <a:endParaRPr lang="nb-NO" sz="2400" b="0" kern="1200" dirty="0">
                        <a:solidFill>
                          <a:schemeClr val="accent6">
                            <a:lumMod val="75000"/>
                          </a:schemeClr>
                        </a:solidFill>
                        <a:latin typeface="+mn-lt"/>
                        <a:ea typeface="+mn-ea"/>
                        <a:cs typeface="+mn-cs"/>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0"/>
                  </a:ext>
                </a:extLst>
              </a:tr>
            </a:tbl>
          </a:graphicData>
        </a:graphic>
      </p:graphicFrame>
      <p:sp>
        <p:nvSpPr>
          <p:cNvPr id="10" name="Rounded Rectangle 25"/>
          <p:cNvSpPr/>
          <p:nvPr/>
        </p:nvSpPr>
        <p:spPr>
          <a:xfrm>
            <a:off x="6889561" y="3912017"/>
            <a:ext cx="278932" cy="1916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nb-NO" sz="1200" dirty="0" smtClean="0"/>
              <a:t>Kromosom 1    Far</a:t>
            </a:r>
            <a:endParaRPr lang="nb-NO" sz="1200" dirty="0"/>
          </a:p>
        </p:txBody>
      </p:sp>
      <p:sp>
        <p:nvSpPr>
          <p:cNvPr id="11" name="Rounded Rectangle 26"/>
          <p:cNvSpPr/>
          <p:nvPr/>
        </p:nvSpPr>
        <p:spPr>
          <a:xfrm>
            <a:off x="7260070" y="3912017"/>
            <a:ext cx="278932" cy="19143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nb-NO" sz="1200" dirty="0" smtClean="0"/>
              <a:t>Kromosom 1    Far</a:t>
            </a:r>
            <a:endParaRPr lang="nb-NO" sz="1200" dirty="0"/>
          </a:p>
        </p:txBody>
      </p:sp>
      <p:sp>
        <p:nvSpPr>
          <p:cNvPr id="14" name="Oval 27"/>
          <p:cNvSpPr/>
          <p:nvPr/>
        </p:nvSpPr>
        <p:spPr>
          <a:xfrm>
            <a:off x="7092243" y="4587283"/>
            <a:ext cx="239929" cy="43911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b-NO"/>
          </a:p>
        </p:txBody>
      </p:sp>
      <p:sp>
        <p:nvSpPr>
          <p:cNvPr id="15" name="Rounded Rectangle 28"/>
          <p:cNvSpPr/>
          <p:nvPr/>
        </p:nvSpPr>
        <p:spPr>
          <a:xfrm>
            <a:off x="7762947" y="3909425"/>
            <a:ext cx="280613" cy="1912918"/>
          </a:xfrm>
          <a:prstGeom prst="round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nb-NO" sz="1200" dirty="0" smtClean="0"/>
              <a:t>Kromosom 1    Mor</a:t>
            </a:r>
            <a:endParaRPr lang="nb-NO" sz="1200" dirty="0"/>
          </a:p>
        </p:txBody>
      </p:sp>
      <p:sp>
        <p:nvSpPr>
          <p:cNvPr id="16" name="Rounded Rectangle 29"/>
          <p:cNvSpPr/>
          <p:nvPr/>
        </p:nvSpPr>
        <p:spPr>
          <a:xfrm>
            <a:off x="8200561" y="3909424"/>
            <a:ext cx="275856" cy="1912919"/>
          </a:xfrm>
          <a:prstGeom prst="round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nb-NO" sz="1200" dirty="0" smtClean="0"/>
              <a:t>Kromosom 1    Mor</a:t>
            </a:r>
            <a:endParaRPr lang="nb-NO" sz="1200" dirty="0"/>
          </a:p>
        </p:txBody>
      </p:sp>
      <p:sp>
        <p:nvSpPr>
          <p:cNvPr id="17" name="Oval 30"/>
          <p:cNvSpPr/>
          <p:nvPr/>
        </p:nvSpPr>
        <p:spPr>
          <a:xfrm>
            <a:off x="8003679" y="4623049"/>
            <a:ext cx="269740" cy="43878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b-NO"/>
          </a:p>
        </p:txBody>
      </p:sp>
      <p:grpSp>
        <p:nvGrpSpPr>
          <p:cNvPr id="18" name="Group 32"/>
          <p:cNvGrpSpPr/>
          <p:nvPr/>
        </p:nvGrpSpPr>
        <p:grpSpPr>
          <a:xfrm>
            <a:off x="6698516" y="5782967"/>
            <a:ext cx="965649" cy="559570"/>
            <a:chOff x="7043882" y="2833915"/>
            <a:chExt cx="965649" cy="559570"/>
          </a:xfrm>
        </p:grpSpPr>
        <p:sp>
          <p:nvSpPr>
            <p:cNvPr id="19" name="Venstre klammeparentes 15"/>
            <p:cNvSpPr/>
            <p:nvPr/>
          </p:nvSpPr>
          <p:spPr>
            <a:xfrm rot="16200000">
              <a:off x="7391040" y="2601324"/>
              <a:ext cx="309879" cy="775061"/>
            </a:xfrm>
            <a:prstGeom prst="leftBrace">
              <a:avLst>
                <a:gd name="adj1" fmla="val 0"/>
                <a:gd name="adj2" fmla="val 51010"/>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20" name="TextBox 17"/>
            <p:cNvSpPr txBox="1"/>
            <p:nvPr/>
          </p:nvSpPr>
          <p:spPr>
            <a:xfrm>
              <a:off x="7043882" y="3085708"/>
              <a:ext cx="965649" cy="307777"/>
            </a:xfrm>
            <a:prstGeom prst="rect">
              <a:avLst/>
            </a:prstGeom>
            <a:noFill/>
          </p:spPr>
          <p:txBody>
            <a:bodyPr wrap="none" rtlCol="0">
              <a:spAutoFit/>
            </a:bodyPr>
            <a:lstStyle/>
            <a:p>
              <a:r>
                <a:rPr lang="nb-NO" sz="1400" dirty="0" smtClean="0"/>
                <a:t>kromosom</a:t>
              </a:r>
              <a:endParaRPr lang="nb-NO" sz="1400" dirty="0"/>
            </a:p>
          </p:txBody>
        </p:sp>
      </p:grpSp>
      <p:grpSp>
        <p:nvGrpSpPr>
          <p:cNvPr id="21" name="Group 34"/>
          <p:cNvGrpSpPr/>
          <p:nvPr/>
        </p:nvGrpSpPr>
        <p:grpSpPr>
          <a:xfrm>
            <a:off x="7630579" y="5789762"/>
            <a:ext cx="965649" cy="559571"/>
            <a:chOff x="7043882" y="2833914"/>
            <a:chExt cx="965649" cy="559571"/>
          </a:xfrm>
        </p:grpSpPr>
        <p:sp>
          <p:nvSpPr>
            <p:cNvPr id="22" name="Venstre klammeparentes 15"/>
            <p:cNvSpPr/>
            <p:nvPr/>
          </p:nvSpPr>
          <p:spPr>
            <a:xfrm rot="16200000">
              <a:off x="7408333" y="2584030"/>
              <a:ext cx="309879" cy="809648"/>
            </a:xfrm>
            <a:prstGeom prst="leftBrace">
              <a:avLst>
                <a:gd name="adj1" fmla="val 0"/>
                <a:gd name="adj2" fmla="val 51010"/>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23" name="TextBox 36"/>
            <p:cNvSpPr txBox="1"/>
            <p:nvPr/>
          </p:nvSpPr>
          <p:spPr>
            <a:xfrm>
              <a:off x="7043882" y="3085708"/>
              <a:ext cx="965649" cy="307777"/>
            </a:xfrm>
            <a:prstGeom prst="rect">
              <a:avLst/>
            </a:prstGeom>
            <a:noFill/>
          </p:spPr>
          <p:txBody>
            <a:bodyPr wrap="none" rtlCol="0">
              <a:spAutoFit/>
            </a:bodyPr>
            <a:lstStyle/>
            <a:p>
              <a:r>
                <a:rPr lang="nb-NO" sz="1400" dirty="0" smtClean="0"/>
                <a:t>kromosom</a:t>
              </a:r>
              <a:endParaRPr lang="nb-NO" sz="1400" dirty="0"/>
            </a:p>
          </p:txBody>
        </p:sp>
      </p:grpSp>
      <p:grpSp>
        <p:nvGrpSpPr>
          <p:cNvPr id="24" name="Group 33"/>
          <p:cNvGrpSpPr/>
          <p:nvPr/>
        </p:nvGrpSpPr>
        <p:grpSpPr>
          <a:xfrm>
            <a:off x="6793809" y="6283123"/>
            <a:ext cx="1760985" cy="582853"/>
            <a:chOff x="7139175" y="3334071"/>
            <a:chExt cx="1760985" cy="582853"/>
          </a:xfrm>
        </p:grpSpPr>
        <p:sp>
          <p:nvSpPr>
            <p:cNvPr id="25" name="Venstre klammeparentes 15"/>
            <p:cNvSpPr/>
            <p:nvPr/>
          </p:nvSpPr>
          <p:spPr>
            <a:xfrm rot="16200000">
              <a:off x="7864728" y="2608518"/>
              <a:ext cx="309879" cy="1760985"/>
            </a:xfrm>
            <a:prstGeom prst="leftBrace">
              <a:avLst>
                <a:gd name="adj1" fmla="val 0"/>
                <a:gd name="adj2" fmla="val 51010"/>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26" name="TextBox 38"/>
            <p:cNvSpPr txBox="1"/>
            <p:nvPr/>
          </p:nvSpPr>
          <p:spPr>
            <a:xfrm>
              <a:off x="7447032" y="3609147"/>
              <a:ext cx="1209305" cy="307777"/>
            </a:xfrm>
            <a:prstGeom prst="rect">
              <a:avLst/>
            </a:prstGeom>
            <a:noFill/>
          </p:spPr>
          <p:txBody>
            <a:bodyPr wrap="none" rtlCol="0">
              <a:spAutoFit/>
            </a:bodyPr>
            <a:lstStyle/>
            <a:p>
              <a:r>
                <a:rPr lang="nb-NO" sz="1400" dirty="0" smtClean="0"/>
                <a:t>kromosompar</a:t>
              </a:r>
              <a:endParaRPr lang="nb-NO" sz="1400" dirty="0"/>
            </a:p>
          </p:txBody>
        </p:sp>
      </p:grpSp>
      <p:sp>
        <p:nvSpPr>
          <p:cNvPr id="27" name="Venstre klammeparentes 15"/>
          <p:cNvSpPr/>
          <p:nvPr/>
        </p:nvSpPr>
        <p:spPr>
          <a:xfrm rot="5400000">
            <a:off x="6880164" y="3648383"/>
            <a:ext cx="297726" cy="311606"/>
          </a:xfrm>
          <a:prstGeom prst="leftBrace">
            <a:avLst>
              <a:gd name="adj1" fmla="val 0"/>
              <a:gd name="adj2" fmla="val 51010"/>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28" name="TextBox 41"/>
          <p:cNvSpPr txBox="1"/>
          <p:nvPr/>
        </p:nvSpPr>
        <p:spPr>
          <a:xfrm>
            <a:off x="6565471" y="3319412"/>
            <a:ext cx="2394951" cy="307777"/>
          </a:xfrm>
          <a:prstGeom prst="rect">
            <a:avLst/>
          </a:prstGeom>
          <a:noFill/>
        </p:spPr>
        <p:txBody>
          <a:bodyPr wrap="none" rtlCol="0">
            <a:spAutoFit/>
          </a:bodyPr>
          <a:lstStyle/>
          <a:p>
            <a:r>
              <a:rPr lang="nb-NO" sz="1400" dirty="0" smtClean="0"/>
              <a:t>Kromosomkopier (kromatider)</a:t>
            </a:r>
            <a:endParaRPr lang="nb-NO" sz="1400" dirty="0"/>
          </a:p>
        </p:txBody>
      </p:sp>
      <p:sp>
        <p:nvSpPr>
          <p:cNvPr id="29" name="Venstre klammeparentes 15"/>
          <p:cNvSpPr/>
          <p:nvPr/>
        </p:nvSpPr>
        <p:spPr>
          <a:xfrm rot="5400000">
            <a:off x="7250673" y="3654436"/>
            <a:ext cx="297726" cy="311606"/>
          </a:xfrm>
          <a:prstGeom prst="leftBrace">
            <a:avLst>
              <a:gd name="adj1" fmla="val 0"/>
              <a:gd name="adj2" fmla="val 51010"/>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30" name="Venstre klammeparentes 15"/>
          <p:cNvSpPr/>
          <p:nvPr/>
        </p:nvSpPr>
        <p:spPr>
          <a:xfrm rot="5400000">
            <a:off x="7738894" y="3656872"/>
            <a:ext cx="297726" cy="311606"/>
          </a:xfrm>
          <a:prstGeom prst="leftBrace">
            <a:avLst>
              <a:gd name="adj1" fmla="val 0"/>
              <a:gd name="adj2" fmla="val 51010"/>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31" name="Venstre klammeparentes 15"/>
          <p:cNvSpPr/>
          <p:nvPr/>
        </p:nvSpPr>
        <p:spPr>
          <a:xfrm rot="5400000">
            <a:off x="8207501" y="3658346"/>
            <a:ext cx="297726" cy="311606"/>
          </a:xfrm>
          <a:prstGeom prst="leftBrace">
            <a:avLst>
              <a:gd name="adj1" fmla="val 0"/>
              <a:gd name="adj2" fmla="val 51010"/>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Tree>
    <p:extLst>
      <p:ext uri="{BB962C8B-B14F-4D97-AF65-F5344CB8AC3E}">
        <p14:creationId xmlns:p14="http://schemas.microsoft.com/office/powerpoint/2010/main" val="3304682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2.77556E-17 -4.07407E-6 L 0.00052 -0.09004 " pathEditMode="relative" rAng="0" ptsTypes="AA">
                                      <p:cBhvr>
                                        <p:cTn id="24" dur="3000" fill="hold"/>
                                        <p:tgtEl>
                                          <p:spTgt spid="9"/>
                                        </p:tgtEl>
                                        <p:attrNameLst>
                                          <p:attrName>ppt_x</p:attrName>
                                          <p:attrName>ppt_y</p:attrName>
                                        </p:attrNameLst>
                                      </p:cBhvr>
                                      <p:rCtr x="17" y="-4514"/>
                                    </p:animMotion>
                                  </p:childTnLst>
                                </p:cTn>
                              </p:par>
                              <p:par>
                                <p:cTn id="25" presetID="42" presetClass="path" presetSubtype="0" accel="50000" decel="50000" fill="hold" nodeType="withEffect">
                                  <p:stCondLst>
                                    <p:cond delay="0"/>
                                  </p:stCondLst>
                                  <p:childTnLst>
                                    <p:animMotion origin="layout" path="M 2.77556E-17 -4.44444E-6 L 0.00052 0.09306 " pathEditMode="relative" rAng="0" ptsTypes="AA">
                                      <p:cBhvr>
                                        <p:cTn id="26" dur="3000" fill="hold"/>
                                        <p:tgtEl>
                                          <p:spTgt spid="8"/>
                                        </p:tgtEl>
                                        <p:attrNameLst>
                                          <p:attrName>ppt_x</p:attrName>
                                          <p:attrName>ppt_y</p:attrName>
                                        </p:attrNameLst>
                                      </p:cBhvr>
                                      <p:rCtr x="17" y="4653"/>
                                    </p:animMotion>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3000"/>
                                        <p:tgtEl>
                                          <p:spTgt spid="12"/>
                                        </p:tgtEl>
                                      </p:cBhvr>
                                    </p:animEffect>
                                  </p:childTnLst>
                                </p:cTn>
                              </p:par>
                              <p:par>
                                <p:cTn id="32" presetID="22" presetClass="entr" presetSubtype="8"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30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down)">
                                      <p:cBhvr>
                                        <p:cTn id="57" dur="500"/>
                                        <p:tgtEl>
                                          <p:spTgt spid="1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500"/>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wipe(down)">
                                      <p:cBhvr>
                                        <p:cTn id="65" dur="500"/>
                                        <p:tgtEl>
                                          <p:spTgt spid="16"/>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P spid="15" grpId="0" animBg="1"/>
      <p:bldP spid="16" grpId="0" animBg="1"/>
      <p:bldP spid="17" grpId="0" animBg="1"/>
      <p:bldP spid="27" grpId="0" animBg="1"/>
      <p:bldP spid="28" grpId="0"/>
      <p:bldP spid="29" grpId="0" animBg="1"/>
      <p:bldP spid="30" grpId="0" animBg="1"/>
      <p:bldP spid="3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lderesultat for DYRECELLE"/>
          <p:cNvPicPr>
            <a:picLocks noChangeAspect="1" noChangeArrowheads="1"/>
          </p:cNvPicPr>
          <p:nvPr/>
        </p:nvPicPr>
        <p:blipFill rotWithShape="1">
          <a:blip r:embed="rId3">
            <a:extLst>
              <a:ext uri="{28A0092B-C50C-407E-A947-70E740481C1C}">
                <a14:useLocalDpi xmlns:a14="http://schemas.microsoft.com/office/drawing/2010/main" val="0"/>
              </a:ext>
            </a:extLst>
          </a:blip>
          <a:srcRect b="3233"/>
          <a:stretch/>
        </p:blipFill>
        <p:spPr bwMode="auto">
          <a:xfrm>
            <a:off x="-756592" y="848122"/>
            <a:ext cx="8352928" cy="6009878"/>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p:cNvSpPr>
            <a:spLocks noGrp="1"/>
          </p:cNvSpPr>
          <p:nvPr>
            <p:ph type="title"/>
          </p:nvPr>
        </p:nvSpPr>
        <p:spPr/>
        <p:txBody>
          <a:bodyPr/>
          <a:lstStyle/>
          <a:p>
            <a:r>
              <a:rPr lang="nb-NO" dirty="0" smtClean="0">
                <a:effectLst>
                  <a:outerShdw blurRad="38100" dist="38100" dir="2700000" algn="tl">
                    <a:srgbClr val="000000">
                      <a:alpha val="43137"/>
                    </a:srgbClr>
                  </a:outerShdw>
                </a:effectLst>
              </a:rPr>
              <a:t>DYRECELLE</a:t>
            </a:r>
            <a:endParaRPr lang="nb-NO" dirty="0">
              <a:effectLst>
                <a:outerShdw blurRad="38100" dist="38100" dir="2700000" algn="tl">
                  <a:srgbClr val="000000">
                    <a:alpha val="43137"/>
                  </a:srgbClr>
                </a:outerShdw>
              </a:effectLst>
            </a:endParaRPr>
          </a:p>
        </p:txBody>
      </p:sp>
      <p:sp>
        <p:nvSpPr>
          <p:cNvPr id="6" name="TekstSylinder 5"/>
          <p:cNvSpPr txBox="1"/>
          <p:nvPr/>
        </p:nvSpPr>
        <p:spPr>
          <a:xfrm>
            <a:off x="6849503" y="1844824"/>
            <a:ext cx="2212593" cy="2954655"/>
          </a:xfrm>
          <a:prstGeom prst="rect">
            <a:avLst/>
          </a:prstGeom>
          <a:noFill/>
        </p:spPr>
        <p:txBody>
          <a:bodyPr wrap="none" rtlCol="0">
            <a:spAutoFit/>
          </a:bodyPr>
          <a:lstStyle/>
          <a:p>
            <a:r>
              <a:rPr lang="nb-NO" sz="2400" dirty="0" smtClean="0"/>
              <a:t>Cellemembran</a:t>
            </a:r>
          </a:p>
          <a:p>
            <a:r>
              <a:rPr lang="nb-NO" sz="2400" dirty="0" smtClean="0"/>
              <a:t>Kjernemembran</a:t>
            </a:r>
          </a:p>
          <a:p>
            <a:r>
              <a:rPr lang="nb-NO" sz="2400" dirty="0" smtClean="0"/>
              <a:t>Cellekjerne:</a:t>
            </a:r>
          </a:p>
          <a:p>
            <a:r>
              <a:rPr lang="nb-NO" sz="2400" dirty="0" smtClean="0"/>
              <a:t>DNA</a:t>
            </a:r>
          </a:p>
          <a:p>
            <a:r>
              <a:rPr lang="nb-NO" sz="2400" dirty="0" smtClean="0"/>
              <a:t>Cytoplasma</a:t>
            </a:r>
          </a:p>
          <a:p>
            <a:r>
              <a:rPr lang="nb-NO" sz="2400" dirty="0" smtClean="0"/>
              <a:t>Ribosom</a:t>
            </a:r>
          </a:p>
          <a:p>
            <a:r>
              <a:rPr lang="nb-NO" sz="2400" dirty="0" smtClean="0"/>
              <a:t>Mitokondrie</a:t>
            </a:r>
          </a:p>
          <a:p>
            <a:endParaRPr lang="nb-NO" dirty="0" smtClean="0"/>
          </a:p>
        </p:txBody>
      </p:sp>
      <p:cxnSp>
        <p:nvCxnSpPr>
          <p:cNvPr id="8" name="Rett pil 7"/>
          <p:cNvCxnSpPr/>
          <p:nvPr/>
        </p:nvCxnSpPr>
        <p:spPr>
          <a:xfrm flipH="1" flipV="1">
            <a:off x="5148064" y="1916832"/>
            <a:ext cx="1701440" cy="1440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Rett pil 11"/>
          <p:cNvCxnSpPr/>
          <p:nvPr/>
        </p:nvCxnSpPr>
        <p:spPr>
          <a:xfrm flipH="1">
            <a:off x="3764884" y="2446898"/>
            <a:ext cx="3107452" cy="154108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Rett pil 13"/>
          <p:cNvCxnSpPr/>
          <p:nvPr/>
        </p:nvCxnSpPr>
        <p:spPr>
          <a:xfrm flipH="1">
            <a:off x="3419872" y="2925524"/>
            <a:ext cx="3452464" cy="132651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Rett pil 17"/>
          <p:cNvCxnSpPr/>
          <p:nvPr/>
        </p:nvCxnSpPr>
        <p:spPr>
          <a:xfrm flipH="1">
            <a:off x="3131840" y="3212976"/>
            <a:ext cx="3740496" cy="143529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Rett pil 22"/>
          <p:cNvCxnSpPr/>
          <p:nvPr/>
        </p:nvCxnSpPr>
        <p:spPr>
          <a:xfrm flipH="1">
            <a:off x="5759039" y="3568734"/>
            <a:ext cx="1090464" cy="31549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Rett pil 25"/>
          <p:cNvCxnSpPr/>
          <p:nvPr/>
        </p:nvCxnSpPr>
        <p:spPr>
          <a:xfrm flipH="1">
            <a:off x="5980176" y="3910389"/>
            <a:ext cx="917262" cy="14954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Rett pil 28"/>
          <p:cNvCxnSpPr/>
          <p:nvPr/>
        </p:nvCxnSpPr>
        <p:spPr>
          <a:xfrm flipH="1">
            <a:off x="5863842" y="4305448"/>
            <a:ext cx="985660" cy="6858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7" name="Picture 2" descr="Bilderesultat for ROTATING DNA 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34794" y="3789948"/>
            <a:ext cx="986074" cy="142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75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par>
                                <p:cTn id="32" presetID="6" presetClass="emph" presetSubtype="0" fill="hold" nodeType="withEffect">
                                  <p:stCondLst>
                                    <p:cond delay="0"/>
                                  </p:stCondLst>
                                  <p:childTnLst>
                                    <p:animScale>
                                      <p:cBhvr>
                                        <p:cTn id="33" dur="2000" fill="hold"/>
                                        <p:tgtEl>
                                          <p:spTgt spid="37"/>
                                        </p:tgtEl>
                                      </p:cBhvr>
                                      <p:by x="150000" y="150000"/>
                                    </p:animScale>
                                  </p:childTnLst>
                                </p:cTn>
                              </p:par>
                              <p:par>
                                <p:cTn id="34" presetID="10" presetClass="exit" presetSubtype="0" fill="hold" nodeType="withEffect">
                                  <p:stCondLst>
                                    <p:cond delay="5000"/>
                                  </p:stCondLst>
                                  <p:childTnLst>
                                    <p:animEffect transition="out" filter="fade">
                                      <p:cBhvr>
                                        <p:cTn id="35" dur="500"/>
                                        <p:tgtEl>
                                          <p:spTgt spid="37"/>
                                        </p:tgtEl>
                                      </p:cBhvr>
                                    </p:animEffect>
                                    <p:set>
                                      <p:cBhvr>
                                        <p:cTn id="36" dur="1" fill="hold">
                                          <p:stCondLst>
                                            <p:cond delay="499"/>
                                          </p:stCondLst>
                                        </p:cTn>
                                        <p:tgtEl>
                                          <p:spTgt spid="3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xEl>
                                              <p:pRg st="4" end="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5" end="5"/>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
                                            <p:txEl>
                                              <p:pRg st="6" end="6"/>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idx="1"/>
          </p:nvPr>
        </p:nvSpPr>
        <p:spPr/>
        <p:txBody>
          <a:bodyPr/>
          <a:lstStyle/>
          <a:p>
            <a:endParaRPr lang="nb-NO"/>
          </a:p>
        </p:txBody>
      </p:sp>
      <p:pic>
        <p:nvPicPr>
          <p:cNvPr id="4" name="Picture 4" descr="http://3.bp.blogspot.com/-hetnhO_j1AI/UE-MCWgDQVI/AAAAAAAAArE/fJvCxDACz0E/s1600/10-04B-DNAreplication-L.gif"/>
          <p:cNvPicPr>
            <a:picLocks noChangeAspect="1" noChangeArrowheads="1"/>
          </p:cNvPicPr>
          <p:nvPr/>
        </p:nvPicPr>
        <p:blipFill rotWithShape="1">
          <a:blip r:embed="rId2">
            <a:extLst>
              <a:ext uri="{28A0092B-C50C-407E-A947-70E740481C1C}">
                <a14:useLocalDpi xmlns:a14="http://schemas.microsoft.com/office/drawing/2010/main" val="0"/>
              </a:ext>
            </a:extLst>
          </a:blip>
          <a:srcRect b="3410"/>
          <a:stretch/>
        </p:blipFill>
        <p:spPr bwMode="auto">
          <a:xfrm>
            <a:off x="179511" y="-99392"/>
            <a:ext cx="8942135" cy="6957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3936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29"/>
          <p:cNvSpPr/>
          <p:nvPr/>
        </p:nvSpPr>
        <p:spPr>
          <a:xfrm>
            <a:off x="1428753" y="1263614"/>
            <a:ext cx="6552729" cy="5369160"/>
          </a:xfrm>
          <a:custGeom>
            <a:avLst/>
            <a:gdLst>
              <a:gd name="connsiteX0" fmla="*/ 2206933 w 7424259"/>
              <a:gd name="connsiteY0" fmla="*/ 0 h 4412490"/>
              <a:gd name="connsiteX1" fmla="*/ 3610747 w 7424259"/>
              <a:gd name="connsiteY1" fmla="*/ 503799 h 4412490"/>
              <a:gd name="connsiteX2" fmla="*/ 3712130 w 7424259"/>
              <a:gd name="connsiteY2" fmla="*/ 595913 h 4412490"/>
              <a:gd name="connsiteX3" fmla="*/ 3813512 w 7424259"/>
              <a:gd name="connsiteY3" fmla="*/ 503799 h 4412490"/>
              <a:gd name="connsiteX4" fmla="*/ 5217326 w 7424259"/>
              <a:gd name="connsiteY4" fmla="*/ 0 h 4412490"/>
              <a:gd name="connsiteX5" fmla="*/ 7424259 w 7424259"/>
              <a:gd name="connsiteY5" fmla="*/ 2206245 h 4412490"/>
              <a:gd name="connsiteX6" fmla="*/ 5217326 w 7424259"/>
              <a:gd name="connsiteY6" fmla="*/ 4412490 h 4412490"/>
              <a:gd name="connsiteX7" fmla="*/ 3813512 w 7424259"/>
              <a:gd name="connsiteY7" fmla="*/ 3908691 h 4412490"/>
              <a:gd name="connsiteX8" fmla="*/ 3712130 w 7424259"/>
              <a:gd name="connsiteY8" fmla="*/ 3816577 h 4412490"/>
              <a:gd name="connsiteX9" fmla="*/ 3610747 w 7424259"/>
              <a:gd name="connsiteY9" fmla="*/ 3908691 h 4412490"/>
              <a:gd name="connsiteX10" fmla="*/ 2206933 w 7424259"/>
              <a:gd name="connsiteY10" fmla="*/ 4412490 h 4412490"/>
              <a:gd name="connsiteX11" fmla="*/ 0 w 7424259"/>
              <a:gd name="connsiteY11" fmla="*/ 2206245 h 4412490"/>
              <a:gd name="connsiteX12" fmla="*/ 2206933 w 7424259"/>
              <a:gd name="connsiteY12" fmla="*/ 0 h 441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24259" h="4412490">
                <a:moveTo>
                  <a:pt x="2206933" y="0"/>
                </a:moveTo>
                <a:cubicBezTo>
                  <a:pt x="2740182" y="0"/>
                  <a:pt x="3229259" y="189066"/>
                  <a:pt x="3610747" y="503799"/>
                </a:cubicBezTo>
                <a:lnTo>
                  <a:pt x="3712130" y="595913"/>
                </a:lnTo>
                <a:lnTo>
                  <a:pt x="3813512" y="503799"/>
                </a:lnTo>
                <a:cubicBezTo>
                  <a:pt x="4195000" y="189066"/>
                  <a:pt x="4684077" y="0"/>
                  <a:pt x="5217326" y="0"/>
                </a:cubicBezTo>
                <a:cubicBezTo>
                  <a:pt x="6436181" y="0"/>
                  <a:pt x="7424259" y="987770"/>
                  <a:pt x="7424259" y="2206245"/>
                </a:cubicBezTo>
                <a:cubicBezTo>
                  <a:pt x="7424259" y="3424720"/>
                  <a:pt x="6436181" y="4412490"/>
                  <a:pt x="5217326" y="4412490"/>
                </a:cubicBezTo>
                <a:cubicBezTo>
                  <a:pt x="4684077" y="4412490"/>
                  <a:pt x="4195000" y="4223425"/>
                  <a:pt x="3813512" y="3908691"/>
                </a:cubicBezTo>
                <a:lnTo>
                  <a:pt x="3712130" y="3816577"/>
                </a:lnTo>
                <a:lnTo>
                  <a:pt x="3610747" y="3908691"/>
                </a:lnTo>
                <a:cubicBezTo>
                  <a:pt x="3229259" y="4223425"/>
                  <a:pt x="2740182" y="4412490"/>
                  <a:pt x="2206933" y="4412490"/>
                </a:cubicBezTo>
                <a:cubicBezTo>
                  <a:pt x="988078" y="4412490"/>
                  <a:pt x="0" y="3424720"/>
                  <a:pt x="0" y="2206245"/>
                </a:cubicBezTo>
                <a:cubicBezTo>
                  <a:pt x="0" y="987770"/>
                  <a:pt x="988078" y="0"/>
                  <a:pt x="2206933" y="0"/>
                </a:cubicBezTo>
                <a:close/>
              </a:path>
            </a:pathLst>
          </a:cu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2700000" scaled="1"/>
            <a:tileRect/>
          </a:gradFill>
          <a:ln>
            <a:solidFill>
              <a:schemeClr val="tx1"/>
            </a:solidFill>
          </a:ln>
        </p:spPr>
        <p:style>
          <a:lnRef idx="1">
            <a:schemeClr val="accent5"/>
          </a:lnRef>
          <a:fillRef idx="2">
            <a:schemeClr val="accent5"/>
          </a:fillRef>
          <a:effectRef idx="1">
            <a:schemeClr val="accent5"/>
          </a:effectRef>
          <a:fontRef idx="minor">
            <a:schemeClr val="dk1"/>
          </a:fontRef>
        </p:style>
        <p:txBody>
          <a:bodyPr wrap="square" rtlCol="0" anchor="ctr">
            <a:noAutofit/>
          </a:bodyPr>
          <a:lstStyle/>
          <a:p>
            <a:pPr algn="ctr"/>
            <a:endParaRPr lang="nb-NO"/>
          </a:p>
        </p:txBody>
      </p:sp>
      <p:sp>
        <p:nvSpPr>
          <p:cNvPr id="28" name="Oval 27"/>
          <p:cNvSpPr/>
          <p:nvPr/>
        </p:nvSpPr>
        <p:spPr>
          <a:xfrm>
            <a:off x="4656277" y="1598797"/>
            <a:ext cx="4460057" cy="4412490"/>
          </a:xfrm>
          <a:prstGeom prst="ellipse">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2700000" scaled="1"/>
            <a:tileRect/>
          </a:gradFill>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nb-NO"/>
          </a:p>
        </p:txBody>
      </p:sp>
      <p:sp>
        <p:nvSpPr>
          <p:cNvPr id="27" name="Oval 26"/>
          <p:cNvSpPr/>
          <p:nvPr/>
        </p:nvSpPr>
        <p:spPr>
          <a:xfrm>
            <a:off x="35496" y="1598798"/>
            <a:ext cx="4413866" cy="4412490"/>
          </a:xfrm>
          <a:prstGeom prst="ellipse">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2700000" scaled="1"/>
            <a:tileRect/>
          </a:gradFill>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nb-NO"/>
          </a:p>
        </p:txBody>
      </p:sp>
      <p:sp>
        <p:nvSpPr>
          <p:cNvPr id="9" name="Oval 8"/>
          <p:cNvSpPr/>
          <p:nvPr/>
        </p:nvSpPr>
        <p:spPr>
          <a:xfrm>
            <a:off x="1918043" y="1088158"/>
            <a:ext cx="5760640" cy="5544616"/>
          </a:xfrm>
          <a:prstGeom prst="ellipse">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2700000" scaled="1"/>
            <a:tileRect/>
          </a:gradFill>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nb-NO"/>
          </a:p>
        </p:txBody>
      </p:sp>
      <p:sp>
        <p:nvSpPr>
          <p:cNvPr id="2" name="Title 1"/>
          <p:cNvSpPr>
            <a:spLocks noGrp="1"/>
          </p:cNvSpPr>
          <p:nvPr>
            <p:ph type="title"/>
          </p:nvPr>
        </p:nvSpPr>
        <p:spPr>
          <a:xfrm>
            <a:off x="590318" y="116632"/>
            <a:ext cx="8229600" cy="1143000"/>
          </a:xfrm>
        </p:spPr>
        <p:txBody>
          <a:bodyPr/>
          <a:lstStyle/>
          <a:p>
            <a:pPr algn="l"/>
            <a:r>
              <a:rPr lang="nb-NO" dirty="0" smtClean="0">
                <a:effectLst>
                  <a:outerShdw blurRad="38100" dist="38100" dir="2700000" algn="tl">
                    <a:srgbClr val="000000">
                      <a:alpha val="43137"/>
                    </a:srgbClr>
                  </a:outerShdw>
                </a:effectLst>
              </a:rPr>
              <a:t>MITOSE: VANLIG CELLEDELING</a:t>
            </a:r>
            <a:endParaRPr lang="nb-NO" dirty="0">
              <a:effectLst>
                <a:outerShdw blurRad="38100" dist="38100" dir="2700000" algn="tl">
                  <a:srgbClr val="000000">
                    <a:alpha val="43137"/>
                  </a:srgbClr>
                </a:outerShdw>
              </a:effectLst>
            </a:endParaRPr>
          </a:p>
        </p:txBody>
      </p:sp>
      <p:sp>
        <p:nvSpPr>
          <p:cNvPr id="4" name="Rounded Rectangle 3"/>
          <p:cNvSpPr/>
          <p:nvPr/>
        </p:nvSpPr>
        <p:spPr>
          <a:xfrm>
            <a:off x="3086546" y="3805042"/>
            <a:ext cx="210833" cy="13652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nb-NO" sz="1200" dirty="0" smtClean="0"/>
              <a:t>Kromosom 1    Far</a:t>
            </a:r>
            <a:endParaRPr lang="nb-NO" sz="1200" dirty="0"/>
          </a:p>
        </p:txBody>
      </p:sp>
      <p:sp>
        <p:nvSpPr>
          <p:cNvPr id="6" name="Rounded Rectangle 5"/>
          <p:cNvSpPr/>
          <p:nvPr/>
        </p:nvSpPr>
        <p:spPr>
          <a:xfrm>
            <a:off x="4915931" y="4277249"/>
            <a:ext cx="342926" cy="8959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nb-NO" sz="1100" dirty="0" smtClean="0"/>
              <a:t>Kromosom 2    Far</a:t>
            </a:r>
            <a:endParaRPr lang="nb-NO" sz="1100" dirty="0"/>
          </a:p>
        </p:txBody>
      </p:sp>
      <p:sp>
        <p:nvSpPr>
          <p:cNvPr id="11" name="Rounded Rectangle 10"/>
          <p:cNvSpPr/>
          <p:nvPr/>
        </p:nvSpPr>
        <p:spPr>
          <a:xfrm>
            <a:off x="3457055" y="3805042"/>
            <a:ext cx="210833" cy="13635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nb-NO" sz="1200" dirty="0" smtClean="0"/>
              <a:t>Kromosom 1    Far</a:t>
            </a:r>
            <a:endParaRPr lang="nb-NO" sz="1200" dirty="0"/>
          </a:p>
        </p:txBody>
      </p:sp>
      <p:sp>
        <p:nvSpPr>
          <p:cNvPr id="12" name="Oval 11"/>
          <p:cNvSpPr/>
          <p:nvPr/>
        </p:nvSpPr>
        <p:spPr>
          <a:xfrm>
            <a:off x="3288521" y="4385599"/>
            <a:ext cx="181352" cy="31275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b-NO"/>
          </a:p>
        </p:txBody>
      </p:sp>
      <p:sp>
        <p:nvSpPr>
          <p:cNvPr id="19" name="Rounded Rectangle 18"/>
          <p:cNvSpPr/>
          <p:nvPr/>
        </p:nvSpPr>
        <p:spPr>
          <a:xfrm>
            <a:off x="3936285" y="3805042"/>
            <a:ext cx="210833" cy="1363501"/>
          </a:xfrm>
          <a:prstGeom prst="round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nb-NO" sz="1200" dirty="0" smtClean="0"/>
              <a:t>Kromosom 1    Mor</a:t>
            </a:r>
            <a:endParaRPr lang="nb-NO" sz="1200" dirty="0"/>
          </a:p>
        </p:txBody>
      </p:sp>
      <p:sp>
        <p:nvSpPr>
          <p:cNvPr id="20" name="Rounded Rectangle 19"/>
          <p:cNvSpPr/>
          <p:nvPr/>
        </p:nvSpPr>
        <p:spPr>
          <a:xfrm>
            <a:off x="4278428" y="3805042"/>
            <a:ext cx="210833" cy="1363502"/>
          </a:xfrm>
          <a:prstGeom prst="round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nb-NO" sz="1200" dirty="0" smtClean="0"/>
              <a:t>Kromosom 1    Mor</a:t>
            </a:r>
            <a:endParaRPr lang="nb-NO" sz="1200" dirty="0"/>
          </a:p>
        </p:txBody>
      </p:sp>
      <p:sp>
        <p:nvSpPr>
          <p:cNvPr id="13" name="Oval 12"/>
          <p:cNvSpPr/>
          <p:nvPr/>
        </p:nvSpPr>
        <p:spPr>
          <a:xfrm>
            <a:off x="4121549" y="4412463"/>
            <a:ext cx="181352" cy="31275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b-NO"/>
          </a:p>
        </p:txBody>
      </p:sp>
      <p:sp>
        <p:nvSpPr>
          <p:cNvPr id="21" name="Rounded Rectangle 20"/>
          <p:cNvSpPr/>
          <p:nvPr/>
        </p:nvSpPr>
        <p:spPr>
          <a:xfrm>
            <a:off x="5389071" y="4277248"/>
            <a:ext cx="342926" cy="8959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nb-NO" sz="1100" dirty="0" smtClean="0"/>
              <a:t>Kromosom 2    Far</a:t>
            </a:r>
            <a:endParaRPr lang="nb-NO" sz="1100" dirty="0"/>
          </a:p>
        </p:txBody>
      </p:sp>
      <p:sp>
        <p:nvSpPr>
          <p:cNvPr id="16" name="Oval 15"/>
          <p:cNvSpPr/>
          <p:nvPr/>
        </p:nvSpPr>
        <p:spPr>
          <a:xfrm>
            <a:off x="5249082" y="4568843"/>
            <a:ext cx="181352" cy="31275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b-NO"/>
          </a:p>
        </p:txBody>
      </p:sp>
      <p:sp>
        <p:nvSpPr>
          <p:cNvPr id="22" name="Rounded Rectangle 21"/>
          <p:cNvSpPr/>
          <p:nvPr/>
        </p:nvSpPr>
        <p:spPr>
          <a:xfrm>
            <a:off x="5911685" y="4289837"/>
            <a:ext cx="342926" cy="895947"/>
          </a:xfrm>
          <a:prstGeom prst="round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nb-NO" sz="1100" dirty="0" smtClean="0"/>
              <a:t>Kromosom 2    Mor</a:t>
            </a:r>
            <a:endParaRPr lang="nb-NO" sz="1100" dirty="0"/>
          </a:p>
        </p:txBody>
      </p:sp>
      <p:sp>
        <p:nvSpPr>
          <p:cNvPr id="23" name="Rounded Rectangle 22"/>
          <p:cNvSpPr/>
          <p:nvPr/>
        </p:nvSpPr>
        <p:spPr>
          <a:xfrm>
            <a:off x="6368717" y="4293552"/>
            <a:ext cx="342926" cy="895947"/>
          </a:xfrm>
          <a:prstGeom prst="round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nb-NO" sz="1100" dirty="0" smtClean="0"/>
              <a:t>Kromosom 2    Mor</a:t>
            </a:r>
            <a:endParaRPr lang="nb-NO" sz="1100" dirty="0"/>
          </a:p>
        </p:txBody>
      </p:sp>
      <p:sp>
        <p:nvSpPr>
          <p:cNvPr id="24" name="Oval 23"/>
          <p:cNvSpPr/>
          <p:nvPr/>
        </p:nvSpPr>
        <p:spPr>
          <a:xfrm>
            <a:off x="6235657" y="4581431"/>
            <a:ext cx="181352" cy="31275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b-NO"/>
          </a:p>
        </p:txBody>
      </p:sp>
      <p:grpSp>
        <p:nvGrpSpPr>
          <p:cNvPr id="10" name="Gruppe 9"/>
          <p:cNvGrpSpPr/>
          <p:nvPr/>
        </p:nvGrpSpPr>
        <p:grpSpPr>
          <a:xfrm>
            <a:off x="4278428" y="1340768"/>
            <a:ext cx="4598596" cy="3228075"/>
            <a:chOff x="4278428" y="1340768"/>
            <a:chExt cx="4598596" cy="3228075"/>
          </a:xfrm>
        </p:grpSpPr>
        <p:sp>
          <p:nvSpPr>
            <p:cNvPr id="3" name="TekstSylinder 2"/>
            <p:cNvSpPr txBox="1"/>
            <p:nvPr/>
          </p:nvSpPr>
          <p:spPr>
            <a:xfrm>
              <a:off x="7678683" y="1340768"/>
              <a:ext cx="1198341" cy="369332"/>
            </a:xfrm>
            <a:prstGeom prst="rect">
              <a:avLst/>
            </a:prstGeom>
            <a:noFill/>
          </p:spPr>
          <p:txBody>
            <a:bodyPr wrap="none" rtlCol="0">
              <a:spAutoFit/>
            </a:bodyPr>
            <a:lstStyle/>
            <a:p>
              <a:r>
                <a:rPr lang="nb-NO" dirty="0" smtClean="0"/>
                <a:t>Centromer</a:t>
              </a:r>
              <a:endParaRPr lang="nb-NO" dirty="0"/>
            </a:p>
          </p:txBody>
        </p:sp>
        <p:cxnSp>
          <p:nvCxnSpPr>
            <p:cNvPr id="7" name="Rett pil 6"/>
            <p:cNvCxnSpPr>
              <a:stCxn id="3" idx="2"/>
            </p:cNvCxnSpPr>
            <p:nvPr/>
          </p:nvCxnSpPr>
          <p:spPr>
            <a:xfrm flipH="1">
              <a:off x="4278428" y="1710100"/>
              <a:ext cx="3999426" cy="285874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9952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down)">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10"/>
                                        </p:tgtEl>
                                      </p:cBhvr>
                                    </p:animEffect>
                                    <p:set>
                                      <p:cBhvr>
                                        <p:cTn id="59" dur="1" fill="hold">
                                          <p:stCondLst>
                                            <p:cond delay="499"/>
                                          </p:stCondLst>
                                        </p:cTn>
                                        <p:tgtEl>
                                          <p:spTgt spid="10"/>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0" presetClass="path" presetSubtype="0" accel="50000" decel="50000" fill="hold" grpId="1" nodeType="clickEffect">
                                  <p:stCondLst>
                                    <p:cond delay="0"/>
                                  </p:stCondLst>
                                  <p:childTnLst>
                                    <p:animMotion origin="layout" path="M 1.66667E-6 1.85185E-6 L 0.14948 -0.33033 L 0.14948 -0.33009 L 0.14948 -0.33033 L 0.14948 -0.33009 " pathEditMode="relative" rAng="0" ptsTypes="AAAAA">
                                      <p:cBhvr>
                                        <p:cTn id="63" dur="2000" fill="hold"/>
                                        <p:tgtEl>
                                          <p:spTgt spid="4"/>
                                        </p:tgtEl>
                                        <p:attrNameLst>
                                          <p:attrName>ppt_x</p:attrName>
                                          <p:attrName>ppt_y</p:attrName>
                                        </p:attrNameLst>
                                      </p:cBhvr>
                                      <p:rCtr x="7465" y="-16528"/>
                                    </p:animMotion>
                                  </p:childTnLst>
                                </p:cTn>
                              </p:par>
                              <p:par>
                                <p:cTn id="64" presetID="0" presetClass="path" presetSubtype="0" accel="50000" decel="50000" fill="hold" grpId="1" nodeType="withEffect">
                                  <p:stCondLst>
                                    <p:cond delay="0"/>
                                  </p:stCondLst>
                                  <p:childTnLst>
                                    <p:animMotion origin="layout" path="M -3.33333E-6 3.33333E-6 L 0.14948 -0.33033 L 0.14948 -0.3301 L 0.14948 -0.33033 L 0.14948 -0.3301 " pathEditMode="relative" rAng="0" ptsTypes="AAAAA">
                                      <p:cBhvr>
                                        <p:cTn id="65" dur="2000" fill="hold"/>
                                        <p:tgtEl>
                                          <p:spTgt spid="11"/>
                                        </p:tgtEl>
                                        <p:attrNameLst>
                                          <p:attrName>ppt_x</p:attrName>
                                          <p:attrName>ppt_y</p:attrName>
                                        </p:attrNameLst>
                                      </p:cBhvr>
                                      <p:rCtr x="7465" y="-16528"/>
                                    </p:animMotion>
                                  </p:childTnLst>
                                </p:cTn>
                              </p:par>
                              <p:par>
                                <p:cTn id="66" presetID="0" presetClass="path" presetSubtype="0" accel="50000" decel="50000" fill="hold" grpId="1" nodeType="withEffect">
                                  <p:stCondLst>
                                    <p:cond delay="0"/>
                                  </p:stCondLst>
                                  <p:childTnLst>
                                    <p:animMotion origin="layout" path="M 1.94444E-6 1.48148E-6 L 0.14948 -0.32778 L 0.14948 -0.32755 L 0.14948 -0.32778 L 0.14948 -0.32755 " pathEditMode="relative" rAng="0" ptsTypes="AAAAA">
                                      <p:cBhvr>
                                        <p:cTn id="67" dur="2000" fill="hold"/>
                                        <p:tgtEl>
                                          <p:spTgt spid="12"/>
                                        </p:tgtEl>
                                        <p:attrNameLst>
                                          <p:attrName>ppt_x</p:attrName>
                                          <p:attrName>ppt_y</p:attrName>
                                        </p:attrNameLst>
                                      </p:cBhvr>
                                      <p:rCtr x="7465" y="-16389"/>
                                    </p:animMotion>
                                  </p:childTnLst>
                                </p:cTn>
                              </p:par>
                              <p:par>
                                <p:cTn id="68" presetID="0" presetClass="path" presetSubtype="0" accel="50000" decel="50000" fill="hold" grpId="1" nodeType="withEffect">
                                  <p:stCondLst>
                                    <p:cond delay="0"/>
                                  </p:stCondLst>
                                  <p:childTnLst>
                                    <p:animMotion origin="layout" path="M -3.88889E-6 3.33333E-6 L 0.06268 -0.11551 " pathEditMode="relative" rAng="0" ptsTypes="AA">
                                      <p:cBhvr>
                                        <p:cTn id="69" dur="2000" fill="hold"/>
                                        <p:tgtEl>
                                          <p:spTgt spid="19"/>
                                        </p:tgtEl>
                                        <p:attrNameLst>
                                          <p:attrName>ppt_x</p:attrName>
                                          <p:attrName>ppt_y</p:attrName>
                                        </p:attrNameLst>
                                      </p:cBhvr>
                                      <p:rCtr x="3125" y="-5787"/>
                                    </p:animMotion>
                                  </p:childTnLst>
                                </p:cTn>
                              </p:par>
                              <p:par>
                                <p:cTn id="70" presetID="0" presetClass="path" presetSubtype="0" accel="50000" decel="50000" fill="hold" grpId="1" nodeType="withEffect">
                                  <p:stCondLst>
                                    <p:cond delay="0"/>
                                  </p:stCondLst>
                                  <p:childTnLst>
                                    <p:animMotion origin="layout" path="M -2.77778E-7 -3.7037E-6 L 0.0592 -0.11111 " pathEditMode="relative" rAng="0" ptsTypes="AA">
                                      <p:cBhvr>
                                        <p:cTn id="71" dur="2000" fill="hold"/>
                                        <p:tgtEl>
                                          <p:spTgt spid="13"/>
                                        </p:tgtEl>
                                        <p:attrNameLst>
                                          <p:attrName>ppt_x</p:attrName>
                                          <p:attrName>ppt_y</p:attrName>
                                        </p:attrNameLst>
                                      </p:cBhvr>
                                      <p:rCtr x="2951" y="-5556"/>
                                    </p:animMotion>
                                  </p:childTnLst>
                                </p:cTn>
                              </p:par>
                              <p:par>
                                <p:cTn id="72" presetID="0" presetClass="path" presetSubtype="0" accel="50000" decel="50000" fill="hold" grpId="1" nodeType="withEffect">
                                  <p:stCondLst>
                                    <p:cond delay="0"/>
                                  </p:stCondLst>
                                  <p:childTnLst>
                                    <p:animMotion origin="layout" path="M -2.77778E-7 3.33333E-6 L 0.06059 -0.11551 " pathEditMode="relative" rAng="0" ptsTypes="AA">
                                      <p:cBhvr>
                                        <p:cTn id="73" dur="2000" fill="hold"/>
                                        <p:tgtEl>
                                          <p:spTgt spid="20"/>
                                        </p:tgtEl>
                                        <p:attrNameLst>
                                          <p:attrName>ppt_x</p:attrName>
                                          <p:attrName>ppt_y</p:attrName>
                                        </p:attrNameLst>
                                      </p:cBhvr>
                                      <p:rCtr x="3021" y="-5787"/>
                                    </p:animMotion>
                                  </p:childTnLst>
                                </p:cTn>
                              </p:par>
                              <p:par>
                                <p:cTn id="74" presetID="0" presetClass="path" presetSubtype="0" accel="50000" decel="50000" fill="hold" grpId="1" nodeType="withEffect">
                                  <p:stCondLst>
                                    <p:cond delay="0"/>
                                  </p:stCondLst>
                                  <p:childTnLst>
                                    <p:animMotion origin="layout" path="M -3.61111E-6 1.11111E-6 L -0.06371 0.02153 " pathEditMode="relative" rAng="0" ptsTypes="AA">
                                      <p:cBhvr>
                                        <p:cTn id="75" dur="2000" fill="hold"/>
                                        <p:tgtEl>
                                          <p:spTgt spid="6"/>
                                        </p:tgtEl>
                                        <p:attrNameLst>
                                          <p:attrName>ppt_x</p:attrName>
                                          <p:attrName>ppt_y</p:attrName>
                                        </p:attrNameLst>
                                      </p:cBhvr>
                                      <p:rCtr x="-3194" y="1065"/>
                                    </p:animMotion>
                                  </p:childTnLst>
                                </p:cTn>
                              </p:par>
                              <p:par>
                                <p:cTn id="76" presetID="0" presetClass="path" presetSubtype="0" accel="50000" decel="50000" fill="hold" grpId="1" nodeType="withEffect">
                                  <p:stCondLst>
                                    <p:cond delay="0"/>
                                  </p:stCondLst>
                                  <p:childTnLst>
                                    <p:animMotion origin="layout" path="M 2.22222E-6 1.11111E-6 L -0.06372 0.02153 " pathEditMode="relative" rAng="0" ptsTypes="AA">
                                      <p:cBhvr>
                                        <p:cTn id="77" dur="2000" fill="hold"/>
                                        <p:tgtEl>
                                          <p:spTgt spid="16"/>
                                        </p:tgtEl>
                                        <p:attrNameLst>
                                          <p:attrName>ppt_x</p:attrName>
                                          <p:attrName>ppt_y</p:attrName>
                                        </p:attrNameLst>
                                      </p:cBhvr>
                                      <p:rCtr x="-3194" y="1065"/>
                                    </p:animMotion>
                                  </p:childTnLst>
                                </p:cTn>
                              </p:par>
                              <p:par>
                                <p:cTn id="78" presetID="0" presetClass="path" presetSubtype="0" accel="50000" decel="50000" fill="hold" grpId="1" nodeType="withEffect">
                                  <p:stCondLst>
                                    <p:cond delay="0"/>
                                  </p:stCondLst>
                                  <p:childTnLst>
                                    <p:animMotion origin="layout" path="M 2.77778E-7 1.11111E-6 L -0.06372 0.02153 " pathEditMode="relative" rAng="0" ptsTypes="AA">
                                      <p:cBhvr>
                                        <p:cTn id="79" dur="2000" fill="hold"/>
                                        <p:tgtEl>
                                          <p:spTgt spid="21"/>
                                        </p:tgtEl>
                                        <p:attrNameLst>
                                          <p:attrName>ppt_x</p:attrName>
                                          <p:attrName>ppt_y</p:attrName>
                                        </p:attrNameLst>
                                      </p:cBhvr>
                                      <p:rCtr x="-3194" y="1065"/>
                                    </p:animMotion>
                                  </p:childTnLst>
                                </p:cTn>
                              </p:par>
                              <p:par>
                                <p:cTn id="80" presetID="0" presetClass="path" presetSubtype="0" accel="50000" decel="50000" fill="hold" grpId="1" nodeType="withEffect">
                                  <p:stCondLst>
                                    <p:cond delay="0"/>
                                  </p:stCondLst>
                                  <p:childTnLst>
                                    <p:animMotion origin="layout" path="M 2.22222E-6 -7.40741E-7 L -0.16823 0.17176 " pathEditMode="relative" rAng="0" ptsTypes="AA">
                                      <p:cBhvr>
                                        <p:cTn id="81" dur="2000" fill="hold"/>
                                        <p:tgtEl>
                                          <p:spTgt spid="22"/>
                                        </p:tgtEl>
                                        <p:attrNameLst>
                                          <p:attrName>ppt_x</p:attrName>
                                          <p:attrName>ppt_y</p:attrName>
                                        </p:attrNameLst>
                                      </p:cBhvr>
                                      <p:rCtr x="-8420" y="8588"/>
                                    </p:animMotion>
                                  </p:childTnLst>
                                </p:cTn>
                              </p:par>
                              <p:par>
                                <p:cTn id="82" presetID="0" presetClass="path" presetSubtype="0" accel="50000" decel="50000" fill="hold" grpId="1" nodeType="withEffect">
                                  <p:stCondLst>
                                    <p:cond delay="0"/>
                                  </p:stCondLst>
                                  <p:childTnLst>
                                    <p:animMotion origin="layout" path="M -2.77778E-7 -7.40741E-7 L -0.16545 0.16852 " pathEditMode="relative" rAng="0" ptsTypes="AA">
                                      <p:cBhvr>
                                        <p:cTn id="83" dur="2000" fill="hold"/>
                                        <p:tgtEl>
                                          <p:spTgt spid="24"/>
                                        </p:tgtEl>
                                        <p:attrNameLst>
                                          <p:attrName>ppt_x</p:attrName>
                                          <p:attrName>ppt_y</p:attrName>
                                        </p:attrNameLst>
                                      </p:cBhvr>
                                      <p:rCtr x="-8281" y="8426"/>
                                    </p:animMotion>
                                  </p:childTnLst>
                                </p:cTn>
                              </p:par>
                              <p:par>
                                <p:cTn id="84" presetID="0" presetClass="path" presetSubtype="0" accel="50000" decel="50000" fill="hold" grpId="1" nodeType="withEffect">
                                  <p:stCondLst>
                                    <p:cond delay="0"/>
                                  </p:stCondLst>
                                  <p:childTnLst>
                                    <p:animMotion origin="layout" path="M 2.22222E-6 4.81481E-6 L -0.16111 0.17268 " pathEditMode="relative" rAng="0" ptsTypes="AA">
                                      <p:cBhvr>
                                        <p:cTn id="85" dur="2000" fill="hold"/>
                                        <p:tgtEl>
                                          <p:spTgt spid="23"/>
                                        </p:tgtEl>
                                        <p:attrNameLst>
                                          <p:attrName>ppt_x</p:attrName>
                                          <p:attrName>ppt_y</p:attrName>
                                        </p:attrNameLst>
                                      </p:cBhvr>
                                      <p:rCtr x="-8056" y="8634"/>
                                    </p:animMotion>
                                  </p:childTnLst>
                                </p:cTn>
                              </p:par>
                            </p:childTnLst>
                          </p:cTn>
                        </p:par>
                      </p:childTnLst>
                    </p:cTn>
                  </p:par>
                  <p:par>
                    <p:cTn id="86" fill="hold">
                      <p:stCondLst>
                        <p:cond delay="indefinite"/>
                      </p:stCondLst>
                      <p:childTnLst>
                        <p:par>
                          <p:cTn id="87" fill="hold">
                            <p:stCondLst>
                              <p:cond delay="0"/>
                            </p:stCondLst>
                            <p:childTnLst>
                              <p:par>
                                <p:cTn id="88" presetID="0" presetClass="path" presetSubtype="0" accel="50000" decel="50000" fill="hold" grpId="2" nodeType="clickEffect">
                                  <p:stCondLst>
                                    <p:cond delay="0"/>
                                  </p:stCondLst>
                                  <p:childTnLst>
                                    <p:animMotion origin="layout" path="M 0.14896 -0.33264 L 0.09479 -0.3338 " pathEditMode="relative" rAng="0" ptsTypes="AA">
                                      <p:cBhvr>
                                        <p:cTn id="89" dur="4000" fill="hold"/>
                                        <p:tgtEl>
                                          <p:spTgt spid="4"/>
                                        </p:tgtEl>
                                        <p:attrNameLst>
                                          <p:attrName>ppt_x</p:attrName>
                                          <p:attrName>ppt_y</p:attrName>
                                        </p:attrNameLst>
                                      </p:cBhvr>
                                      <p:rCtr x="-2708" y="-69"/>
                                    </p:animMotion>
                                  </p:childTnLst>
                                </p:cTn>
                              </p:par>
                              <p:par>
                                <p:cTn id="90" presetID="10" presetClass="exit" presetSubtype="0" fill="hold" grpId="2" nodeType="withEffect">
                                  <p:stCondLst>
                                    <p:cond delay="0"/>
                                  </p:stCondLst>
                                  <p:childTnLst>
                                    <p:animEffect transition="out" filter="fade">
                                      <p:cBhvr>
                                        <p:cTn id="91" dur="2000"/>
                                        <p:tgtEl>
                                          <p:spTgt spid="12"/>
                                        </p:tgtEl>
                                      </p:cBhvr>
                                    </p:animEffect>
                                    <p:set>
                                      <p:cBhvr>
                                        <p:cTn id="92" dur="1" fill="hold">
                                          <p:stCondLst>
                                            <p:cond delay="1999"/>
                                          </p:stCondLst>
                                        </p:cTn>
                                        <p:tgtEl>
                                          <p:spTgt spid="12"/>
                                        </p:tgtEl>
                                        <p:attrNameLst>
                                          <p:attrName>style.visibility</p:attrName>
                                        </p:attrNameLst>
                                      </p:cBhvr>
                                      <p:to>
                                        <p:strVal val="hidden"/>
                                      </p:to>
                                    </p:set>
                                  </p:childTnLst>
                                </p:cTn>
                              </p:par>
                              <p:par>
                                <p:cTn id="93" presetID="0" presetClass="path" presetSubtype="0" accel="50000" decel="50000" fill="hold" grpId="2" nodeType="withEffect">
                                  <p:stCondLst>
                                    <p:cond delay="0"/>
                                  </p:stCondLst>
                                  <p:childTnLst>
                                    <p:animMotion origin="layout" path="M 0.14844 -0.3301 L 0.20643 -0.32871 " pathEditMode="relative" rAng="0" ptsTypes="AA">
                                      <p:cBhvr>
                                        <p:cTn id="94" dur="4000" fill="hold"/>
                                        <p:tgtEl>
                                          <p:spTgt spid="11"/>
                                        </p:tgtEl>
                                        <p:attrNameLst>
                                          <p:attrName>ppt_x</p:attrName>
                                          <p:attrName>ppt_y</p:attrName>
                                        </p:attrNameLst>
                                      </p:cBhvr>
                                      <p:rCtr x="2899" y="69"/>
                                    </p:animMotion>
                                  </p:childTnLst>
                                </p:cTn>
                              </p:par>
                              <p:par>
                                <p:cTn id="95" presetID="0" presetClass="path" presetSubtype="0" accel="50000" decel="50000" fill="hold" grpId="2" nodeType="withEffect">
                                  <p:stCondLst>
                                    <p:cond delay="0"/>
                                  </p:stCondLst>
                                  <p:childTnLst>
                                    <p:animMotion origin="layout" path="M 0.06459 -0.11806 L 0.00834 -0.11806 " pathEditMode="relative" rAng="0" ptsTypes="AA">
                                      <p:cBhvr>
                                        <p:cTn id="96" dur="4000" fill="hold"/>
                                        <p:tgtEl>
                                          <p:spTgt spid="19"/>
                                        </p:tgtEl>
                                        <p:attrNameLst>
                                          <p:attrName>ppt_x</p:attrName>
                                          <p:attrName>ppt_y</p:attrName>
                                        </p:attrNameLst>
                                      </p:cBhvr>
                                      <p:rCtr x="-2812" y="0"/>
                                    </p:animMotion>
                                  </p:childTnLst>
                                </p:cTn>
                              </p:par>
                              <p:par>
                                <p:cTn id="97" presetID="10" presetClass="exit" presetSubtype="0" fill="hold" grpId="2" nodeType="withEffect">
                                  <p:stCondLst>
                                    <p:cond delay="0"/>
                                  </p:stCondLst>
                                  <p:childTnLst>
                                    <p:animEffect transition="out" filter="fade">
                                      <p:cBhvr>
                                        <p:cTn id="98" dur="2000"/>
                                        <p:tgtEl>
                                          <p:spTgt spid="13"/>
                                        </p:tgtEl>
                                      </p:cBhvr>
                                    </p:animEffect>
                                    <p:set>
                                      <p:cBhvr>
                                        <p:cTn id="99" dur="1" fill="hold">
                                          <p:stCondLst>
                                            <p:cond delay="1999"/>
                                          </p:stCondLst>
                                        </p:cTn>
                                        <p:tgtEl>
                                          <p:spTgt spid="13"/>
                                        </p:tgtEl>
                                        <p:attrNameLst>
                                          <p:attrName>style.visibility</p:attrName>
                                        </p:attrNameLst>
                                      </p:cBhvr>
                                      <p:to>
                                        <p:strVal val="hidden"/>
                                      </p:to>
                                    </p:set>
                                  </p:childTnLst>
                                </p:cTn>
                              </p:par>
                              <p:par>
                                <p:cTn id="100" presetID="0" presetClass="path" presetSubtype="0" accel="50000" decel="50000" fill="hold" grpId="2" nodeType="withEffect">
                                  <p:stCondLst>
                                    <p:cond delay="0"/>
                                  </p:stCondLst>
                                  <p:childTnLst>
                                    <p:animMotion origin="layout" path="M 0.06146 -0.11551 L 0.12153 -0.11551 " pathEditMode="relative" rAng="0" ptsTypes="AA">
                                      <p:cBhvr>
                                        <p:cTn id="101" dur="4000" fill="hold"/>
                                        <p:tgtEl>
                                          <p:spTgt spid="20"/>
                                        </p:tgtEl>
                                        <p:attrNameLst>
                                          <p:attrName>ppt_x</p:attrName>
                                          <p:attrName>ppt_y</p:attrName>
                                        </p:attrNameLst>
                                      </p:cBhvr>
                                      <p:rCtr x="3003" y="0"/>
                                    </p:animMotion>
                                  </p:childTnLst>
                                </p:cTn>
                              </p:par>
                              <p:par>
                                <p:cTn id="102" presetID="0" presetClass="path" presetSubtype="0" accel="50000" decel="50000" fill="hold" grpId="2" nodeType="withEffect">
                                  <p:stCondLst>
                                    <p:cond delay="0"/>
                                  </p:stCondLst>
                                  <p:childTnLst>
                                    <p:animMotion origin="layout" path="M -0.0651 0.025 L -0.13941 0.02639 " pathEditMode="relative" rAng="0" ptsTypes="AA">
                                      <p:cBhvr>
                                        <p:cTn id="103" dur="4000" fill="hold"/>
                                        <p:tgtEl>
                                          <p:spTgt spid="6"/>
                                        </p:tgtEl>
                                        <p:attrNameLst>
                                          <p:attrName>ppt_x</p:attrName>
                                          <p:attrName>ppt_y</p:attrName>
                                        </p:attrNameLst>
                                      </p:cBhvr>
                                      <p:rCtr x="-3715" y="69"/>
                                    </p:animMotion>
                                  </p:childTnLst>
                                </p:cTn>
                              </p:par>
                              <p:par>
                                <p:cTn id="104" presetID="10" presetClass="exit" presetSubtype="0" fill="hold" grpId="2" nodeType="withEffect">
                                  <p:stCondLst>
                                    <p:cond delay="0"/>
                                  </p:stCondLst>
                                  <p:childTnLst>
                                    <p:animEffect transition="out" filter="fade">
                                      <p:cBhvr>
                                        <p:cTn id="105" dur="2000"/>
                                        <p:tgtEl>
                                          <p:spTgt spid="16"/>
                                        </p:tgtEl>
                                      </p:cBhvr>
                                    </p:animEffect>
                                    <p:set>
                                      <p:cBhvr>
                                        <p:cTn id="106" dur="1" fill="hold">
                                          <p:stCondLst>
                                            <p:cond delay="1999"/>
                                          </p:stCondLst>
                                        </p:cTn>
                                        <p:tgtEl>
                                          <p:spTgt spid="16"/>
                                        </p:tgtEl>
                                        <p:attrNameLst>
                                          <p:attrName>style.visibility</p:attrName>
                                        </p:attrNameLst>
                                      </p:cBhvr>
                                      <p:to>
                                        <p:strVal val="hidden"/>
                                      </p:to>
                                    </p:set>
                                  </p:childTnLst>
                                </p:cTn>
                              </p:par>
                              <p:par>
                                <p:cTn id="107" presetID="0" presetClass="path" presetSubtype="0" accel="50000" decel="50000" fill="hold" grpId="2" nodeType="withEffect">
                                  <p:stCondLst>
                                    <p:cond delay="0"/>
                                  </p:stCondLst>
                                  <p:childTnLst>
                                    <p:animMotion origin="layout" path="M -0.06441 0.02384 L -0.0026 0.025 " pathEditMode="relative" rAng="0" ptsTypes="AA">
                                      <p:cBhvr>
                                        <p:cTn id="108" dur="4000" fill="hold"/>
                                        <p:tgtEl>
                                          <p:spTgt spid="21"/>
                                        </p:tgtEl>
                                        <p:attrNameLst>
                                          <p:attrName>ppt_x</p:attrName>
                                          <p:attrName>ppt_y</p:attrName>
                                        </p:attrNameLst>
                                      </p:cBhvr>
                                      <p:rCtr x="3090" y="46"/>
                                    </p:animMotion>
                                  </p:childTnLst>
                                </p:cTn>
                              </p:par>
                              <p:par>
                                <p:cTn id="109" presetID="0" presetClass="path" presetSubtype="0" accel="50000" decel="50000" fill="hold" grpId="2" nodeType="withEffect">
                                  <p:stCondLst>
                                    <p:cond delay="0"/>
                                  </p:stCondLst>
                                  <p:childTnLst>
                                    <p:animMotion origin="layout" path="M -0.17014 0.17315 L -0.23594 0.1706 " pathEditMode="relative" rAng="0" ptsTypes="AA">
                                      <p:cBhvr>
                                        <p:cTn id="110" dur="4000" fill="hold"/>
                                        <p:tgtEl>
                                          <p:spTgt spid="22"/>
                                        </p:tgtEl>
                                        <p:attrNameLst>
                                          <p:attrName>ppt_x</p:attrName>
                                          <p:attrName>ppt_y</p:attrName>
                                        </p:attrNameLst>
                                      </p:cBhvr>
                                      <p:rCtr x="-3299" y="-139"/>
                                    </p:animMotion>
                                  </p:childTnLst>
                                </p:cTn>
                              </p:par>
                              <p:par>
                                <p:cTn id="111" presetID="10" presetClass="exit" presetSubtype="0" fill="hold" grpId="2" nodeType="withEffect">
                                  <p:stCondLst>
                                    <p:cond delay="0"/>
                                  </p:stCondLst>
                                  <p:childTnLst>
                                    <p:animEffect transition="out" filter="fade">
                                      <p:cBhvr>
                                        <p:cTn id="112" dur="2000"/>
                                        <p:tgtEl>
                                          <p:spTgt spid="24"/>
                                        </p:tgtEl>
                                      </p:cBhvr>
                                    </p:animEffect>
                                    <p:set>
                                      <p:cBhvr>
                                        <p:cTn id="113" dur="1" fill="hold">
                                          <p:stCondLst>
                                            <p:cond delay="1999"/>
                                          </p:stCondLst>
                                        </p:cTn>
                                        <p:tgtEl>
                                          <p:spTgt spid="24"/>
                                        </p:tgtEl>
                                        <p:attrNameLst>
                                          <p:attrName>style.visibility</p:attrName>
                                        </p:attrNameLst>
                                      </p:cBhvr>
                                      <p:to>
                                        <p:strVal val="hidden"/>
                                      </p:to>
                                    </p:set>
                                  </p:childTnLst>
                                </p:cTn>
                              </p:par>
                              <p:par>
                                <p:cTn id="114" presetID="0" presetClass="path" presetSubtype="0" accel="50000" decel="50000" fill="hold" grpId="2" nodeType="withEffect">
                                  <p:stCondLst>
                                    <p:cond delay="0"/>
                                  </p:stCondLst>
                                  <p:childTnLst>
                                    <p:animMotion origin="layout" path="M -0.16111 0.17384 L -0.09549 0.17129 " pathEditMode="relative" rAng="0" ptsTypes="AA">
                                      <p:cBhvr>
                                        <p:cTn id="115" dur="4000" fill="hold"/>
                                        <p:tgtEl>
                                          <p:spTgt spid="23"/>
                                        </p:tgtEl>
                                        <p:attrNameLst>
                                          <p:attrName>ppt_x</p:attrName>
                                          <p:attrName>ppt_y</p:attrName>
                                        </p:attrNameLst>
                                      </p:cBhvr>
                                      <p:rCtr x="3281" y="-139"/>
                                    </p:animMotion>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3000"/>
                                        <p:tgtEl>
                                          <p:spTgt spid="9"/>
                                        </p:tgtEl>
                                      </p:cBhvr>
                                    </p:animEffect>
                                    <p:set>
                                      <p:cBhvr>
                                        <p:cTn id="120" dur="1" fill="hold">
                                          <p:stCondLst>
                                            <p:cond delay="2999"/>
                                          </p:stCondLst>
                                        </p:cTn>
                                        <p:tgtEl>
                                          <p:spTgt spid="9"/>
                                        </p:tgtEl>
                                        <p:attrNameLst>
                                          <p:attrName>style.visibility</p:attrName>
                                        </p:attrNameLst>
                                      </p:cBhvr>
                                      <p:to>
                                        <p:strVal val="hidden"/>
                                      </p:to>
                                    </p:set>
                                  </p:childTnLst>
                                </p:cTn>
                              </p:par>
                              <p:par>
                                <p:cTn id="121" presetID="10" presetClass="entr" presetSubtype="0" fill="hold" grpId="0" nodeType="withEffect">
                                  <p:stCondLst>
                                    <p:cond delay="0"/>
                                  </p:stCondLst>
                                  <p:childTnLst>
                                    <p:set>
                                      <p:cBhvr>
                                        <p:cTn id="122" dur="1" fill="hold">
                                          <p:stCondLst>
                                            <p:cond delay="0"/>
                                          </p:stCondLst>
                                        </p:cTn>
                                        <p:tgtEl>
                                          <p:spTgt spid="30"/>
                                        </p:tgtEl>
                                        <p:attrNameLst>
                                          <p:attrName>style.visibility</p:attrName>
                                        </p:attrNameLst>
                                      </p:cBhvr>
                                      <p:to>
                                        <p:strVal val="visible"/>
                                      </p:to>
                                    </p:set>
                                    <p:animEffect transition="in" filter="fade">
                                      <p:cBhvr>
                                        <p:cTn id="123" dur="5000"/>
                                        <p:tgtEl>
                                          <p:spTgt spid="30"/>
                                        </p:tgtEl>
                                      </p:cBhvr>
                                    </p:animEffect>
                                  </p:childTnLst>
                                </p:cTn>
                              </p:par>
                            </p:childTnLst>
                          </p:cTn>
                        </p:par>
                      </p:childTnLst>
                    </p:cTn>
                  </p:par>
                  <p:par>
                    <p:cTn id="124" fill="hold">
                      <p:stCondLst>
                        <p:cond delay="indefinite"/>
                      </p:stCondLst>
                      <p:childTnLst>
                        <p:par>
                          <p:cTn id="125" fill="hold">
                            <p:stCondLst>
                              <p:cond delay="0"/>
                            </p:stCondLst>
                            <p:childTnLst>
                              <p:par>
                                <p:cTn id="126" presetID="0" presetClass="path" presetSubtype="0" accel="50000" decel="50000" fill="hold" grpId="3" nodeType="clickEffect">
                                  <p:stCondLst>
                                    <p:cond delay="0"/>
                                  </p:stCondLst>
                                  <p:childTnLst>
                                    <p:animMotion origin="layout" path="M 0.09375 -0.3338 L -0.25052 -0.0838 " pathEditMode="relative" rAng="0" ptsTypes="AA">
                                      <p:cBhvr>
                                        <p:cTn id="127" dur="4000" fill="hold"/>
                                        <p:tgtEl>
                                          <p:spTgt spid="4"/>
                                        </p:tgtEl>
                                        <p:attrNameLst>
                                          <p:attrName>ppt_x</p:attrName>
                                          <p:attrName>ppt_y</p:attrName>
                                        </p:attrNameLst>
                                      </p:cBhvr>
                                      <p:rCtr x="-17222" y="12500"/>
                                    </p:animMotion>
                                  </p:childTnLst>
                                </p:cTn>
                              </p:par>
                              <p:par>
                                <p:cTn id="128" presetID="0" presetClass="path" presetSubtype="0" accel="50000" decel="50000" fill="hold" grpId="3" nodeType="withEffect">
                                  <p:stCondLst>
                                    <p:cond delay="0"/>
                                  </p:stCondLst>
                                  <p:childTnLst>
                                    <p:animMotion origin="layout" path="M 0.20834 -0.32616 L 0.30695 -0.09931 " pathEditMode="relative" rAng="0" ptsTypes="AA">
                                      <p:cBhvr>
                                        <p:cTn id="129" dur="4000" fill="hold"/>
                                        <p:tgtEl>
                                          <p:spTgt spid="11"/>
                                        </p:tgtEl>
                                        <p:attrNameLst>
                                          <p:attrName>ppt_x</p:attrName>
                                          <p:attrName>ppt_y</p:attrName>
                                        </p:attrNameLst>
                                      </p:cBhvr>
                                      <p:rCtr x="4931" y="11343"/>
                                    </p:animMotion>
                                  </p:childTnLst>
                                </p:cTn>
                              </p:par>
                              <p:par>
                                <p:cTn id="130" presetID="0" presetClass="path" presetSubtype="0" accel="50000" decel="50000" fill="hold" grpId="3" nodeType="withEffect">
                                  <p:stCondLst>
                                    <p:cond delay="0"/>
                                  </p:stCondLst>
                                  <p:childTnLst>
                                    <p:animMotion origin="layout" path="M 0.0073 -0.11667 L -0.30434 -0.08357 " pathEditMode="relative" rAng="0" ptsTypes="AA">
                                      <p:cBhvr>
                                        <p:cTn id="131" dur="4000" fill="hold"/>
                                        <p:tgtEl>
                                          <p:spTgt spid="19"/>
                                        </p:tgtEl>
                                        <p:attrNameLst>
                                          <p:attrName>ppt_x</p:attrName>
                                          <p:attrName>ppt_y</p:attrName>
                                        </p:attrNameLst>
                                      </p:cBhvr>
                                      <p:rCtr x="-15590" y="1644"/>
                                    </p:animMotion>
                                  </p:childTnLst>
                                </p:cTn>
                              </p:par>
                              <p:par>
                                <p:cTn id="132" presetID="0" presetClass="path" presetSubtype="0" accel="50000" decel="50000" fill="hold" grpId="3" nodeType="withEffect">
                                  <p:stCondLst>
                                    <p:cond delay="0"/>
                                  </p:stCondLst>
                                  <p:childTnLst>
                                    <p:animMotion origin="layout" path="M -0.13941 0.02639 L -0.38177 -0.12593 " pathEditMode="relative" rAng="0" ptsTypes="AA">
                                      <p:cBhvr>
                                        <p:cTn id="133" dur="4000" fill="hold"/>
                                        <p:tgtEl>
                                          <p:spTgt spid="6"/>
                                        </p:tgtEl>
                                        <p:attrNameLst>
                                          <p:attrName>ppt_x</p:attrName>
                                          <p:attrName>ppt_y</p:attrName>
                                        </p:attrNameLst>
                                      </p:cBhvr>
                                      <p:rCtr x="-12118" y="-7616"/>
                                    </p:animMotion>
                                  </p:childTnLst>
                                </p:cTn>
                              </p:par>
                              <p:par>
                                <p:cTn id="134" presetID="0" presetClass="path" presetSubtype="0" accel="50000" decel="50000" fill="hold" grpId="3" nodeType="withEffect">
                                  <p:stCondLst>
                                    <p:cond delay="0"/>
                                  </p:stCondLst>
                                  <p:childTnLst>
                                    <p:animMotion origin="layout" path="M -0.23594 0.16921 L -0.44063 -0.11713 " pathEditMode="relative" rAng="0" ptsTypes="AA">
                                      <p:cBhvr>
                                        <p:cTn id="135" dur="4000" fill="hold"/>
                                        <p:tgtEl>
                                          <p:spTgt spid="22"/>
                                        </p:tgtEl>
                                        <p:attrNameLst>
                                          <p:attrName>ppt_x</p:attrName>
                                          <p:attrName>ppt_y</p:attrName>
                                        </p:attrNameLst>
                                      </p:cBhvr>
                                      <p:rCtr x="-10243" y="-14329"/>
                                    </p:animMotion>
                                  </p:childTnLst>
                                </p:cTn>
                              </p:par>
                              <p:par>
                                <p:cTn id="136" presetID="0" presetClass="path" presetSubtype="0" accel="50000" decel="50000" fill="hold" grpId="3" nodeType="withEffect">
                                  <p:stCondLst>
                                    <p:cond delay="0"/>
                                  </p:stCondLst>
                                  <p:childTnLst>
                                    <p:animMotion origin="layout" path="M 0.12344 -0.11412 L 0.27066 -0.09931 " pathEditMode="relative" rAng="0" ptsTypes="AA">
                                      <p:cBhvr>
                                        <p:cTn id="137" dur="4000" fill="hold"/>
                                        <p:tgtEl>
                                          <p:spTgt spid="20"/>
                                        </p:tgtEl>
                                        <p:attrNameLst>
                                          <p:attrName>ppt_x</p:attrName>
                                          <p:attrName>ppt_y</p:attrName>
                                        </p:attrNameLst>
                                      </p:cBhvr>
                                      <p:rCtr x="7361" y="741"/>
                                    </p:animMotion>
                                  </p:childTnLst>
                                </p:cTn>
                              </p:par>
                              <p:par>
                                <p:cTn id="138" presetID="0" presetClass="path" presetSubtype="0" accel="50000" decel="50000" fill="hold" grpId="3" nodeType="withEffect">
                                  <p:stCondLst>
                                    <p:cond delay="0"/>
                                  </p:stCondLst>
                                  <p:childTnLst>
                                    <p:animMotion origin="layout" path="M -0.0026 0.02893 L 0.17917 -0.13403 " pathEditMode="relative" rAng="0" ptsTypes="AA">
                                      <p:cBhvr>
                                        <p:cTn id="139" dur="4000" fill="hold"/>
                                        <p:tgtEl>
                                          <p:spTgt spid="21"/>
                                        </p:tgtEl>
                                        <p:attrNameLst>
                                          <p:attrName>ppt_x</p:attrName>
                                          <p:attrName>ppt_y</p:attrName>
                                        </p:attrNameLst>
                                      </p:cBhvr>
                                      <p:rCtr x="9080" y="-8148"/>
                                    </p:animMotion>
                                  </p:childTnLst>
                                </p:cTn>
                              </p:par>
                              <p:par>
                                <p:cTn id="140" presetID="0" presetClass="path" presetSubtype="0" accel="50000" decel="50000" fill="hold" grpId="3" nodeType="withEffect">
                                  <p:stCondLst>
                                    <p:cond delay="0"/>
                                  </p:stCondLst>
                                  <p:childTnLst>
                                    <p:animMotion origin="layout" path="M -0.09549 0.17129 L 0.12448 -0.13658 L 0.12448 -0.13658 L 0.12448 -0.13658 " pathEditMode="relative" rAng="0" ptsTypes="AAAA">
                                      <p:cBhvr>
                                        <p:cTn id="141" dur="4000" fill="hold"/>
                                        <p:tgtEl>
                                          <p:spTgt spid="23"/>
                                        </p:tgtEl>
                                        <p:attrNameLst>
                                          <p:attrName>ppt_x</p:attrName>
                                          <p:attrName>ppt_y</p:attrName>
                                        </p:attrNameLst>
                                      </p:cBhvr>
                                      <p:rCtr x="10990" y="-15394"/>
                                    </p:animMotion>
                                  </p:childTnLst>
                                </p:cTn>
                              </p:par>
                              <p:par>
                                <p:cTn id="142" presetID="10" presetClass="exit" presetSubtype="0" fill="hold" grpId="1" nodeType="withEffect">
                                  <p:stCondLst>
                                    <p:cond delay="0"/>
                                  </p:stCondLst>
                                  <p:childTnLst>
                                    <p:animEffect transition="out" filter="fade">
                                      <p:cBhvr>
                                        <p:cTn id="143" dur="5000"/>
                                        <p:tgtEl>
                                          <p:spTgt spid="30"/>
                                        </p:tgtEl>
                                      </p:cBhvr>
                                    </p:animEffect>
                                    <p:set>
                                      <p:cBhvr>
                                        <p:cTn id="144" dur="1" fill="hold">
                                          <p:stCondLst>
                                            <p:cond delay="4999"/>
                                          </p:stCondLst>
                                        </p:cTn>
                                        <p:tgtEl>
                                          <p:spTgt spid="30"/>
                                        </p:tgtEl>
                                        <p:attrNameLst>
                                          <p:attrName>style.visibility</p:attrName>
                                        </p:attrNameLst>
                                      </p:cBhvr>
                                      <p:to>
                                        <p:strVal val="hidden"/>
                                      </p:to>
                                    </p:set>
                                  </p:childTnLst>
                                </p:cTn>
                              </p:par>
                              <p:par>
                                <p:cTn id="145" presetID="10" presetClass="entr" presetSubtype="0" fill="hold" grpId="0" nodeType="withEffect">
                                  <p:stCondLst>
                                    <p:cond delay="0"/>
                                  </p:stCondLst>
                                  <p:childTnLst>
                                    <p:set>
                                      <p:cBhvr>
                                        <p:cTn id="146" dur="1" fill="hold">
                                          <p:stCondLst>
                                            <p:cond delay="0"/>
                                          </p:stCondLst>
                                        </p:cTn>
                                        <p:tgtEl>
                                          <p:spTgt spid="27"/>
                                        </p:tgtEl>
                                        <p:attrNameLst>
                                          <p:attrName>style.visibility</p:attrName>
                                        </p:attrNameLst>
                                      </p:cBhvr>
                                      <p:to>
                                        <p:strVal val="visible"/>
                                      </p:to>
                                    </p:set>
                                    <p:animEffect transition="in" filter="fade">
                                      <p:cBhvr>
                                        <p:cTn id="147" dur="5000"/>
                                        <p:tgtEl>
                                          <p:spTgt spid="27"/>
                                        </p:tgtEl>
                                      </p:cBhvr>
                                    </p:animEffect>
                                  </p:childTnLst>
                                </p:cTn>
                              </p:par>
                              <p:par>
                                <p:cTn id="148" presetID="10" presetClass="entr" presetSubtype="0" fill="hold" grpId="0" nodeType="withEffect">
                                  <p:stCondLst>
                                    <p:cond delay="0"/>
                                  </p:stCondLst>
                                  <p:childTnLst>
                                    <p:set>
                                      <p:cBhvr>
                                        <p:cTn id="149" dur="1" fill="hold">
                                          <p:stCondLst>
                                            <p:cond delay="0"/>
                                          </p:stCondLst>
                                        </p:cTn>
                                        <p:tgtEl>
                                          <p:spTgt spid="28"/>
                                        </p:tgtEl>
                                        <p:attrNameLst>
                                          <p:attrName>style.visibility</p:attrName>
                                        </p:attrNameLst>
                                      </p:cBhvr>
                                      <p:to>
                                        <p:strVal val="visible"/>
                                      </p:to>
                                    </p:set>
                                    <p:animEffect transition="in" filter="fade">
                                      <p:cBhvr>
                                        <p:cTn id="150" dur="5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28" grpId="0" animBg="1"/>
      <p:bldP spid="27" grpId="0" animBg="1"/>
      <p:bldP spid="9" grpId="0" animBg="1"/>
      <p:bldP spid="4" grpId="0" animBg="1"/>
      <p:bldP spid="4" grpId="1" animBg="1"/>
      <p:bldP spid="4" grpId="2" animBg="1"/>
      <p:bldP spid="4" grpId="3" animBg="1"/>
      <p:bldP spid="6" grpId="0" animBg="1"/>
      <p:bldP spid="6" grpId="1" animBg="1"/>
      <p:bldP spid="6" grpId="2" animBg="1"/>
      <p:bldP spid="6" grpId="3" animBg="1"/>
      <p:bldP spid="11" grpId="0" animBg="1"/>
      <p:bldP spid="11" grpId="1" animBg="1"/>
      <p:bldP spid="11" grpId="2" animBg="1"/>
      <p:bldP spid="11" grpId="3" animBg="1"/>
      <p:bldP spid="12" grpId="0" animBg="1"/>
      <p:bldP spid="12" grpId="1" animBg="1"/>
      <p:bldP spid="12" grpId="2" animBg="1"/>
      <p:bldP spid="19" grpId="0" animBg="1"/>
      <p:bldP spid="19" grpId="1" animBg="1"/>
      <p:bldP spid="19" grpId="2" animBg="1"/>
      <p:bldP spid="19" grpId="3" animBg="1"/>
      <p:bldP spid="20" grpId="0" animBg="1"/>
      <p:bldP spid="20" grpId="1" animBg="1"/>
      <p:bldP spid="20" grpId="2" animBg="1"/>
      <p:bldP spid="20" grpId="3" animBg="1"/>
      <p:bldP spid="13" grpId="0" animBg="1"/>
      <p:bldP spid="13" grpId="1" animBg="1"/>
      <p:bldP spid="13" grpId="2" animBg="1"/>
      <p:bldP spid="21" grpId="0" animBg="1"/>
      <p:bldP spid="21" grpId="1" animBg="1"/>
      <p:bldP spid="21" grpId="2" animBg="1"/>
      <p:bldP spid="21" grpId="3" animBg="1"/>
      <p:bldP spid="16" grpId="0" animBg="1"/>
      <p:bldP spid="16" grpId="1" animBg="1"/>
      <p:bldP spid="16" grpId="2" animBg="1"/>
      <p:bldP spid="22" grpId="0" animBg="1"/>
      <p:bldP spid="22" grpId="1" animBg="1"/>
      <p:bldP spid="22" grpId="2" animBg="1"/>
      <p:bldP spid="22" grpId="3" animBg="1"/>
      <p:bldP spid="23" grpId="0" animBg="1"/>
      <p:bldP spid="23" grpId="1" animBg="1"/>
      <p:bldP spid="23" grpId="2" animBg="1"/>
      <p:bldP spid="23" grpId="3" animBg="1"/>
      <p:bldP spid="24" grpId="0" animBg="1"/>
      <p:bldP spid="24" grpId="1" animBg="1"/>
      <p:bldP spid="24" grpId="2"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74179" y="1052736"/>
            <a:ext cx="4606133" cy="5509200"/>
          </a:xfrm>
          <a:prstGeom prst="rect">
            <a:avLst/>
          </a:prstGeom>
          <a:noFill/>
        </p:spPr>
        <p:txBody>
          <a:bodyPr wrap="square" rtlCol="0">
            <a:spAutoFit/>
          </a:bodyPr>
          <a:lstStyle/>
          <a:p>
            <a:r>
              <a:rPr lang="nb-NO" sz="1600" dirty="0" smtClean="0"/>
              <a:t>Opprinnelig celle vist her med bare ett kromosompar </a:t>
            </a:r>
            <a:br>
              <a:rPr lang="nb-NO" sz="1600" dirty="0" smtClean="0"/>
            </a:br>
            <a:r>
              <a:rPr lang="nb-NO" sz="1600" dirty="0" smtClean="0"/>
              <a:t>(to kromosomer).</a:t>
            </a:r>
          </a:p>
          <a:p>
            <a:endParaRPr lang="nb-NO" sz="1600" dirty="0"/>
          </a:p>
          <a:p>
            <a:r>
              <a:rPr lang="nb-NO" sz="1600" dirty="0" smtClean="0"/>
              <a:t>DNA kopierer seg selv, vi får to kromosomkopier av hvert kromosom. Merk at vi sier det fortsatt er like mange kromosomer (46) og kromosompar (23).</a:t>
            </a:r>
          </a:p>
          <a:p>
            <a:endParaRPr lang="nb-NO" sz="1600" dirty="0"/>
          </a:p>
          <a:p>
            <a:endParaRPr lang="nb-NO" sz="1600" dirty="0"/>
          </a:p>
          <a:p>
            <a:r>
              <a:rPr lang="nb-NO" sz="1600" dirty="0" smtClean="0"/>
              <a:t>Cellekjernen oppløses, kromosomkopiene (kromatidene) fra hvert kromosom går til hver sin kant av cellen .</a:t>
            </a:r>
          </a:p>
          <a:p>
            <a:endParaRPr lang="nb-NO" sz="1600" dirty="0"/>
          </a:p>
          <a:p>
            <a:endParaRPr lang="nb-NO" sz="1600" dirty="0" smtClean="0"/>
          </a:p>
          <a:p>
            <a:endParaRPr lang="nb-NO" sz="1600" dirty="0" smtClean="0"/>
          </a:p>
          <a:p>
            <a:r>
              <a:rPr lang="nb-NO" sz="1600" dirty="0" smtClean="0"/>
              <a:t>Cellen deler seg, det dannes nye cellekjerner og etter hvert cellemembraner. Det er nå </a:t>
            </a:r>
            <a:r>
              <a:rPr lang="nb-NO" sz="1600" dirty="0" err="1" smtClean="0"/>
              <a:t>èn</a:t>
            </a:r>
            <a:r>
              <a:rPr lang="nb-NO" sz="1600" dirty="0" smtClean="0"/>
              <a:t> kromosomkopi av alle kromosomer i hver nye celle, men fortsatt 46 kromosomer og 23 kromosompar i hver celle.</a:t>
            </a:r>
          </a:p>
          <a:p>
            <a:endParaRPr lang="nb-NO" sz="1600" dirty="0" smtClean="0"/>
          </a:p>
          <a:p>
            <a:r>
              <a:rPr lang="nb-NO" sz="1600" dirty="0" smtClean="0"/>
              <a:t>To celler, identiske med opprinnelig er oppstått. Celler som inneholder 46 kromosomer slik som disse kalles «diploide». </a:t>
            </a:r>
            <a:endParaRPr lang="nb-NO" sz="1600" dirty="0"/>
          </a:p>
        </p:txBody>
      </p:sp>
      <p:cxnSp>
        <p:nvCxnSpPr>
          <p:cNvPr id="8" name="Straight Arrow Connector 7"/>
          <p:cNvCxnSpPr/>
          <p:nvPr/>
        </p:nvCxnSpPr>
        <p:spPr>
          <a:xfrm flipH="1" flipV="1">
            <a:off x="1979712" y="1052736"/>
            <a:ext cx="660920" cy="21602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1979712" y="2132856"/>
            <a:ext cx="648072"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2195737" y="3212976"/>
            <a:ext cx="578442"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2299855" y="4365104"/>
            <a:ext cx="474324"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2411760" y="5661248"/>
            <a:ext cx="362419"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251519" y="476671"/>
            <a:ext cx="2048335" cy="5631160"/>
            <a:chOff x="251519" y="476671"/>
            <a:chExt cx="2048335" cy="5631160"/>
          </a:xfrm>
        </p:grpSpPr>
        <p:grpSp>
          <p:nvGrpSpPr>
            <p:cNvPr id="11" name="Group 10"/>
            <p:cNvGrpSpPr/>
            <p:nvPr/>
          </p:nvGrpSpPr>
          <p:grpSpPr>
            <a:xfrm>
              <a:off x="251519" y="476671"/>
              <a:ext cx="2048335" cy="5631160"/>
              <a:chOff x="251519" y="476671"/>
              <a:chExt cx="2048335" cy="5631160"/>
            </a:xfrm>
          </p:grpSpPr>
          <p:grpSp>
            <p:nvGrpSpPr>
              <p:cNvPr id="7" name="Group 6"/>
              <p:cNvGrpSpPr/>
              <p:nvPr/>
            </p:nvGrpSpPr>
            <p:grpSpPr>
              <a:xfrm>
                <a:off x="251519" y="476671"/>
                <a:ext cx="2048335" cy="5631160"/>
                <a:chOff x="251519" y="476671"/>
                <a:chExt cx="2048335" cy="5631160"/>
              </a:xfrm>
            </p:grpSpPr>
            <p:grpSp>
              <p:nvGrpSpPr>
                <p:cNvPr id="3" name="Group 2"/>
                <p:cNvGrpSpPr/>
                <p:nvPr/>
              </p:nvGrpSpPr>
              <p:grpSpPr>
                <a:xfrm>
                  <a:off x="251519" y="476671"/>
                  <a:ext cx="2048335" cy="5631160"/>
                  <a:chOff x="251519" y="476671"/>
                  <a:chExt cx="2048335" cy="5631160"/>
                </a:xfrm>
              </p:grpSpPr>
              <p:pic>
                <p:nvPicPr>
                  <p:cNvPr id="3074" name="Picture 2" descr="File:Major events in mitosis.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539893" y="2268083"/>
                    <a:ext cx="5631160" cy="204833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55577" y="1268760"/>
                    <a:ext cx="288031"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4" name="Rectangle 3"/>
                <p:cNvSpPr/>
                <p:nvPr/>
              </p:nvSpPr>
              <p:spPr>
                <a:xfrm>
                  <a:off x="1043608" y="1268760"/>
                  <a:ext cx="144016" cy="3240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9" name="Rectangle 8"/>
              <p:cNvSpPr/>
              <p:nvPr/>
            </p:nvSpPr>
            <p:spPr>
              <a:xfrm>
                <a:off x="251519" y="2780928"/>
                <a:ext cx="360041" cy="2304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13" name="Rectangle 12"/>
            <p:cNvSpPr/>
            <p:nvPr/>
          </p:nvSpPr>
          <p:spPr>
            <a:xfrm>
              <a:off x="1115616" y="5229200"/>
              <a:ext cx="288032" cy="8786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16" name="TextBox 15"/>
          <p:cNvSpPr txBox="1"/>
          <p:nvPr/>
        </p:nvSpPr>
        <p:spPr>
          <a:xfrm rot="5400000">
            <a:off x="-420454" y="3748390"/>
            <a:ext cx="1694695" cy="369332"/>
          </a:xfrm>
          <a:prstGeom prst="rect">
            <a:avLst/>
          </a:prstGeom>
          <a:noFill/>
        </p:spPr>
        <p:txBody>
          <a:bodyPr wrap="none" rtlCol="0">
            <a:spAutoFit/>
          </a:bodyPr>
          <a:lstStyle/>
          <a:p>
            <a:r>
              <a:rPr lang="nb-NO" dirty="0" smtClean="0"/>
              <a:t>CELLEDELINGEN</a:t>
            </a:r>
            <a:endParaRPr lang="nb-NO" dirty="0"/>
          </a:p>
        </p:txBody>
      </p:sp>
      <p:sp>
        <p:nvSpPr>
          <p:cNvPr id="26" name="Rounded Rectangle 25"/>
          <p:cNvSpPr/>
          <p:nvPr/>
        </p:nvSpPr>
        <p:spPr>
          <a:xfrm>
            <a:off x="7234927" y="962965"/>
            <a:ext cx="278932" cy="1916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nb-NO" sz="1200" dirty="0" smtClean="0"/>
              <a:t>Kromosom 1    Far</a:t>
            </a:r>
            <a:endParaRPr lang="nb-NO" sz="1200" dirty="0"/>
          </a:p>
        </p:txBody>
      </p:sp>
      <p:sp>
        <p:nvSpPr>
          <p:cNvPr id="27" name="Rounded Rectangle 26"/>
          <p:cNvSpPr/>
          <p:nvPr/>
        </p:nvSpPr>
        <p:spPr>
          <a:xfrm>
            <a:off x="7605436" y="962965"/>
            <a:ext cx="278932" cy="19143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nb-NO" sz="1200" dirty="0" smtClean="0"/>
              <a:t>Kromosom 1    Far</a:t>
            </a:r>
            <a:endParaRPr lang="nb-NO" sz="1200" dirty="0"/>
          </a:p>
        </p:txBody>
      </p:sp>
      <p:sp>
        <p:nvSpPr>
          <p:cNvPr id="28" name="Oval 27"/>
          <p:cNvSpPr/>
          <p:nvPr/>
        </p:nvSpPr>
        <p:spPr>
          <a:xfrm>
            <a:off x="7437609" y="1638231"/>
            <a:ext cx="239929" cy="43911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b-NO"/>
          </a:p>
        </p:txBody>
      </p:sp>
      <p:sp>
        <p:nvSpPr>
          <p:cNvPr id="29" name="Rounded Rectangle 28"/>
          <p:cNvSpPr/>
          <p:nvPr/>
        </p:nvSpPr>
        <p:spPr>
          <a:xfrm>
            <a:off x="8108313" y="960373"/>
            <a:ext cx="280613" cy="1912918"/>
          </a:xfrm>
          <a:prstGeom prst="round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nb-NO" sz="1200" dirty="0" smtClean="0"/>
              <a:t>Kromosom 1    Mor</a:t>
            </a:r>
            <a:endParaRPr lang="nb-NO" sz="1200" dirty="0"/>
          </a:p>
        </p:txBody>
      </p:sp>
      <p:sp>
        <p:nvSpPr>
          <p:cNvPr id="30" name="Rounded Rectangle 29"/>
          <p:cNvSpPr/>
          <p:nvPr/>
        </p:nvSpPr>
        <p:spPr>
          <a:xfrm>
            <a:off x="8545927" y="960372"/>
            <a:ext cx="275856" cy="1912919"/>
          </a:xfrm>
          <a:prstGeom prst="round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nb-NO" sz="1200" dirty="0" smtClean="0"/>
              <a:t>Kromosom 1    Mor</a:t>
            </a:r>
            <a:endParaRPr lang="nb-NO" sz="1200" dirty="0"/>
          </a:p>
        </p:txBody>
      </p:sp>
      <p:sp>
        <p:nvSpPr>
          <p:cNvPr id="31" name="Oval 30"/>
          <p:cNvSpPr/>
          <p:nvPr/>
        </p:nvSpPr>
        <p:spPr>
          <a:xfrm>
            <a:off x="8349045" y="1673997"/>
            <a:ext cx="269740" cy="43878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b-NO"/>
          </a:p>
        </p:txBody>
      </p:sp>
      <p:grpSp>
        <p:nvGrpSpPr>
          <p:cNvPr id="33" name="Group 32"/>
          <p:cNvGrpSpPr/>
          <p:nvPr/>
        </p:nvGrpSpPr>
        <p:grpSpPr>
          <a:xfrm>
            <a:off x="7043882" y="2833915"/>
            <a:ext cx="965649" cy="559570"/>
            <a:chOff x="7043882" y="2833915"/>
            <a:chExt cx="965649" cy="559570"/>
          </a:xfrm>
        </p:grpSpPr>
        <p:sp>
          <p:nvSpPr>
            <p:cNvPr id="32" name="Venstre klammeparentes 15"/>
            <p:cNvSpPr/>
            <p:nvPr/>
          </p:nvSpPr>
          <p:spPr>
            <a:xfrm rot="16200000">
              <a:off x="7391040" y="2601324"/>
              <a:ext cx="309879" cy="775061"/>
            </a:xfrm>
            <a:prstGeom prst="leftBrace">
              <a:avLst>
                <a:gd name="adj1" fmla="val 0"/>
                <a:gd name="adj2" fmla="val 51010"/>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18" name="TextBox 17"/>
            <p:cNvSpPr txBox="1"/>
            <p:nvPr/>
          </p:nvSpPr>
          <p:spPr>
            <a:xfrm>
              <a:off x="7043882" y="3085708"/>
              <a:ext cx="965649" cy="307777"/>
            </a:xfrm>
            <a:prstGeom prst="rect">
              <a:avLst/>
            </a:prstGeom>
            <a:noFill/>
          </p:spPr>
          <p:txBody>
            <a:bodyPr wrap="none" rtlCol="0">
              <a:spAutoFit/>
            </a:bodyPr>
            <a:lstStyle/>
            <a:p>
              <a:r>
                <a:rPr lang="nb-NO" sz="1400" dirty="0" smtClean="0"/>
                <a:t>kromosom</a:t>
              </a:r>
              <a:endParaRPr lang="nb-NO" sz="1400" dirty="0"/>
            </a:p>
          </p:txBody>
        </p:sp>
      </p:grpSp>
      <p:grpSp>
        <p:nvGrpSpPr>
          <p:cNvPr id="35" name="Group 34"/>
          <p:cNvGrpSpPr/>
          <p:nvPr/>
        </p:nvGrpSpPr>
        <p:grpSpPr>
          <a:xfrm>
            <a:off x="7975945" y="2840710"/>
            <a:ext cx="965649" cy="559571"/>
            <a:chOff x="7043882" y="2833914"/>
            <a:chExt cx="965649" cy="559571"/>
          </a:xfrm>
        </p:grpSpPr>
        <p:sp>
          <p:nvSpPr>
            <p:cNvPr id="36" name="Venstre klammeparentes 15"/>
            <p:cNvSpPr/>
            <p:nvPr/>
          </p:nvSpPr>
          <p:spPr>
            <a:xfrm rot="16200000">
              <a:off x="7408333" y="2584030"/>
              <a:ext cx="309879" cy="809648"/>
            </a:xfrm>
            <a:prstGeom prst="leftBrace">
              <a:avLst>
                <a:gd name="adj1" fmla="val 0"/>
                <a:gd name="adj2" fmla="val 51010"/>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37" name="TextBox 36"/>
            <p:cNvSpPr txBox="1"/>
            <p:nvPr/>
          </p:nvSpPr>
          <p:spPr>
            <a:xfrm>
              <a:off x="7043882" y="3085708"/>
              <a:ext cx="965649" cy="307777"/>
            </a:xfrm>
            <a:prstGeom prst="rect">
              <a:avLst/>
            </a:prstGeom>
            <a:noFill/>
          </p:spPr>
          <p:txBody>
            <a:bodyPr wrap="none" rtlCol="0">
              <a:spAutoFit/>
            </a:bodyPr>
            <a:lstStyle/>
            <a:p>
              <a:r>
                <a:rPr lang="nb-NO" sz="1400" dirty="0" smtClean="0"/>
                <a:t>kromosom</a:t>
              </a:r>
              <a:endParaRPr lang="nb-NO" sz="1400" dirty="0"/>
            </a:p>
          </p:txBody>
        </p:sp>
      </p:grpSp>
      <p:grpSp>
        <p:nvGrpSpPr>
          <p:cNvPr id="34" name="Group 33"/>
          <p:cNvGrpSpPr/>
          <p:nvPr/>
        </p:nvGrpSpPr>
        <p:grpSpPr>
          <a:xfrm>
            <a:off x="7139175" y="3334071"/>
            <a:ext cx="1760985" cy="582853"/>
            <a:chOff x="7139175" y="3334071"/>
            <a:chExt cx="1760985" cy="582853"/>
          </a:xfrm>
        </p:grpSpPr>
        <p:sp>
          <p:nvSpPr>
            <p:cNvPr id="38" name="Venstre klammeparentes 15"/>
            <p:cNvSpPr/>
            <p:nvPr/>
          </p:nvSpPr>
          <p:spPr>
            <a:xfrm rot="16200000">
              <a:off x="7864728" y="2608518"/>
              <a:ext cx="309879" cy="1760985"/>
            </a:xfrm>
            <a:prstGeom prst="leftBrace">
              <a:avLst>
                <a:gd name="adj1" fmla="val 0"/>
                <a:gd name="adj2" fmla="val 51010"/>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39" name="TextBox 38"/>
            <p:cNvSpPr txBox="1"/>
            <p:nvPr/>
          </p:nvSpPr>
          <p:spPr>
            <a:xfrm>
              <a:off x="7447032" y="3609147"/>
              <a:ext cx="1209305" cy="307777"/>
            </a:xfrm>
            <a:prstGeom prst="rect">
              <a:avLst/>
            </a:prstGeom>
            <a:noFill/>
          </p:spPr>
          <p:txBody>
            <a:bodyPr wrap="none" rtlCol="0">
              <a:spAutoFit/>
            </a:bodyPr>
            <a:lstStyle/>
            <a:p>
              <a:r>
                <a:rPr lang="nb-NO" sz="1400" dirty="0" smtClean="0"/>
                <a:t>kromosompar</a:t>
              </a:r>
              <a:endParaRPr lang="nb-NO" sz="1400" dirty="0"/>
            </a:p>
          </p:txBody>
        </p:sp>
      </p:grpSp>
      <p:sp>
        <p:nvSpPr>
          <p:cNvPr id="41" name="Venstre klammeparentes 15"/>
          <p:cNvSpPr/>
          <p:nvPr/>
        </p:nvSpPr>
        <p:spPr>
          <a:xfrm rot="5400000">
            <a:off x="7225530" y="699331"/>
            <a:ext cx="297726" cy="311606"/>
          </a:xfrm>
          <a:prstGeom prst="leftBrace">
            <a:avLst>
              <a:gd name="adj1" fmla="val 0"/>
              <a:gd name="adj2" fmla="val 51010"/>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42" name="TextBox 41"/>
          <p:cNvSpPr txBox="1"/>
          <p:nvPr/>
        </p:nvSpPr>
        <p:spPr>
          <a:xfrm>
            <a:off x="7263698" y="397416"/>
            <a:ext cx="1424493" cy="295706"/>
          </a:xfrm>
          <a:prstGeom prst="rect">
            <a:avLst/>
          </a:prstGeom>
          <a:noFill/>
        </p:spPr>
        <p:txBody>
          <a:bodyPr wrap="none" rtlCol="0">
            <a:spAutoFit/>
          </a:bodyPr>
          <a:lstStyle/>
          <a:p>
            <a:r>
              <a:rPr lang="nb-NO" sz="1400" dirty="0" smtClean="0"/>
              <a:t>kromosomkopier</a:t>
            </a:r>
            <a:endParaRPr lang="nb-NO" sz="1400" dirty="0"/>
          </a:p>
        </p:txBody>
      </p:sp>
      <p:sp>
        <p:nvSpPr>
          <p:cNvPr id="44" name="Venstre klammeparentes 15"/>
          <p:cNvSpPr/>
          <p:nvPr/>
        </p:nvSpPr>
        <p:spPr>
          <a:xfrm rot="5400000">
            <a:off x="7596039" y="705384"/>
            <a:ext cx="297726" cy="311606"/>
          </a:xfrm>
          <a:prstGeom prst="leftBrace">
            <a:avLst>
              <a:gd name="adj1" fmla="val 0"/>
              <a:gd name="adj2" fmla="val 51010"/>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45" name="Venstre klammeparentes 15"/>
          <p:cNvSpPr/>
          <p:nvPr/>
        </p:nvSpPr>
        <p:spPr>
          <a:xfrm rot="5400000">
            <a:off x="8084260" y="707820"/>
            <a:ext cx="297726" cy="311606"/>
          </a:xfrm>
          <a:prstGeom prst="leftBrace">
            <a:avLst>
              <a:gd name="adj1" fmla="val 0"/>
              <a:gd name="adj2" fmla="val 51010"/>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46" name="Venstre klammeparentes 15"/>
          <p:cNvSpPr/>
          <p:nvPr/>
        </p:nvSpPr>
        <p:spPr>
          <a:xfrm rot="5400000">
            <a:off x="8552867" y="709294"/>
            <a:ext cx="297726" cy="311606"/>
          </a:xfrm>
          <a:prstGeom prst="leftBrace">
            <a:avLst>
              <a:gd name="adj1" fmla="val 0"/>
              <a:gd name="adj2" fmla="val 51010"/>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47" name="Rectangle 46"/>
          <p:cNvSpPr/>
          <p:nvPr/>
        </p:nvSpPr>
        <p:spPr>
          <a:xfrm>
            <a:off x="35496" y="1389122"/>
            <a:ext cx="2738683" cy="12293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extBox 4"/>
          <p:cNvSpPr txBox="1"/>
          <p:nvPr/>
        </p:nvSpPr>
        <p:spPr>
          <a:xfrm>
            <a:off x="2764037" y="232334"/>
            <a:ext cx="4230552" cy="461665"/>
          </a:xfrm>
          <a:prstGeom prst="rect">
            <a:avLst/>
          </a:prstGeom>
          <a:noFill/>
        </p:spPr>
        <p:txBody>
          <a:bodyPr wrap="square" rtlCol="0">
            <a:spAutoFit/>
          </a:bodyPr>
          <a:lstStyle/>
          <a:p>
            <a:r>
              <a:rPr lang="nb-NO" sz="2400" b="1" dirty="0" smtClean="0">
                <a:effectLst>
                  <a:outerShdw blurRad="38100" dist="38100" dir="2700000" algn="tl">
                    <a:srgbClr val="000000">
                      <a:alpha val="43137"/>
                    </a:srgbClr>
                  </a:outerShdw>
                </a:effectLst>
              </a:rPr>
              <a:t>MITOSE: VANLIG CELLEDELING</a:t>
            </a:r>
            <a:endParaRPr lang="nb-NO" sz="2400" b="1" dirty="0">
              <a:effectLst>
                <a:outerShdw blurRad="38100" dist="38100" dir="2700000" algn="tl">
                  <a:srgbClr val="000000">
                    <a:alpha val="43137"/>
                  </a:srgbClr>
                </a:outerShdw>
              </a:effectLst>
            </a:endParaRPr>
          </a:p>
        </p:txBody>
      </p:sp>
      <p:sp>
        <p:nvSpPr>
          <p:cNvPr id="50" name="Rectangle 49"/>
          <p:cNvSpPr/>
          <p:nvPr/>
        </p:nvSpPr>
        <p:spPr>
          <a:xfrm>
            <a:off x="595223" y="2618439"/>
            <a:ext cx="2178956" cy="1157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51" name="Group 50"/>
          <p:cNvGrpSpPr/>
          <p:nvPr/>
        </p:nvGrpSpPr>
        <p:grpSpPr>
          <a:xfrm>
            <a:off x="28967" y="2731430"/>
            <a:ext cx="772222" cy="2453348"/>
            <a:chOff x="28967" y="2731430"/>
            <a:chExt cx="743606" cy="2453348"/>
          </a:xfrm>
        </p:grpSpPr>
        <p:sp>
          <p:nvSpPr>
            <p:cNvPr id="52" name="Rectangle 51"/>
            <p:cNvSpPr/>
            <p:nvPr/>
          </p:nvSpPr>
          <p:spPr>
            <a:xfrm>
              <a:off x="28967" y="2731430"/>
              <a:ext cx="606760" cy="23537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3" name="Rectangle 52"/>
            <p:cNvSpPr/>
            <p:nvPr/>
          </p:nvSpPr>
          <p:spPr>
            <a:xfrm>
              <a:off x="199356" y="4850674"/>
              <a:ext cx="573217" cy="334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55" name="Rectangle 54"/>
          <p:cNvSpPr/>
          <p:nvPr/>
        </p:nvSpPr>
        <p:spPr>
          <a:xfrm>
            <a:off x="559286" y="3809738"/>
            <a:ext cx="2231229" cy="1167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6" name="Rectangle 55"/>
          <p:cNvSpPr/>
          <p:nvPr/>
        </p:nvSpPr>
        <p:spPr>
          <a:xfrm>
            <a:off x="205913" y="4916934"/>
            <a:ext cx="2584602" cy="12648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7" name="Rectangle 56"/>
          <p:cNvSpPr/>
          <p:nvPr/>
        </p:nvSpPr>
        <p:spPr>
          <a:xfrm>
            <a:off x="-790553" y="2604927"/>
            <a:ext cx="1581106" cy="3107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3692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0" presetClass="exit" presetSubtype="0" fill="hold" grpId="0" nodeType="withEffect">
                                  <p:stCondLst>
                                    <p:cond delay="0"/>
                                  </p:stCondLst>
                                  <p:childTnLst>
                                    <p:animEffect transition="out" filter="fade">
                                      <p:cBhvr>
                                        <p:cTn id="12" dur="500"/>
                                        <p:tgtEl>
                                          <p:spTgt spid="47"/>
                                        </p:tgtEl>
                                      </p:cBhvr>
                                    </p:animEffect>
                                    <p:set>
                                      <p:cBhvr>
                                        <p:cTn id="13" dur="1" fill="hold">
                                          <p:stCondLst>
                                            <p:cond delay="499"/>
                                          </p:stCondLst>
                                        </p:cTn>
                                        <p:tgtEl>
                                          <p:spTgt spid="4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childTnLst>
                                </p:cTn>
                              </p:par>
                              <p:par>
                                <p:cTn id="26" presetID="22" presetClass="entr" presetSubtype="4"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down)">
                                      <p:cBhvr>
                                        <p:cTn id="28" dur="500"/>
                                        <p:tgtEl>
                                          <p:spTgt spid="2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down)">
                                      <p:cBhvr>
                                        <p:cTn id="34" dur="500"/>
                                        <p:tgtEl>
                                          <p:spTgt spid="3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par>
                                <p:cTn id="38" presetID="1" presetClass="entr" presetSubtype="0" fill="hold" grpId="0" nodeType="withEffect">
                                  <p:stCondLst>
                                    <p:cond delay="0"/>
                                  </p:stCondLst>
                                  <p:childTnLst>
                                    <p:set>
                                      <p:cBhvr>
                                        <p:cTn id="39" dur="1" fill="hold">
                                          <p:stCondLst>
                                            <p:cond delay="0"/>
                                          </p:stCondLst>
                                        </p:cTn>
                                        <p:tgtEl>
                                          <p:spTgt spid="41"/>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45"/>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6">
                                            <p:txEl>
                                              <p:pRg st="5" end="5"/>
                                            </p:txEl>
                                          </p:spTgt>
                                        </p:tgtEl>
                                        <p:attrNameLst>
                                          <p:attrName>style.visibility</p:attrName>
                                        </p:attrNameLst>
                                      </p:cBhvr>
                                      <p:to>
                                        <p:strVal val="visible"/>
                                      </p:to>
                                    </p:set>
                                  </p:childTnLst>
                                </p:cTn>
                              </p:par>
                              <p:par>
                                <p:cTn id="52" presetID="10" presetClass="exit" presetSubtype="0" fill="hold" grpId="0" nodeType="withEffect">
                                  <p:stCondLst>
                                    <p:cond delay="0"/>
                                  </p:stCondLst>
                                  <p:childTnLst>
                                    <p:animEffect transition="out" filter="fade">
                                      <p:cBhvr>
                                        <p:cTn id="53" dur="500"/>
                                        <p:tgtEl>
                                          <p:spTgt spid="50"/>
                                        </p:tgtEl>
                                      </p:cBhvr>
                                    </p:animEffect>
                                    <p:set>
                                      <p:cBhvr>
                                        <p:cTn id="54" dur="1" fill="hold">
                                          <p:stCondLst>
                                            <p:cond delay="499"/>
                                          </p:stCondLst>
                                        </p:cTn>
                                        <p:tgtEl>
                                          <p:spTgt spid="5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
                                            <p:txEl>
                                              <p:pRg st="9" end="9"/>
                                            </p:txEl>
                                          </p:spTgt>
                                        </p:tgtEl>
                                        <p:attrNameLst>
                                          <p:attrName>style.visibility</p:attrName>
                                        </p:attrNameLst>
                                      </p:cBhvr>
                                      <p:to>
                                        <p:strVal val="visible"/>
                                      </p:to>
                                    </p:set>
                                  </p:childTnLst>
                                </p:cTn>
                              </p:par>
                              <p:par>
                                <p:cTn id="59" presetID="10" presetClass="exit" presetSubtype="0" fill="hold" grpId="0" nodeType="withEffect">
                                  <p:stCondLst>
                                    <p:cond delay="0"/>
                                  </p:stCondLst>
                                  <p:childTnLst>
                                    <p:animEffect transition="out" filter="fade">
                                      <p:cBhvr>
                                        <p:cTn id="60" dur="500"/>
                                        <p:tgtEl>
                                          <p:spTgt spid="55"/>
                                        </p:tgtEl>
                                      </p:cBhvr>
                                    </p:animEffect>
                                    <p:set>
                                      <p:cBhvr>
                                        <p:cTn id="61" dur="1" fill="hold">
                                          <p:stCondLst>
                                            <p:cond delay="499"/>
                                          </p:stCondLst>
                                        </p:cTn>
                                        <p:tgtEl>
                                          <p:spTgt spid="55"/>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6">
                                            <p:txEl>
                                              <p:pRg st="11" end="11"/>
                                            </p:txEl>
                                          </p:spTgt>
                                        </p:tgtEl>
                                        <p:attrNameLst>
                                          <p:attrName>style.visibility</p:attrName>
                                        </p:attrNameLst>
                                      </p:cBhvr>
                                      <p:to>
                                        <p:strVal val="visible"/>
                                      </p:to>
                                    </p:set>
                                  </p:childTnLst>
                                </p:cTn>
                              </p:par>
                              <p:par>
                                <p:cTn id="66" presetID="10" presetClass="exit" presetSubtype="0" fill="hold" grpId="0" nodeType="withEffect">
                                  <p:stCondLst>
                                    <p:cond delay="0"/>
                                  </p:stCondLst>
                                  <p:childTnLst>
                                    <p:animEffect transition="out" filter="fade">
                                      <p:cBhvr>
                                        <p:cTn id="67" dur="500"/>
                                        <p:tgtEl>
                                          <p:spTgt spid="56"/>
                                        </p:tgtEl>
                                      </p:cBhvr>
                                    </p:animEffect>
                                    <p:set>
                                      <p:cBhvr>
                                        <p:cTn id="68" dur="1" fill="hold">
                                          <p:stCondLst>
                                            <p:cond delay="499"/>
                                          </p:stCondLst>
                                        </p:cTn>
                                        <p:tgtEl>
                                          <p:spTgt spid="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P spid="41" grpId="0" animBg="1"/>
      <p:bldP spid="42" grpId="0"/>
      <p:bldP spid="44" grpId="0" animBg="1"/>
      <p:bldP spid="45" grpId="0" animBg="1"/>
      <p:bldP spid="46" grpId="0" animBg="1"/>
      <p:bldP spid="47" grpId="0" animBg="1"/>
      <p:bldP spid="50" grpId="0" animBg="1"/>
      <p:bldP spid="55" grpId="0" animBg="1"/>
      <p:bldP spid="5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nb-NO" sz="3600" dirty="0" smtClean="0">
                <a:effectLst>
                  <a:outerShdw blurRad="38100" dist="38100" dir="2700000" algn="tl">
                    <a:srgbClr val="000000">
                      <a:alpha val="43137"/>
                    </a:srgbClr>
                  </a:outerShdw>
                </a:effectLst>
              </a:rPr>
              <a:t>MEIOSE: REDUKSJONSDELING + MITOSE</a:t>
            </a:r>
            <a:endParaRPr lang="nb-NO" sz="36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00200"/>
            <a:ext cx="8229600" cy="2260848"/>
          </a:xfrm>
        </p:spPr>
        <p:txBody>
          <a:bodyPr>
            <a:normAutofit fontScale="77500" lnSpcReduction="20000"/>
          </a:bodyPr>
          <a:lstStyle/>
          <a:p>
            <a:r>
              <a:rPr lang="nb-NO" dirty="0" smtClean="0"/>
              <a:t>Reduksjonsdeling </a:t>
            </a:r>
            <a:r>
              <a:rPr lang="nb-NO" dirty="0"/>
              <a:t>skjer i </a:t>
            </a:r>
            <a:r>
              <a:rPr lang="nb-NO" dirty="0" smtClean="0"/>
              <a:t>eggstokker hos kvinner og i testiklene hos menn, resultatet </a:t>
            </a:r>
            <a:r>
              <a:rPr lang="nb-NO" dirty="0"/>
              <a:t>er eggceller og sædceller</a:t>
            </a:r>
            <a:r>
              <a:rPr lang="nb-NO" dirty="0" smtClean="0"/>
              <a:t>.</a:t>
            </a:r>
          </a:p>
          <a:p>
            <a:r>
              <a:rPr lang="nb-NO" dirty="0" smtClean="0"/>
              <a:t>Består av </a:t>
            </a:r>
            <a:r>
              <a:rPr lang="nb-NO" dirty="0"/>
              <a:t>t</a:t>
            </a:r>
            <a:r>
              <a:rPr lang="nb-NO" dirty="0" smtClean="0"/>
              <a:t>o delinger, gir dermed opphav til fire celler: </a:t>
            </a:r>
            <a:endParaRPr lang="nb-NO" dirty="0"/>
          </a:p>
          <a:p>
            <a:pPr marL="971550" lvl="1" indent="-514350">
              <a:buFont typeface="+mj-lt"/>
              <a:buAutoNum type="arabicPeriod"/>
            </a:pPr>
            <a:r>
              <a:rPr lang="nb-NO" dirty="0" smtClean="0"/>
              <a:t>Selve reduksjonsdelingen: Antall kromosomer i de nye cellene blir halvert (fra 46 </a:t>
            </a:r>
            <a:r>
              <a:rPr lang="nb-NO" dirty="0" smtClean="0">
                <a:sym typeface="Wingdings" panose="05000000000000000000" pitchFamily="2" charset="2"/>
              </a:rPr>
              <a:t></a:t>
            </a:r>
            <a:r>
              <a:rPr lang="nb-NO" dirty="0" smtClean="0"/>
              <a:t> 23). </a:t>
            </a:r>
          </a:p>
          <a:p>
            <a:pPr marL="971550" lvl="1" indent="-514350">
              <a:buFont typeface="+mj-lt"/>
              <a:buAutoNum type="arabicPeriod"/>
            </a:pPr>
            <a:r>
              <a:rPr lang="nb-NO" dirty="0" smtClean="0"/>
              <a:t>Vanlig celledeling</a:t>
            </a:r>
          </a:p>
          <a:p>
            <a:endParaRPr lang="nb-NO" dirty="0"/>
          </a:p>
          <a:p>
            <a:endParaRPr lang="nb-NO" dirty="0" smtClean="0"/>
          </a:p>
        </p:txBody>
      </p:sp>
      <p:pic>
        <p:nvPicPr>
          <p:cNvPr id="1028"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3767499"/>
            <a:ext cx="4320480" cy="3070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836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5141168"/>
          </a:xfrm>
        </p:spPr>
        <p:txBody>
          <a:bodyPr>
            <a:normAutofit/>
          </a:bodyPr>
          <a:lstStyle/>
          <a:p>
            <a:pPr marL="0" indent="0">
              <a:buNone/>
            </a:pPr>
            <a:r>
              <a:rPr lang="nb-NO" dirty="0" smtClean="0"/>
              <a:t>Hvorfor </a:t>
            </a:r>
            <a:r>
              <a:rPr lang="nb-NO" dirty="0"/>
              <a:t>skjer det en slik reduksjon?</a:t>
            </a:r>
          </a:p>
          <a:p>
            <a:pPr marL="0" indent="0">
              <a:buNone/>
            </a:pPr>
            <a:r>
              <a:rPr lang="nb-NO" dirty="0" smtClean="0"/>
              <a:t>Når egg- og sædcelle senere smelter sammen i forplantning vil kromosomantallet dobles. For at ikke hver nye generasjon med avkom skal få dobbelt så mange kromosomer må derfor antallet først halveres </a:t>
            </a:r>
            <a:endParaRPr lang="nb-NO" dirty="0"/>
          </a:p>
          <a:p>
            <a:pPr marL="457200" lvl="1" indent="0">
              <a:buNone/>
            </a:pPr>
            <a:endParaRPr lang="nb-NO" dirty="0"/>
          </a:p>
          <a:p>
            <a:endParaRPr lang="nb-NO" dirty="0"/>
          </a:p>
        </p:txBody>
      </p:sp>
      <p:sp>
        <p:nvSpPr>
          <p:cNvPr id="8" name="Title 1"/>
          <p:cNvSpPr>
            <a:spLocks noGrp="1"/>
          </p:cNvSpPr>
          <p:nvPr>
            <p:ph type="title"/>
          </p:nvPr>
        </p:nvSpPr>
        <p:spPr>
          <a:xfrm>
            <a:off x="457200" y="274638"/>
            <a:ext cx="8229600" cy="1143000"/>
          </a:xfrm>
        </p:spPr>
        <p:txBody>
          <a:bodyPr>
            <a:normAutofit/>
          </a:bodyPr>
          <a:lstStyle/>
          <a:p>
            <a:pPr algn="l"/>
            <a:r>
              <a:rPr lang="nb-NO" sz="3600" dirty="0" smtClean="0">
                <a:effectLst>
                  <a:outerShdw blurRad="38100" dist="38100" dir="2700000" algn="tl">
                    <a:srgbClr val="000000">
                      <a:alpha val="43137"/>
                    </a:srgbClr>
                  </a:outerShdw>
                </a:effectLst>
              </a:rPr>
              <a:t>MEIOSE: REDUKSJONSDELING + MITOSE</a:t>
            </a:r>
            <a:endParaRPr lang="nb-NO" sz="3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2060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19"/>
          <p:cNvSpPr/>
          <p:nvPr/>
        </p:nvSpPr>
        <p:spPr>
          <a:xfrm>
            <a:off x="1428753" y="1263614"/>
            <a:ext cx="6552729" cy="5369160"/>
          </a:xfrm>
          <a:custGeom>
            <a:avLst/>
            <a:gdLst>
              <a:gd name="connsiteX0" fmla="*/ 2206933 w 7424259"/>
              <a:gd name="connsiteY0" fmla="*/ 0 h 4412490"/>
              <a:gd name="connsiteX1" fmla="*/ 3610747 w 7424259"/>
              <a:gd name="connsiteY1" fmla="*/ 503799 h 4412490"/>
              <a:gd name="connsiteX2" fmla="*/ 3712130 w 7424259"/>
              <a:gd name="connsiteY2" fmla="*/ 595913 h 4412490"/>
              <a:gd name="connsiteX3" fmla="*/ 3813512 w 7424259"/>
              <a:gd name="connsiteY3" fmla="*/ 503799 h 4412490"/>
              <a:gd name="connsiteX4" fmla="*/ 5217326 w 7424259"/>
              <a:gd name="connsiteY4" fmla="*/ 0 h 4412490"/>
              <a:gd name="connsiteX5" fmla="*/ 7424259 w 7424259"/>
              <a:gd name="connsiteY5" fmla="*/ 2206245 h 4412490"/>
              <a:gd name="connsiteX6" fmla="*/ 5217326 w 7424259"/>
              <a:gd name="connsiteY6" fmla="*/ 4412490 h 4412490"/>
              <a:gd name="connsiteX7" fmla="*/ 3813512 w 7424259"/>
              <a:gd name="connsiteY7" fmla="*/ 3908691 h 4412490"/>
              <a:gd name="connsiteX8" fmla="*/ 3712130 w 7424259"/>
              <a:gd name="connsiteY8" fmla="*/ 3816577 h 4412490"/>
              <a:gd name="connsiteX9" fmla="*/ 3610747 w 7424259"/>
              <a:gd name="connsiteY9" fmla="*/ 3908691 h 4412490"/>
              <a:gd name="connsiteX10" fmla="*/ 2206933 w 7424259"/>
              <a:gd name="connsiteY10" fmla="*/ 4412490 h 4412490"/>
              <a:gd name="connsiteX11" fmla="*/ 0 w 7424259"/>
              <a:gd name="connsiteY11" fmla="*/ 2206245 h 4412490"/>
              <a:gd name="connsiteX12" fmla="*/ 2206933 w 7424259"/>
              <a:gd name="connsiteY12" fmla="*/ 0 h 441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24259" h="4412490">
                <a:moveTo>
                  <a:pt x="2206933" y="0"/>
                </a:moveTo>
                <a:cubicBezTo>
                  <a:pt x="2740182" y="0"/>
                  <a:pt x="3229259" y="189066"/>
                  <a:pt x="3610747" y="503799"/>
                </a:cubicBezTo>
                <a:lnTo>
                  <a:pt x="3712130" y="595913"/>
                </a:lnTo>
                <a:lnTo>
                  <a:pt x="3813512" y="503799"/>
                </a:lnTo>
                <a:cubicBezTo>
                  <a:pt x="4195000" y="189066"/>
                  <a:pt x="4684077" y="0"/>
                  <a:pt x="5217326" y="0"/>
                </a:cubicBezTo>
                <a:cubicBezTo>
                  <a:pt x="6436181" y="0"/>
                  <a:pt x="7424259" y="987770"/>
                  <a:pt x="7424259" y="2206245"/>
                </a:cubicBezTo>
                <a:cubicBezTo>
                  <a:pt x="7424259" y="3424720"/>
                  <a:pt x="6436181" y="4412490"/>
                  <a:pt x="5217326" y="4412490"/>
                </a:cubicBezTo>
                <a:cubicBezTo>
                  <a:pt x="4684077" y="4412490"/>
                  <a:pt x="4195000" y="4223425"/>
                  <a:pt x="3813512" y="3908691"/>
                </a:cubicBezTo>
                <a:lnTo>
                  <a:pt x="3712130" y="3816577"/>
                </a:lnTo>
                <a:lnTo>
                  <a:pt x="3610747" y="3908691"/>
                </a:lnTo>
                <a:cubicBezTo>
                  <a:pt x="3229259" y="4223425"/>
                  <a:pt x="2740182" y="4412490"/>
                  <a:pt x="2206933" y="4412490"/>
                </a:cubicBezTo>
                <a:cubicBezTo>
                  <a:pt x="988078" y="4412490"/>
                  <a:pt x="0" y="3424720"/>
                  <a:pt x="0" y="2206245"/>
                </a:cubicBezTo>
                <a:cubicBezTo>
                  <a:pt x="0" y="987770"/>
                  <a:pt x="988078" y="0"/>
                  <a:pt x="2206933" y="0"/>
                </a:cubicBezTo>
                <a:close/>
              </a:path>
            </a:pathLst>
          </a:cu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2700000" scaled="1"/>
            <a:tileRect/>
          </a:gradFill>
          <a:ln>
            <a:solidFill>
              <a:schemeClr val="tx1"/>
            </a:solidFill>
          </a:ln>
        </p:spPr>
        <p:style>
          <a:lnRef idx="1">
            <a:schemeClr val="accent5"/>
          </a:lnRef>
          <a:fillRef idx="2">
            <a:schemeClr val="accent5"/>
          </a:fillRef>
          <a:effectRef idx="1">
            <a:schemeClr val="accent5"/>
          </a:effectRef>
          <a:fontRef idx="minor">
            <a:schemeClr val="dk1"/>
          </a:fontRef>
        </p:style>
        <p:txBody>
          <a:bodyPr wrap="square" rtlCol="0" anchor="ctr">
            <a:noAutofit/>
          </a:bodyPr>
          <a:lstStyle/>
          <a:p>
            <a:pPr algn="ctr"/>
            <a:endParaRPr lang="nb-NO"/>
          </a:p>
        </p:txBody>
      </p:sp>
      <p:sp>
        <p:nvSpPr>
          <p:cNvPr id="18" name="Oval 17"/>
          <p:cNvSpPr/>
          <p:nvPr/>
        </p:nvSpPr>
        <p:spPr>
          <a:xfrm>
            <a:off x="4815997" y="1813197"/>
            <a:ext cx="4284010" cy="4269993"/>
          </a:xfrm>
          <a:prstGeom prst="ellipse">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2700000" scaled="1"/>
            <a:tileRect/>
          </a:gradFill>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nb-NO"/>
          </a:p>
        </p:txBody>
      </p:sp>
      <p:sp>
        <p:nvSpPr>
          <p:cNvPr id="19" name="Oval 18"/>
          <p:cNvSpPr/>
          <p:nvPr/>
        </p:nvSpPr>
        <p:spPr>
          <a:xfrm>
            <a:off x="159284" y="1848624"/>
            <a:ext cx="4471449" cy="4281339"/>
          </a:xfrm>
          <a:prstGeom prst="ellipse">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2700000" scaled="1"/>
            <a:tileRect/>
          </a:gradFill>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nb-NO"/>
          </a:p>
        </p:txBody>
      </p:sp>
      <p:sp>
        <p:nvSpPr>
          <p:cNvPr id="4" name="Oval 3"/>
          <p:cNvSpPr/>
          <p:nvPr/>
        </p:nvSpPr>
        <p:spPr>
          <a:xfrm>
            <a:off x="1918043" y="1088158"/>
            <a:ext cx="5760640" cy="5544616"/>
          </a:xfrm>
          <a:prstGeom prst="ellipse">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2700000" scaled="1"/>
            <a:tileRect/>
          </a:gradFill>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nb-NO"/>
          </a:p>
        </p:txBody>
      </p:sp>
      <p:sp>
        <p:nvSpPr>
          <p:cNvPr id="5" name="Rounded Rectangle 4"/>
          <p:cNvSpPr/>
          <p:nvPr/>
        </p:nvSpPr>
        <p:spPr>
          <a:xfrm>
            <a:off x="3086546" y="3805042"/>
            <a:ext cx="210833" cy="13652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nb-NO" sz="1200" dirty="0" smtClean="0"/>
              <a:t>Kromosom 1    Far</a:t>
            </a:r>
            <a:endParaRPr lang="nb-NO" sz="1200" dirty="0"/>
          </a:p>
        </p:txBody>
      </p:sp>
      <p:sp>
        <p:nvSpPr>
          <p:cNvPr id="6" name="Rounded Rectangle 5"/>
          <p:cNvSpPr/>
          <p:nvPr/>
        </p:nvSpPr>
        <p:spPr>
          <a:xfrm>
            <a:off x="4915931" y="4277249"/>
            <a:ext cx="342926" cy="8959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nb-NO" sz="1100" dirty="0" smtClean="0"/>
              <a:t>Kromosom 2    Far</a:t>
            </a:r>
            <a:endParaRPr lang="nb-NO" sz="1100" dirty="0"/>
          </a:p>
        </p:txBody>
      </p:sp>
      <p:sp>
        <p:nvSpPr>
          <p:cNvPr id="7" name="Rounded Rectangle 6"/>
          <p:cNvSpPr/>
          <p:nvPr/>
        </p:nvSpPr>
        <p:spPr>
          <a:xfrm>
            <a:off x="3457055" y="3805042"/>
            <a:ext cx="210833" cy="13635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nb-NO" sz="1200" dirty="0" smtClean="0"/>
              <a:t>Kromosom 1    Far</a:t>
            </a:r>
            <a:endParaRPr lang="nb-NO" sz="1200" dirty="0"/>
          </a:p>
        </p:txBody>
      </p:sp>
      <p:sp>
        <p:nvSpPr>
          <p:cNvPr id="8" name="Oval 7"/>
          <p:cNvSpPr/>
          <p:nvPr/>
        </p:nvSpPr>
        <p:spPr>
          <a:xfrm>
            <a:off x="3288521" y="4385599"/>
            <a:ext cx="181352" cy="31275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b-NO"/>
          </a:p>
        </p:txBody>
      </p:sp>
      <p:sp>
        <p:nvSpPr>
          <p:cNvPr id="9" name="Rounded Rectangle 8"/>
          <p:cNvSpPr/>
          <p:nvPr/>
        </p:nvSpPr>
        <p:spPr>
          <a:xfrm>
            <a:off x="3936285" y="3805042"/>
            <a:ext cx="210833" cy="1363501"/>
          </a:xfrm>
          <a:prstGeom prst="round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nb-NO" sz="1200" dirty="0" smtClean="0"/>
              <a:t>Kromosom 1    Mor</a:t>
            </a:r>
            <a:endParaRPr lang="nb-NO" sz="1200" dirty="0"/>
          </a:p>
        </p:txBody>
      </p:sp>
      <p:sp>
        <p:nvSpPr>
          <p:cNvPr id="10" name="Rounded Rectangle 9"/>
          <p:cNvSpPr/>
          <p:nvPr/>
        </p:nvSpPr>
        <p:spPr>
          <a:xfrm>
            <a:off x="4278428" y="3805042"/>
            <a:ext cx="210833" cy="1363502"/>
          </a:xfrm>
          <a:prstGeom prst="round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nb-NO" sz="1200" dirty="0" smtClean="0"/>
              <a:t>Kromosom 1    Mor</a:t>
            </a:r>
            <a:endParaRPr lang="nb-NO" sz="1200" dirty="0"/>
          </a:p>
        </p:txBody>
      </p:sp>
      <p:sp>
        <p:nvSpPr>
          <p:cNvPr id="11" name="Oval 10"/>
          <p:cNvSpPr/>
          <p:nvPr/>
        </p:nvSpPr>
        <p:spPr>
          <a:xfrm>
            <a:off x="4121549" y="4412463"/>
            <a:ext cx="181352" cy="31275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b-NO"/>
          </a:p>
        </p:txBody>
      </p:sp>
      <p:sp>
        <p:nvSpPr>
          <p:cNvPr id="12" name="Rounded Rectangle 11"/>
          <p:cNvSpPr/>
          <p:nvPr/>
        </p:nvSpPr>
        <p:spPr>
          <a:xfrm>
            <a:off x="5389071" y="4277248"/>
            <a:ext cx="342926" cy="8959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nb-NO" sz="1100" dirty="0" smtClean="0"/>
              <a:t>Kromosom 2    Far</a:t>
            </a:r>
            <a:endParaRPr lang="nb-NO" sz="1100" dirty="0"/>
          </a:p>
        </p:txBody>
      </p:sp>
      <p:sp>
        <p:nvSpPr>
          <p:cNvPr id="13" name="Oval 12"/>
          <p:cNvSpPr/>
          <p:nvPr/>
        </p:nvSpPr>
        <p:spPr>
          <a:xfrm>
            <a:off x="5249082" y="4568843"/>
            <a:ext cx="181352" cy="31275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b-NO"/>
          </a:p>
        </p:txBody>
      </p:sp>
      <p:sp>
        <p:nvSpPr>
          <p:cNvPr id="14" name="Rounded Rectangle 13"/>
          <p:cNvSpPr/>
          <p:nvPr/>
        </p:nvSpPr>
        <p:spPr>
          <a:xfrm>
            <a:off x="5911685" y="4289837"/>
            <a:ext cx="342926" cy="895947"/>
          </a:xfrm>
          <a:prstGeom prst="round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nb-NO" sz="1100" dirty="0" smtClean="0"/>
              <a:t>Kromosom 2    Mor</a:t>
            </a:r>
            <a:endParaRPr lang="nb-NO" sz="1100" dirty="0"/>
          </a:p>
        </p:txBody>
      </p:sp>
      <p:sp>
        <p:nvSpPr>
          <p:cNvPr id="15" name="Rounded Rectangle 14"/>
          <p:cNvSpPr/>
          <p:nvPr/>
        </p:nvSpPr>
        <p:spPr>
          <a:xfrm>
            <a:off x="6368717" y="4293552"/>
            <a:ext cx="342926" cy="895947"/>
          </a:xfrm>
          <a:prstGeom prst="round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nb-NO" sz="1100" dirty="0" smtClean="0"/>
              <a:t>Kromosom 2    Mor</a:t>
            </a:r>
            <a:endParaRPr lang="nb-NO" sz="1100" dirty="0"/>
          </a:p>
        </p:txBody>
      </p:sp>
      <p:sp>
        <p:nvSpPr>
          <p:cNvPr id="16" name="Oval 15"/>
          <p:cNvSpPr/>
          <p:nvPr/>
        </p:nvSpPr>
        <p:spPr>
          <a:xfrm>
            <a:off x="6235657" y="4581431"/>
            <a:ext cx="181352" cy="31275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b-NO"/>
          </a:p>
        </p:txBody>
      </p:sp>
      <p:sp>
        <p:nvSpPr>
          <p:cNvPr id="3" name="TextBox 2"/>
          <p:cNvSpPr txBox="1"/>
          <p:nvPr/>
        </p:nvSpPr>
        <p:spPr>
          <a:xfrm>
            <a:off x="2569250" y="6080772"/>
            <a:ext cx="4308231" cy="369332"/>
          </a:xfrm>
          <a:prstGeom prst="rect">
            <a:avLst/>
          </a:prstGeom>
          <a:noFill/>
        </p:spPr>
        <p:txBody>
          <a:bodyPr wrap="none" rtlCol="0">
            <a:spAutoFit/>
          </a:bodyPr>
          <a:lstStyle/>
          <a:p>
            <a:r>
              <a:rPr lang="nb-NO" dirty="0" smtClean="0"/>
              <a:t>Deretter kommer mitose (vanlig celledeling)</a:t>
            </a:r>
            <a:endParaRPr lang="nb-NO" dirty="0"/>
          </a:p>
        </p:txBody>
      </p:sp>
      <p:sp>
        <p:nvSpPr>
          <p:cNvPr id="21" name="Title 1"/>
          <p:cNvSpPr>
            <a:spLocks noGrp="1"/>
          </p:cNvSpPr>
          <p:nvPr>
            <p:ph type="title"/>
          </p:nvPr>
        </p:nvSpPr>
        <p:spPr>
          <a:xfrm>
            <a:off x="457200" y="274638"/>
            <a:ext cx="8229600" cy="1143000"/>
          </a:xfrm>
        </p:spPr>
        <p:txBody>
          <a:bodyPr>
            <a:normAutofit/>
          </a:bodyPr>
          <a:lstStyle/>
          <a:p>
            <a:pPr algn="l"/>
            <a:r>
              <a:rPr lang="nb-NO" sz="3600" dirty="0" smtClean="0">
                <a:effectLst>
                  <a:outerShdw blurRad="38100" dist="38100" dir="2700000" algn="tl">
                    <a:srgbClr val="000000">
                      <a:alpha val="43137"/>
                    </a:srgbClr>
                  </a:outerShdw>
                </a:effectLst>
              </a:rPr>
              <a:t>MEIOSE: REDUKSJONSDELING + MITOSE</a:t>
            </a:r>
            <a:endParaRPr lang="nb-NO" sz="3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6493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down)">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grpId="1" nodeType="clickEffect">
                                  <p:stCondLst>
                                    <p:cond delay="0"/>
                                  </p:stCondLst>
                                  <p:childTnLst>
                                    <p:animMotion origin="layout" path="M 0 0 L 0.20104 -0.22847 " pathEditMode="relative" ptsTypes="AA">
                                      <p:cBhvr>
                                        <p:cTn id="54" dur="2000" fill="hold"/>
                                        <p:tgtEl>
                                          <p:spTgt spid="9"/>
                                        </p:tgtEl>
                                        <p:attrNameLst>
                                          <p:attrName>ppt_x</p:attrName>
                                          <p:attrName>ppt_y</p:attrName>
                                        </p:attrNameLst>
                                      </p:cBhvr>
                                    </p:animMotion>
                                  </p:childTnLst>
                                </p:cTn>
                              </p:par>
                              <p:par>
                                <p:cTn id="55" presetID="0" presetClass="path" presetSubtype="0" accel="50000" decel="50000" fill="hold" grpId="1" nodeType="withEffect">
                                  <p:stCondLst>
                                    <p:cond delay="0"/>
                                  </p:stCondLst>
                                  <p:childTnLst>
                                    <p:animMotion origin="layout" path="M 0 0 L 0.20104 -0.22847 " pathEditMode="relative" ptsTypes="AA">
                                      <p:cBhvr>
                                        <p:cTn id="56" dur="2000" fill="hold"/>
                                        <p:tgtEl>
                                          <p:spTgt spid="11"/>
                                        </p:tgtEl>
                                        <p:attrNameLst>
                                          <p:attrName>ppt_x</p:attrName>
                                          <p:attrName>ppt_y</p:attrName>
                                        </p:attrNameLst>
                                      </p:cBhvr>
                                    </p:animMotion>
                                  </p:childTnLst>
                                </p:cTn>
                              </p:par>
                              <p:par>
                                <p:cTn id="57" presetID="0" presetClass="path" presetSubtype="0" accel="50000" decel="50000" fill="hold" grpId="1" nodeType="withEffect">
                                  <p:stCondLst>
                                    <p:cond delay="0"/>
                                  </p:stCondLst>
                                  <p:childTnLst>
                                    <p:animMotion origin="layout" path="M 0 0 L 0.20104 -0.22847 " pathEditMode="relative" ptsTypes="AA">
                                      <p:cBhvr>
                                        <p:cTn id="58" dur="2000" fill="hold"/>
                                        <p:tgtEl>
                                          <p:spTgt spid="10"/>
                                        </p:tgtEl>
                                        <p:attrNameLst>
                                          <p:attrName>ppt_x</p:attrName>
                                          <p:attrName>ppt_y</p:attrName>
                                        </p:attrNameLst>
                                      </p:cBhvr>
                                    </p:animMotion>
                                  </p:childTnLst>
                                </p:cTn>
                              </p:par>
                            </p:childTnLst>
                          </p:cTn>
                        </p:par>
                      </p:childTnLst>
                    </p:cTn>
                  </p:par>
                  <p:par>
                    <p:cTn id="59" fill="hold">
                      <p:stCondLst>
                        <p:cond delay="indefinite"/>
                      </p:stCondLst>
                      <p:childTnLst>
                        <p:par>
                          <p:cTn id="60" fill="hold">
                            <p:stCondLst>
                              <p:cond delay="0"/>
                            </p:stCondLst>
                            <p:childTnLst>
                              <p:par>
                                <p:cTn id="61" presetID="0" presetClass="path" presetSubtype="0" accel="50000" decel="50000" fill="hold" grpId="1" nodeType="clickEffect">
                                  <p:stCondLst>
                                    <p:cond delay="0"/>
                                  </p:stCondLst>
                                  <p:childTnLst>
                                    <p:animMotion origin="layout" path="M 0 0 L -0.01997 -0.21597 " pathEditMode="relative" ptsTypes="AA">
                                      <p:cBhvr>
                                        <p:cTn id="62" dur="2000" fill="hold"/>
                                        <p:tgtEl>
                                          <p:spTgt spid="5"/>
                                        </p:tgtEl>
                                        <p:attrNameLst>
                                          <p:attrName>ppt_x</p:attrName>
                                          <p:attrName>ppt_y</p:attrName>
                                        </p:attrNameLst>
                                      </p:cBhvr>
                                    </p:animMotion>
                                  </p:childTnLst>
                                </p:cTn>
                              </p:par>
                              <p:par>
                                <p:cTn id="63" presetID="0" presetClass="path" presetSubtype="0" accel="50000" decel="50000" fill="hold" grpId="1" nodeType="withEffect">
                                  <p:stCondLst>
                                    <p:cond delay="0"/>
                                  </p:stCondLst>
                                  <p:childTnLst>
                                    <p:animMotion origin="layout" path="M 0 0 L -0.01997 -0.21597 " pathEditMode="relative" ptsTypes="AA">
                                      <p:cBhvr>
                                        <p:cTn id="64" dur="2000" fill="hold"/>
                                        <p:tgtEl>
                                          <p:spTgt spid="7"/>
                                        </p:tgtEl>
                                        <p:attrNameLst>
                                          <p:attrName>ppt_x</p:attrName>
                                          <p:attrName>ppt_y</p:attrName>
                                        </p:attrNameLst>
                                      </p:cBhvr>
                                    </p:animMotion>
                                  </p:childTnLst>
                                </p:cTn>
                              </p:par>
                              <p:par>
                                <p:cTn id="65" presetID="0" presetClass="path" presetSubtype="0" accel="50000" decel="50000" fill="hold" grpId="1" nodeType="withEffect">
                                  <p:stCondLst>
                                    <p:cond delay="0"/>
                                  </p:stCondLst>
                                  <p:childTnLst>
                                    <p:animMotion origin="layout" path="M 0 0 L -0.01997 -0.21597 " pathEditMode="relative" ptsTypes="AA">
                                      <p:cBhvr>
                                        <p:cTn id="66" dur="2000" fill="hold"/>
                                        <p:tgtEl>
                                          <p:spTgt spid="8"/>
                                        </p:tgtEl>
                                        <p:attrNameLst>
                                          <p:attrName>ppt_x</p:attrName>
                                          <p:attrName>ppt_y</p:attrName>
                                        </p:attrNameLst>
                                      </p:cBhvr>
                                    </p:animMotion>
                                  </p:childTnLst>
                                </p:cTn>
                              </p:par>
                            </p:childTnLst>
                          </p:cTn>
                        </p:par>
                      </p:childTnLst>
                    </p:cTn>
                  </p:par>
                  <p:par>
                    <p:cTn id="67" fill="hold">
                      <p:stCondLst>
                        <p:cond delay="indefinite"/>
                      </p:stCondLst>
                      <p:childTnLst>
                        <p:par>
                          <p:cTn id="68" fill="hold">
                            <p:stCondLst>
                              <p:cond delay="0"/>
                            </p:stCondLst>
                            <p:childTnLst>
                              <p:par>
                                <p:cTn id="69" presetID="0" presetClass="path" presetSubtype="0" accel="50000" decel="50000" fill="hold" grpId="1" nodeType="clickEffect">
                                  <p:stCondLst>
                                    <p:cond delay="0"/>
                                  </p:stCondLst>
                                  <p:childTnLst>
                                    <p:animMotion origin="layout" path="M 0 0 L -0.32291 -0.075 " pathEditMode="relative" ptsTypes="AA">
                                      <p:cBhvr>
                                        <p:cTn id="70" dur="2000" fill="hold"/>
                                        <p:tgtEl>
                                          <p:spTgt spid="14"/>
                                        </p:tgtEl>
                                        <p:attrNameLst>
                                          <p:attrName>ppt_x</p:attrName>
                                          <p:attrName>ppt_y</p:attrName>
                                        </p:attrNameLst>
                                      </p:cBhvr>
                                    </p:animMotion>
                                  </p:childTnLst>
                                </p:cTn>
                              </p:par>
                              <p:par>
                                <p:cTn id="71" presetID="0" presetClass="path" presetSubtype="0" accel="50000" decel="50000" fill="hold" grpId="1" nodeType="withEffect">
                                  <p:stCondLst>
                                    <p:cond delay="0"/>
                                  </p:stCondLst>
                                  <p:childTnLst>
                                    <p:animMotion origin="layout" path="M 0 0 L -0.32291 -0.075 " pathEditMode="relative" ptsTypes="AA">
                                      <p:cBhvr>
                                        <p:cTn id="72" dur="2000" fill="hold"/>
                                        <p:tgtEl>
                                          <p:spTgt spid="16"/>
                                        </p:tgtEl>
                                        <p:attrNameLst>
                                          <p:attrName>ppt_x</p:attrName>
                                          <p:attrName>ppt_y</p:attrName>
                                        </p:attrNameLst>
                                      </p:cBhvr>
                                    </p:animMotion>
                                  </p:childTnLst>
                                </p:cTn>
                              </p:par>
                              <p:par>
                                <p:cTn id="73" presetID="0" presetClass="path" presetSubtype="0" accel="50000" decel="50000" fill="hold" grpId="1" nodeType="withEffect">
                                  <p:stCondLst>
                                    <p:cond delay="0"/>
                                  </p:stCondLst>
                                  <p:childTnLst>
                                    <p:animMotion origin="layout" path="M 0 0 L -0.32291 -0.075 " pathEditMode="relative" ptsTypes="AA">
                                      <p:cBhvr>
                                        <p:cTn id="74" dur="2000" fill="hold"/>
                                        <p:tgtEl>
                                          <p:spTgt spid="15"/>
                                        </p:tgtEl>
                                        <p:attrNameLst>
                                          <p:attrName>ppt_x</p:attrName>
                                          <p:attrName>ppt_y</p:attrName>
                                        </p:attrNameLst>
                                      </p:cBhvr>
                                    </p:animMotion>
                                  </p:childTnLst>
                                </p:cTn>
                              </p:par>
                            </p:childTnLst>
                          </p:cTn>
                        </p:par>
                      </p:childTnLst>
                    </p:cTn>
                  </p:par>
                  <p:par>
                    <p:cTn id="75" fill="hold">
                      <p:stCondLst>
                        <p:cond delay="indefinite"/>
                      </p:stCondLst>
                      <p:childTnLst>
                        <p:par>
                          <p:cTn id="76" fill="hold">
                            <p:stCondLst>
                              <p:cond delay="0"/>
                            </p:stCondLst>
                            <p:childTnLst>
                              <p:par>
                                <p:cTn id="77" presetID="0" presetClass="path" presetSubtype="0" accel="50000" decel="50000" fill="hold" grpId="1" nodeType="clickEffect">
                                  <p:stCondLst>
                                    <p:cond delay="0"/>
                                  </p:stCondLst>
                                  <p:childTnLst>
                                    <p:animMotion origin="layout" path="M 0 0 L 0.08577 -0.08634 " pathEditMode="relative" ptsTypes="AA">
                                      <p:cBhvr>
                                        <p:cTn id="78" dur="2000" fill="hold"/>
                                        <p:tgtEl>
                                          <p:spTgt spid="6"/>
                                        </p:tgtEl>
                                        <p:attrNameLst>
                                          <p:attrName>ppt_x</p:attrName>
                                          <p:attrName>ppt_y</p:attrName>
                                        </p:attrNameLst>
                                      </p:cBhvr>
                                    </p:animMotion>
                                  </p:childTnLst>
                                </p:cTn>
                              </p:par>
                              <p:par>
                                <p:cTn id="79" presetID="0" presetClass="path" presetSubtype="0" accel="50000" decel="50000" fill="hold" grpId="1" nodeType="withEffect">
                                  <p:stCondLst>
                                    <p:cond delay="0"/>
                                  </p:stCondLst>
                                  <p:childTnLst>
                                    <p:animMotion origin="layout" path="M 0 0 L 0.08577 -0.08634 " pathEditMode="relative" ptsTypes="AA">
                                      <p:cBhvr>
                                        <p:cTn id="80" dur="2000" fill="hold"/>
                                        <p:tgtEl>
                                          <p:spTgt spid="13"/>
                                        </p:tgtEl>
                                        <p:attrNameLst>
                                          <p:attrName>ppt_x</p:attrName>
                                          <p:attrName>ppt_y</p:attrName>
                                        </p:attrNameLst>
                                      </p:cBhvr>
                                    </p:animMotion>
                                  </p:childTnLst>
                                </p:cTn>
                              </p:par>
                              <p:par>
                                <p:cTn id="81" presetID="0" presetClass="path" presetSubtype="0" accel="50000" decel="50000" fill="hold" grpId="1" nodeType="withEffect">
                                  <p:stCondLst>
                                    <p:cond delay="0"/>
                                  </p:stCondLst>
                                  <p:childTnLst>
                                    <p:animMotion origin="layout" path="M 0 0 L 0.08577 -0.08634 " pathEditMode="relative" ptsTypes="AA">
                                      <p:cBhvr>
                                        <p:cTn id="82" dur="2000" fill="hold"/>
                                        <p:tgtEl>
                                          <p:spTgt spid="12"/>
                                        </p:tgtEl>
                                        <p:attrNameLst>
                                          <p:attrName>ppt_x</p:attrName>
                                          <p:attrName>ppt_y</p:attrName>
                                        </p:attrNameLst>
                                      </p:cBhvr>
                                    </p:animMotion>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0" nodeType="clickEffect">
                                  <p:stCondLst>
                                    <p:cond delay="0"/>
                                  </p:stCondLst>
                                  <p:childTnLst>
                                    <p:animEffect transition="out" filter="fade">
                                      <p:cBhvr>
                                        <p:cTn id="86" dur="3000"/>
                                        <p:tgtEl>
                                          <p:spTgt spid="4"/>
                                        </p:tgtEl>
                                      </p:cBhvr>
                                    </p:animEffect>
                                    <p:set>
                                      <p:cBhvr>
                                        <p:cTn id="87" dur="1" fill="hold">
                                          <p:stCondLst>
                                            <p:cond delay="2999"/>
                                          </p:stCondLst>
                                        </p:cTn>
                                        <p:tgtEl>
                                          <p:spTgt spid="4"/>
                                        </p:tgtEl>
                                        <p:attrNameLst>
                                          <p:attrName>style.visibility</p:attrName>
                                        </p:attrNameLst>
                                      </p:cBhvr>
                                      <p:to>
                                        <p:strVal val="hidden"/>
                                      </p:to>
                                    </p:set>
                                  </p:childTnLst>
                                </p:cTn>
                              </p:par>
                              <p:par>
                                <p:cTn id="88" presetID="10" presetClass="entr" presetSubtype="0" fill="hold" grpId="0" nodeType="withEffect">
                                  <p:stCondLst>
                                    <p:cond delay="0"/>
                                  </p:stCondLst>
                                  <p:childTnLst>
                                    <p:set>
                                      <p:cBhvr>
                                        <p:cTn id="89" dur="1" fill="hold">
                                          <p:stCondLst>
                                            <p:cond delay="0"/>
                                          </p:stCondLst>
                                        </p:cTn>
                                        <p:tgtEl>
                                          <p:spTgt spid="20"/>
                                        </p:tgtEl>
                                        <p:attrNameLst>
                                          <p:attrName>style.visibility</p:attrName>
                                        </p:attrNameLst>
                                      </p:cBhvr>
                                      <p:to>
                                        <p:strVal val="visible"/>
                                      </p:to>
                                    </p:set>
                                    <p:animEffect transition="in" filter="fade">
                                      <p:cBhvr>
                                        <p:cTn id="90" dur="5000"/>
                                        <p:tgtEl>
                                          <p:spTgt spid="20"/>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0"/>
                                        <p:tgtEl>
                                          <p:spTgt spid="20"/>
                                        </p:tgtEl>
                                      </p:cBhvr>
                                    </p:animEffect>
                                    <p:set>
                                      <p:cBhvr>
                                        <p:cTn id="95" dur="1" fill="hold">
                                          <p:stCondLst>
                                            <p:cond delay="4999"/>
                                          </p:stCondLst>
                                        </p:cTn>
                                        <p:tgtEl>
                                          <p:spTgt spid="20"/>
                                        </p:tgtEl>
                                        <p:attrNameLst>
                                          <p:attrName>style.visibility</p:attrName>
                                        </p:attrNameLst>
                                      </p:cBhvr>
                                      <p:to>
                                        <p:strVal val="hidden"/>
                                      </p:to>
                                    </p:set>
                                  </p:childTnLst>
                                </p:cTn>
                              </p:par>
                              <p:par>
                                <p:cTn id="96" presetID="10" presetClass="entr" presetSubtype="0" fill="hold" grpId="0" nodeType="withEffect">
                                  <p:stCondLst>
                                    <p:cond delay="0"/>
                                  </p:stCondLst>
                                  <p:childTnLst>
                                    <p:set>
                                      <p:cBhvr>
                                        <p:cTn id="97" dur="1" fill="hold">
                                          <p:stCondLst>
                                            <p:cond delay="0"/>
                                          </p:stCondLst>
                                        </p:cTn>
                                        <p:tgtEl>
                                          <p:spTgt spid="19"/>
                                        </p:tgtEl>
                                        <p:attrNameLst>
                                          <p:attrName>style.visibility</p:attrName>
                                        </p:attrNameLst>
                                      </p:cBhvr>
                                      <p:to>
                                        <p:strVal val="visible"/>
                                      </p:to>
                                    </p:set>
                                    <p:animEffect transition="in" filter="fade">
                                      <p:cBhvr>
                                        <p:cTn id="98" dur="5000"/>
                                        <p:tgtEl>
                                          <p:spTgt spid="19"/>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18"/>
                                        </p:tgtEl>
                                        <p:attrNameLst>
                                          <p:attrName>style.visibility</p:attrName>
                                        </p:attrNameLst>
                                      </p:cBhvr>
                                      <p:to>
                                        <p:strVal val="visible"/>
                                      </p:to>
                                    </p:set>
                                    <p:animEffect transition="in" filter="fade">
                                      <p:cBhvr>
                                        <p:cTn id="101" dur="5000"/>
                                        <p:tgtEl>
                                          <p:spTgt spid="18"/>
                                        </p:tgtEl>
                                      </p:cBhvr>
                                    </p:animEffec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18" grpId="0" animBg="1"/>
      <p:bldP spid="19" grpId="0" animBg="1"/>
      <p:bldP spid="4" grpId="0"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5940152" y="1340550"/>
            <a:ext cx="2945789" cy="5405680"/>
            <a:chOff x="5940152" y="1340550"/>
            <a:chExt cx="2945789" cy="5405680"/>
          </a:xfrm>
        </p:grpSpPr>
        <p:pic>
          <p:nvPicPr>
            <p:cNvPr id="25" name="Picture 24"/>
            <p:cNvPicPr>
              <a:picLocks noChangeAspect="1" noChangeArrowheads="1"/>
            </p:cNvPicPr>
            <p:nvPr/>
          </p:nvPicPr>
          <p:blipFill rotWithShape="1">
            <a:blip r:embed="rId2">
              <a:extLst>
                <a:ext uri="{28A0092B-C50C-407E-A947-70E740481C1C}">
                  <a14:useLocalDpi xmlns:a14="http://schemas.microsoft.com/office/drawing/2010/main" val="0"/>
                </a:ext>
              </a:extLst>
            </a:blip>
            <a:srcRect l="16587" t="3750" b="6309"/>
            <a:stretch/>
          </p:blipFill>
          <p:spPr bwMode="auto">
            <a:xfrm>
              <a:off x="6121057" y="1417638"/>
              <a:ext cx="2764884" cy="5328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p:cNvSpPr/>
            <p:nvPr/>
          </p:nvSpPr>
          <p:spPr>
            <a:xfrm>
              <a:off x="5940152" y="1340550"/>
              <a:ext cx="936104" cy="21604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smtClean="0"/>
                <a:t>&lt;</a:t>
              </a:r>
              <a:endParaRPr lang="nb-NO" dirty="0"/>
            </a:p>
          </p:txBody>
        </p:sp>
      </p:grpSp>
      <p:sp>
        <p:nvSpPr>
          <p:cNvPr id="19" name="Rectangle 18"/>
          <p:cNvSpPr/>
          <p:nvPr/>
        </p:nvSpPr>
        <p:spPr>
          <a:xfrm>
            <a:off x="5649235" y="5157192"/>
            <a:ext cx="3204439" cy="7920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4" name="Rectangle 23"/>
          <p:cNvSpPr/>
          <p:nvPr/>
        </p:nvSpPr>
        <p:spPr>
          <a:xfrm>
            <a:off x="5616970" y="5949279"/>
            <a:ext cx="3268971" cy="7969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innhold 2"/>
          <p:cNvSpPr>
            <a:spLocks noGrp="1"/>
          </p:cNvSpPr>
          <p:nvPr>
            <p:ph idx="1"/>
          </p:nvPr>
        </p:nvSpPr>
        <p:spPr>
          <a:xfrm>
            <a:off x="457200" y="1268760"/>
            <a:ext cx="5554960" cy="5323294"/>
          </a:xfrm>
        </p:spPr>
        <p:txBody>
          <a:bodyPr>
            <a:noAutofit/>
          </a:bodyPr>
          <a:lstStyle/>
          <a:p>
            <a:pPr marL="514350" indent="-514350">
              <a:buFont typeface="+mj-lt"/>
              <a:buAutoNum type="arabicPeriod"/>
            </a:pPr>
            <a:r>
              <a:rPr lang="nb-NO" sz="2000" dirty="0" err="1" smtClean="0"/>
              <a:t>DNA’et</a:t>
            </a:r>
            <a:r>
              <a:rPr lang="nb-NO" sz="2000" dirty="0" smtClean="0"/>
              <a:t> </a:t>
            </a:r>
            <a:r>
              <a:rPr lang="nb-NO" sz="2000" dirty="0"/>
              <a:t>i cellen </a:t>
            </a:r>
            <a:r>
              <a:rPr lang="nb-NO" sz="2000" dirty="0" smtClean="0"/>
              <a:t>kopieres som i vanlig </a:t>
            </a:r>
            <a:r>
              <a:rPr lang="nb-NO" sz="2000" dirty="0"/>
              <a:t>celledeling, </a:t>
            </a:r>
            <a:r>
              <a:rPr lang="nb-NO" sz="2000" dirty="0" smtClean="0"/>
              <a:t>i </a:t>
            </a:r>
            <a:r>
              <a:rPr lang="nb-NO" sz="2000" dirty="0"/>
              <a:t>tillegg skjer det </a:t>
            </a:r>
            <a:r>
              <a:rPr lang="nb-NO" sz="2000" dirty="0" smtClean="0"/>
              <a:t>rekombinasjon (overkrysning).</a:t>
            </a:r>
          </a:p>
          <a:p>
            <a:pPr marL="514350" indent="-514350">
              <a:buFont typeface="+mj-lt"/>
              <a:buAutoNum type="arabicPeriod"/>
            </a:pPr>
            <a:endParaRPr lang="nb-NO" sz="2000" dirty="0" smtClean="0"/>
          </a:p>
          <a:p>
            <a:pPr marL="514350" indent="-514350">
              <a:buFont typeface="+mj-lt"/>
              <a:buAutoNum type="arabicPeriod"/>
            </a:pPr>
            <a:r>
              <a:rPr lang="nb-NO" sz="2000" dirty="0" smtClean="0"/>
              <a:t>Reduksjonsdeling: Cellekjernen oppløses. Ett kromosom fra hvert kromosompar går til hver sin side i cellen. Det </a:t>
            </a:r>
            <a:r>
              <a:rPr lang="nb-NO" sz="2000" dirty="0"/>
              <a:t>er tilfeldig om det er kromosomet fra mor eller </a:t>
            </a:r>
            <a:r>
              <a:rPr lang="nb-NO" sz="2000" dirty="0" smtClean="0"/>
              <a:t>far. Dette sammen med rekombinasjon gir variasjon. Cellen </a:t>
            </a:r>
            <a:r>
              <a:rPr lang="nb-NO" sz="2000" dirty="0"/>
              <a:t>deler </a:t>
            </a:r>
            <a:r>
              <a:rPr lang="nb-NO" sz="2000" dirty="0" smtClean="0"/>
              <a:t>seg. Antallet kromosomer halveres dermed fra 46 til 23.</a:t>
            </a:r>
          </a:p>
          <a:p>
            <a:pPr marL="514350" indent="-514350">
              <a:buFont typeface="+mj-lt"/>
              <a:buAutoNum type="arabicPeriod"/>
            </a:pPr>
            <a:endParaRPr lang="nb-NO" sz="2000" dirty="0" smtClean="0"/>
          </a:p>
          <a:p>
            <a:pPr marL="514350" indent="-514350">
              <a:buAutoNum type="arabicPeriod"/>
            </a:pPr>
            <a:r>
              <a:rPr lang="nb-NO" sz="2000" dirty="0" smtClean="0"/>
              <a:t>Mitose (vanlig celledeling). </a:t>
            </a:r>
            <a:r>
              <a:rPr lang="nb-NO" sz="2000" dirty="0" err="1" smtClean="0"/>
              <a:t>Èn</a:t>
            </a:r>
            <a:r>
              <a:rPr lang="nb-NO" sz="2000" dirty="0" smtClean="0"/>
              <a:t> opprinnelig celle har nå blitt til fire nye celler. Celler med halvert antall kromosomer kalles «haploide».</a:t>
            </a:r>
            <a:endParaRPr lang="nb-NO" sz="2000" dirty="0"/>
          </a:p>
        </p:txBody>
      </p:sp>
      <p:sp>
        <p:nvSpPr>
          <p:cNvPr id="4" name="TekstSylinder 3"/>
          <p:cNvSpPr txBox="1"/>
          <p:nvPr/>
        </p:nvSpPr>
        <p:spPr>
          <a:xfrm>
            <a:off x="5925264" y="5241971"/>
            <a:ext cx="301686" cy="1477328"/>
          </a:xfrm>
          <a:prstGeom prst="rect">
            <a:avLst/>
          </a:prstGeom>
          <a:noFill/>
        </p:spPr>
        <p:txBody>
          <a:bodyPr wrap="none" rtlCol="0">
            <a:spAutoFit/>
          </a:bodyPr>
          <a:lstStyle/>
          <a:p>
            <a:r>
              <a:rPr lang="nb-NO" dirty="0" smtClean="0"/>
              <a:t>2</a:t>
            </a:r>
          </a:p>
          <a:p>
            <a:endParaRPr lang="nb-NO" dirty="0"/>
          </a:p>
          <a:p>
            <a:endParaRPr lang="nb-NO" dirty="0" smtClean="0"/>
          </a:p>
          <a:p>
            <a:endParaRPr lang="nb-NO" dirty="0"/>
          </a:p>
          <a:p>
            <a:r>
              <a:rPr lang="nb-NO" dirty="0" smtClean="0"/>
              <a:t>3</a:t>
            </a:r>
            <a:endParaRPr lang="nb-NO" dirty="0"/>
          </a:p>
        </p:txBody>
      </p:sp>
      <p:sp>
        <p:nvSpPr>
          <p:cNvPr id="5" name="TekstSylinder 4"/>
          <p:cNvSpPr txBox="1"/>
          <p:nvPr/>
        </p:nvSpPr>
        <p:spPr>
          <a:xfrm>
            <a:off x="6006416" y="1617677"/>
            <a:ext cx="301686" cy="369332"/>
          </a:xfrm>
          <a:prstGeom prst="rect">
            <a:avLst/>
          </a:prstGeom>
          <a:noFill/>
        </p:spPr>
        <p:txBody>
          <a:bodyPr wrap="none" rtlCol="0">
            <a:spAutoFit/>
          </a:bodyPr>
          <a:lstStyle/>
          <a:p>
            <a:r>
              <a:rPr lang="nb-NO" dirty="0" smtClean="0"/>
              <a:t>1</a:t>
            </a:r>
            <a:endParaRPr lang="nb-NO" dirty="0"/>
          </a:p>
        </p:txBody>
      </p:sp>
      <p:sp>
        <p:nvSpPr>
          <p:cNvPr id="12" name="Title 1"/>
          <p:cNvSpPr>
            <a:spLocks noGrp="1"/>
          </p:cNvSpPr>
          <p:nvPr>
            <p:ph type="title"/>
          </p:nvPr>
        </p:nvSpPr>
        <p:spPr>
          <a:xfrm>
            <a:off x="457200" y="274638"/>
            <a:ext cx="8229600" cy="1143000"/>
          </a:xfrm>
        </p:spPr>
        <p:txBody>
          <a:bodyPr>
            <a:normAutofit/>
          </a:bodyPr>
          <a:lstStyle/>
          <a:p>
            <a:pPr algn="l"/>
            <a:r>
              <a:rPr lang="nb-NO" sz="3600" dirty="0" smtClean="0">
                <a:effectLst>
                  <a:outerShdw blurRad="38100" dist="38100" dir="2700000" algn="tl">
                    <a:srgbClr val="000000">
                      <a:alpha val="43137"/>
                    </a:srgbClr>
                  </a:outerShdw>
                </a:effectLst>
              </a:rPr>
              <a:t>MEIOSE: REDUKSJONSDELING + MITOSE</a:t>
            </a:r>
            <a:endParaRPr lang="nb-NO" sz="3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8671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0" presetClass="exit" presetSubtype="0" fill="hold" grpId="0" nodeType="with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childTnLst>
                                </p:cTn>
                              </p:par>
                              <p:par>
                                <p:cTn id="24" presetID="10" presetClass="exit" presetSubtype="0" fill="hold" grpId="0" nodeType="withEffect">
                                  <p:stCondLst>
                                    <p:cond delay="0"/>
                                  </p:stCondLst>
                                  <p:childTnLst>
                                    <p:animEffect transition="out" filter="fade">
                                      <p:cBhvr>
                                        <p:cTn id="25" dur="500"/>
                                        <p:tgtEl>
                                          <p:spTgt spid="24"/>
                                        </p:tgtEl>
                                      </p:cBhvr>
                                    </p:animEffect>
                                    <p:set>
                                      <p:cBhvr>
                                        <p:cTn id="26"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4" grpId="0" animBg="1"/>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effectLst>
                  <a:outerShdw blurRad="38100" dist="38100" dir="2700000" algn="tl">
                    <a:srgbClr val="000000">
                      <a:alpha val="43137"/>
                    </a:srgbClr>
                  </a:outerShdw>
                </a:effectLst>
              </a:rPr>
              <a:t>SAMMENLIGNING</a:t>
            </a:r>
            <a:endParaRPr lang="nb-NO" dirty="0">
              <a:effectLst>
                <a:outerShdw blurRad="38100" dist="38100" dir="2700000" algn="tl">
                  <a:srgbClr val="000000">
                    <a:alpha val="43137"/>
                  </a:srgbClr>
                </a:outerShdw>
              </a:effectLst>
            </a:endParaRPr>
          </a:p>
        </p:txBody>
      </p:sp>
      <p:graphicFrame>
        <p:nvGraphicFramePr>
          <p:cNvPr id="4" name="Content Placeholder 3"/>
          <p:cNvGraphicFramePr>
            <a:graphicFrameLocks noGrp="1"/>
          </p:cNvGraphicFramePr>
          <p:nvPr>
            <p:ph idx="1"/>
            <p:extLst/>
          </p:nvPr>
        </p:nvGraphicFramePr>
        <p:xfrm>
          <a:off x="430560" y="1435352"/>
          <a:ext cx="8363271" cy="4500880"/>
        </p:xfrm>
        <a:graphic>
          <a:graphicData uri="http://schemas.openxmlformats.org/drawingml/2006/table">
            <a:tbl>
              <a:tblPr firstRow="1" bandRow="1">
                <a:tableStyleId>{073A0DAA-6AF3-43AB-8588-CEC1D06C72B9}</a:tableStyleId>
              </a:tblPr>
              <a:tblGrid>
                <a:gridCol w="1765176">
                  <a:extLst>
                    <a:ext uri="{9D8B030D-6E8A-4147-A177-3AD203B41FA5}">
                      <a16:colId xmlns="" xmlns:a16="http://schemas.microsoft.com/office/drawing/2014/main" val="20000"/>
                    </a:ext>
                  </a:extLst>
                </a:gridCol>
                <a:gridCol w="2952328">
                  <a:extLst>
                    <a:ext uri="{9D8B030D-6E8A-4147-A177-3AD203B41FA5}">
                      <a16:colId xmlns="" xmlns:a16="http://schemas.microsoft.com/office/drawing/2014/main" val="20001"/>
                    </a:ext>
                  </a:extLst>
                </a:gridCol>
                <a:gridCol w="3645767">
                  <a:extLst>
                    <a:ext uri="{9D8B030D-6E8A-4147-A177-3AD203B41FA5}">
                      <a16:colId xmlns="" xmlns:a16="http://schemas.microsoft.com/office/drawing/2014/main" val="20002"/>
                    </a:ext>
                  </a:extLst>
                </a:gridCol>
              </a:tblGrid>
              <a:tr h="370840">
                <a:tc>
                  <a:txBody>
                    <a:bodyPr/>
                    <a:lstStyle/>
                    <a:p>
                      <a:r>
                        <a:rPr lang="nb-NO" dirty="0" smtClean="0"/>
                        <a:t>NAVN</a:t>
                      </a:r>
                      <a:endParaRPr lang="nb-NO" dirty="0"/>
                    </a:p>
                  </a:txBody>
                  <a:tcPr>
                    <a:solidFill>
                      <a:schemeClr val="tx1">
                        <a:lumMod val="65000"/>
                        <a:lumOff val="35000"/>
                      </a:schemeClr>
                    </a:solidFill>
                  </a:tcPr>
                </a:tc>
                <a:tc>
                  <a:txBody>
                    <a:bodyPr/>
                    <a:lstStyle/>
                    <a:p>
                      <a:r>
                        <a:rPr lang="nb-NO" dirty="0" smtClean="0"/>
                        <a:t>MITOSE</a:t>
                      </a:r>
                      <a:endParaRPr lang="nb-NO" dirty="0"/>
                    </a:p>
                  </a:txBody>
                  <a:tcPr>
                    <a:solidFill>
                      <a:schemeClr val="accent3">
                        <a:lumMod val="50000"/>
                      </a:schemeClr>
                    </a:solidFill>
                  </a:tcPr>
                </a:tc>
                <a:tc>
                  <a:txBody>
                    <a:bodyPr/>
                    <a:lstStyle/>
                    <a:p>
                      <a:r>
                        <a:rPr lang="nb-NO" dirty="0" smtClean="0"/>
                        <a:t>MEIOSE</a:t>
                      </a:r>
                      <a:endParaRPr lang="nb-NO" dirty="0"/>
                    </a:p>
                  </a:txBody>
                  <a:tcPr>
                    <a:solidFill>
                      <a:schemeClr val="accent5">
                        <a:lumMod val="75000"/>
                      </a:schemeClr>
                    </a:solidFill>
                  </a:tcPr>
                </a:tc>
                <a:extLst>
                  <a:ext uri="{0D108BD9-81ED-4DB2-BD59-A6C34878D82A}">
                    <a16:rowId xmlns="" xmlns:a16="http://schemas.microsoft.com/office/drawing/2014/main" val="10000"/>
                  </a:ext>
                </a:extLst>
              </a:tr>
              <a:tr h="370840">
                <a:tc>
                  <a:txBody>
                    <a:bodyPr/>
                    <a:lstStyle/>
                    <a:p>
                      <a:r>
                        <a:rPr lang="nb-NO" dirty="0" smtClean="0"/>
                        <a:t>Hva</a:t>
                      </a:r>
                      <a:endParaRPr lang="nb-NO" dirty="0"/>
                    </a:p>
                  </a:txBody>
                  <a:tcPr>
                    <a:solidFill>
                      <a:schemeClr val="bg1">
                        <a:lumMod val="85000"/>
                      </a:schemeClr>
                    </a:solidFill>
                  </a:tcPr>
                </a:tc>
                <a:tc>
                  <a:txBody>
                    <a:bodyPr/>
                    <a:lstStyle/>
                    <a:p>
                      <a:r>
                        <a:rPr lang="nb-NO" dirty="0" smtClean="0"/>
                        <a:t>Vanlig celledeling</a:t>
                      </a:r>
                      <a:endParaRPr lang="nb-NO" dirty="0"/>
                    </a:p>
                  </a:txBody>
                  <a:tcPr>
                    <a:solidFill>
                      <a:schemeClr val="accent3">
                        <a:lumMod val="60000"/>
                        <a:lumOff val="40000"/>
                      </a:schemeClr>
                    </a:solidFill>
                  </a:tcPr>
                </a:tc>
                <a:tc>
                  <a:txBody>
                    <a:bodyPr/>
                    <a:lstStyle/>
                    <a:p>
                      <a:r>
                        <a:rPr lang="nb-NO" dirty="0" smtClean="0"/>
                        <a:t>Reduksjonsdeling</a:t>
                      </a:r>
                      <a:endParaRPr lang="nb-NO" dirty="0"/>
                    </a:p>
                  </a:txBody>
                  <a:tcPr>
                    <a:solidFill>
                      <a:schemeClr val="accent5">
                        <a:lumMod val="20000"/>
                        <a:lumOff val="80000"/>
                      </a:schemeClr>
                    </a:solidFill>
                  </a:tcPr>
                </a:tc>
                <a:extLst>
                  <a:ext uri="{0D108BD9-81ED-4DB2-BD59-A6C34878D82A}">
                    <a16:rowId xmlns="" xmlns:a16="http://schemas.microsoft.com/office/drawing/2014/main" val="10001"/>
                  </a:ext>
                </a:extLst>
              </a:tr>
              <a:tr h="370840">
                <a:tc>
                  <a:txBody>
                    <a:bodyPr/>
                    <a:lstStyle/>
                    <a:p>
                      <a:r>
                        <a:rPr lang="nb-NO" dirty="0" smtClean="0"/>
                        <a:t>Hvem</a:t>
                      </a:r>
                      <a:endParaRPr lang="nb-NO" dirty="0"/>
                    </a:p>
                  </a:txBody>
                  <a:tcPr>
                    <a:solidFill>
                      <a:schemeClr val="bg1">
                        <a:lumMod val="85000"/>
                      </a:schemeClr>
                    </a:solidFill>
                  </a:tcPr>
                </a:tc>
                <a:tc>
                  <a:txBody>
                    <a:bodyPr/>
                    <a:lstStyle/>
                    <a:p>
                      <a:r>
                        <a:rPr lang="nb-NO" dirty="0" smtClean="0"/>
                        <a:t>Skjer for alle celler</a:t>
                      </a:r>
                      <a:endParaRPr lang="nb-NO" dirty="0"/>
                    </a:p>
                  </a:txBody>
                  <a:tcPr>
                    <a:solidFill>
                      <a:schemeClr val="accent3">
                        <a:lumMod val="60000"/>
                        <a:lumOff val="40000"/>
                      </a:schemeClr>
                    </a:solidFill>
                  </a:tcPr>
                </a:tc>
                <a:tc>
                  <a:txBody>
                    <a:bodyPr/>
                    <a:lstStyle/>
                    <a:p>
                      <a:r>
                        <a:rPr lang="nb-NO" dirty="0" smtClean="0"/>
                        <a:t>Skjer bare med kjønnscellene</a:t>
                      </a:r>
                      <a:endParaRPr lang="nb-NO" dirty="0"/>
                    </a:p>
                  </a:txBody>
                  <a:tcPr>
                    <a:solidFill>
                      <a:schemeClr val="accent5">
                        <a:lumMod val="20000"/>
                        <a:lumOff val="80000"/>
                      </a:schemeClr>
                    </a:solidFill>
                  </a:tcPr>
                </a:tc>
                <a:extLst>
                  <a:ext uri="{0D108BD9-81ED-4DB2-BD59-A6C34878D82A}">
                    <a16:rowId xmlns="" xmlns:a16="http://schemas.microsoft.com/office/drawing/2014/main" val="10002"/>
                  </a:ext>
                </a:extLst>
              </a:tr>
              <a:tr h="370840">
                <a:tc>
                  <a:txBody>
                    <a:bodyPr/>
                    <a:lstStyle/>
                    <a:p>
                      <a:r>
                        <a:rPr lang="nb-NO" dirty="0" smtClean="0"/>
                        <a:t>Hvorfor</a:t>
                      </a:r>
                      <a:endParaRPr lang="nb-NO" dirty="0"/>
                    </a:p>
                  </a:txBody>
                  <a:tcPr>
                    <a:solidFill>
                      <a:schemeClr val="bg1">
                        <a:lumMod val="85000"/>
                      </a:schemeClr>
                    </a:solidFill>
                  </a:tcPr>
                </a:tc>
                <a:tc>
                  <a:txBody>
                    <a:bodyPr/>
                    <a:lstStyle/>
                    <a:p>
                      <a:r>
                        <a:rPr lang="nb-NO" dirty="0" smtClean="0"/>
                        <a:t>Flere</a:t>
                      </a:r>
                      <a:r>
                        <a:rPr lang="nb-NO" baseline="0" dirty="0" smtClean="0"/>
                        <a:t> celler i kroppen, erstatte døde celler</a:t>
                      </a:r>
                      <a:endParaRPr lang="nb-NO" dirty="0"/>
                    </a:p>
                  </a:txBody>
                  <a:tcPr>
                    <a:solidFill>
                      <a:schemeClr val="accent3">
                        <a:lumMod val="60000"/>
                        <a:lumOff val="40000"/>
                      </a:schemeClr>
                    </a:solidFill>
                  </a:tcPr>
                </a:tc>
                <a:tc>
                  <a:txBody>
                    <a:bodyPr/>
                    <a:lstStyle/>
                    <a:p>
                      <a:r>
                        <a:rPr lang="nb-NO" dirty="0" smtClean="0"/>
                        <a:t>Danne kjønnsceller, gir celler</a:t>
                      </a:r>
                      <a:r>
                        <a:rPr lang="nb-NO" baseline="0" dirty="0" smtClean="0"/>
                        <a:t> med ulikt DNA som er bra for evolusjon.</a:t>
                      </a:r>
                      <a:endParaRPr lang="nb-NO" dirty="0"/>
                    </a:p>
                  </a:txBody>
                  <a:tcPr>
                    <a:solidFill>
                      <a:schemeClr val="accent5">
                        <a:lumMod val="20000"/>
                        <a:lumOff val="80000"/>
                      </a:schemeClr>
                    </a:solidFill>
                  </a:tcPr>
                </a:tc>
                <a:extLst>
                  <a:ext uri="{0D108BD9-81ED-4DB2-BD59-A6C34878D82A}">
                    <a16:rowId xmlns="" xmlns:a16="http://schemas.microsoft.com/office/drawing/2014/main" val="10003"/>
                  </a:ext>
                </a:extLst>
              </a:tr>
              <a:tr h="370840">
                <a:tc>
                  <a:txBody>
                    <a:bodyPr/>
                    <a:lstStyle/>
                    <a:p>
                      <a:r>
                        <a:rPr lang="nb-NO" dirty="0" smtClean="0"/>
                        <a:t>Kromosomantall</a:t>
                      </a:r>
                      <a:endParaRPr lang="nb-NO" dirty="0"/>
                    </a:p>
                  </a:txBody>
                  <a:tcPr>
                    <a:solidFill>
                      <a:schemeClr val="bg1">
                        <a:lumMod val="85000"/>
                      </a:schemeClr>
                    </a:solidFill>
                  </a:tcPr>
                </a:tc>
                <a:tc>
                  <a:txBody>
                    <a:bodyPr/>
                    <a:lstStyle/>
                    <a:p>
                      <a:r>
                        <a:rPr lang="nb-NO" dirty="0" smtClean="0"/>
                        <a:t>Ingen reduksjon i antall kromosomer (46 </a:t>
                      </a:r>
                      <a:r>
                        <a:rPr lang="nb-NO" dirty="0" smtClean="0">
                          <a:sym typeface="Wingdings" panose="05000000000000000000" pitchFamily="2" charset="2"/>
                        </a:rPr>
                        <a:t> 46)</a:t>
                      </a:r>
                      <a:endParaRPr lang="nb-NO" dirty="0"/>
                    </a:p>
                  </a:txBody>
                  <a:tcPr>
                    <a:solidFill>
                      <a:schemeClr val="accent3">
                        <a:lumMod val="60000"/>
                        <a:lumOff val="40000"/>
                      </a:schemeClr>
                    </a:solidFill>
                  </a:tcPr>
                </a:tc>
                <a:tc>
                  <a:txBody>
                    <a:bodyPr/>
                    <a:lstStyle/>
                    <a:p>
                      <a:r>
                        <a:rPr lang="nb-NO" dirty="0" smtClean="0"/>
                        <a:t>Reduksjon i antall kromosomer fra (46 </a:t>
                      </a:r>
                      <a:r>
                        <a:rPr lang="nb-NO" dirty="0" smtClean="0">
                          <a:sym typeface="Wingdings" panose="05000000000000000000" pitchFamily="2" charset="2"/>
                        </a:rPr>
                        <a:t></a:t>
                      </a:r>
                      <a:r>
                        <a:rPr lang="nb-NO" dirty="0" smtClean="0"/>
                        <a:t> 23)</a:t>
                      </a:r>
                      <a:endParaRPr lang="nb-NO" dirty="0"/>
                    </a:p>
                  </a:txBody>
                  <a:tcPr>
                    <a:solidFill>
                      <a:schemeClr val="accent5">
                        <a:lumMod val="20000"/>
                        <a:lumOff val="80000"/>
                      </a:schemeClr>
                    </a:solidFill>
                  </a:tcPr>
                </a:tc>
                <a:extLst>
                  <a:ext uri="{0D108BD9-81ED-4DB2-BD59-A6C34878D82A}">
                    <a16:rowId xmlns="" xmlns:a16="http://schemas.microsoft.com/office/drawing/2014/main" val="10004"/>
                  </a:ext>
                </a:extLst>
              </a:tr>
              <a:tr h="370840">
                <a:tc>
                  <a:txBody>
                    <a:bodyPr/>
                    <a:lstStyle/>
                    <a:p>
                      <a:r>
                        <a:rPr lang="nb-NO" dirty="0" smtClean="0"/>
                        <a:t>Celleantall</a:t>
                      </a:r>
                      <a:endParaRPr lang="nb-NO" dirty="0"/>
                    </a:p>
                  </a:txBody>
                  <a:tcPr>
                    <a:solidFill>
                      <a:schemeClr val="bg1">
                        <a:lumMod val="85000"/>
                      </a:schemeClr>
                    </a:solidFill>
                  </a:tcPr>
                </a:tc>
                <a:tc>
                  <a:txBody>
                    <a:bodyPr/>
                    <a:lstStyle/>
                    <a:p>
                      <a:r>
                        <a:rPr lang="nb-NO" dirty="0" smtClean="0"/>
                        <a:t>1</a:t>
                      </a:r>
                      <a:r>
                        <a:rPr lang="nb-NO" baseline="0" dirty="0" smtClean="0"/>
                        <a:t> </a:t>
                      </a:r>
                      <a:r>
                        <a:rPr lang="nb-NO" baseline="0" dirty="0" smtClean="0">
                          <a:sym typeface="Wingdings" panose="05000000000000000000" pitchFamily="2" charset="2"/>
                        </a:rPr>
                        <a:t> 2</a:t>
                      </a:r>
                      <a:endParaRPr lang="nb-NO" dirty="0"/>
                    </a:p>
                  </a:txBody>
                  <a:tcPr>
                    <a:solidFill>
                      <a:schemeClr val="accent3">
                        <a:lumMod val="60000"/>
                        <a:lumOff val="40000"/>
                      </a:schemeClr>
                    </a:solidFill>
                  </a:tcPr>
                </a:tc>
                <a:tc>
                  <a:txBody>
                    <a:bodyPr/>
                    <a:lstStyle/>
                    <a:p>
                      <a:r>
                        <a:rPr lang="nb-NO" dirty="0" smtClean="0"/>
                        <a:t>1 </a:t>
                      </a:r>
                      <a:r>
                        <a:rPr lang="nb-NO" dirty="0" smtClean="0">
                          <a:sym typeface="Wingdings" panose="05000000000000000000" pitchFamily="2" charset="2"/>
                        </a:rPr>
                        <a:t> 4</a:t>
                      </a:r>
                      <a:endParaRPr lang="nb-NO" dirty="0"/>
                    </a:p>
                  </a:txBody>
                  <a:tcPr>
                    <a:solidFill>
                      <a:schemeClr val="accent5">
                        <a:lumMod val="20000"/>
                        <a:lumOff val="80000"/>
                      </a:schemeClr>
                    </a:solidFill>
                  </a:tcPr>
                </a:tc>
                <a:extLst>
                  <a:ext uri="{0D108BD9-81ED-4DB2-BD59-A6C34878D82A}">
                    <a16:rowId xmlns="" xmlns:a16="http://schemas.microsoft.com/office/drawing/2014/main" val="10005"/>
                  </a:ext>
                </a:extLst>
              </a:tr>
              <a:tr h="370840">
                <a:tc>
                  <a:txBody>
                    <a:bodyPr/>
                    <a:lstStyle/>
                    <a:p>
                      <a:r>
                        <a:rPr lang="nb-NO" dirty="0" smtClean="0"/>
                        <a:t>Nye</a:t>
                      </a:r>
                      <a:r>
                        <a:rPr lang="nb-NO" baseline="0" dirty="0" smtClean="0"/>
                        <a:t> celler i forhold til opprinnelig celle</a:t>
                      </a:r>
                      <a:endParaRPr lang="nb-NO" dirty="0"/>
                    </a:p>
                  </a:txBody>
                  <a:tcPr>
                    <a:solidFill>
                      <a:schemeClr val="bg1">
                        <a:lumMod val="85000"/>
                      </a:schemeClr>
                    </a:solidFill>
                  </a:tcPr>
                </a:tc>
                <a:tc>
                  <a:txBody>
                    <a:bodyPr/>
                    <a:lstStyle/>
                    <a:p>
                      <a:r>
                        <a:rPr lang="nb-NO" dirty="0" smtClean="0"/>
                        <a:t>Nye celler identiske med opprinnelig celle</a:t>
                      </a:r>
                      <a:endParaRPr lang="nb-NO" dirty="0"/>
                    </a:p>
                  </a:txBody>
                  <a:tcPr>
                    <a:solidFill>
                      <a:schemeClr val="accent3">
                        <a:lumMod val="60000"/>
                        <a:lumOff val="40000"/>
                      </a:schemeClr>
                    </a:solidFill>
                  </a:tcPr>
                </a:tc>
                <a:tc>
                  <a:txBody>
                    <a:bodyPr/>
                    <a:lstStyle/>
                    <a:p>
                      <a:r>
                        <a:rPr lang="nb-NO" dirty="0" smtClean="0"/>
                        <a:t>Nye celler skiller seg fra opprinnelig celle: </a:t>
                      </a:r>
                    </a:p>
                    <a:p>
                      <a:pPr marL="342900" indent="-342900">
                        <a:buFont typeface="+mj-lt"/>
                        <a:buAutoNum type="arabicPeriod"/>
                      </a:pPr>
                      <a:r>
                        <a:rPr lang="nb-NO" dirty="0" smtClean="0"/>
                        <a:t>Færre</a:t>
                      </a:r>
                      <a:r>
                        <a:rPr lang="nb-NO" baseline="0" dirty="0" smtClean="0"/>
                        <a:t> kromosomer (46</a:t>
                      </a:r>
                      <a:r>
                        <a:rPr lang="nb-NO" baseline="0" dirty="0" smtClean="0">
                          <a:sym typeface="Wingdings" panose="05000000000000000000" pitchFamily="2" charset="2"/>
                        </a:rPr>
                        <a:t>23)</a:t>
                      </a:r>
                    </a:p>
                    <a:p>
                      <a:pPr marL="342900" indent="-342900">
                        <a:buFont typeface="+mj-lt"/>
                        <a:buAutoNum type="arabicPeriod"/>
                      </a:pPr>
                      <a:r>
                        <a:rPr lang="nb-NO" baseline="0" dirty="0" smtClean="0">
                          <a:sym typeface="Wingdings" panose="05000000000000000000" pitchFamily="2" charset="2"/>
                        </a:rPr>
                        <a:t>Tilf</a:t>
                      </a:r>
                      <a:r>
                        <a:rPr lang="nb-NO" baseline="0" dirty="0" smtClean="0"/>
                        <a:t>eldig hvilket kromosom fra hvert kromosompar som havner i hvilken dattercelle.</a:t>
                      </a:r>
                      <a:endParaRPr lang="nb-NO" dirty="0"/>
                    </a:p>
                  </a:txBody>
                  <a:tcPr>
                    <a:solidFill>
                      <a:schemeClr val="accent5">
                        <a:lumMod val="20000"/>
                        <a:lumOff val="80000"/>
                      </a:schemeClr>
                    </a:solidFill>
                  </a:tcP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780980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nb-NO" dirty="0" smtClean="0">
                <a:effectLst>
                  <a:outerShdw blurRad="38100" dist="38100" dir="2700000" algn="tl">
                    <a:srgbClr val="000000">
                      <a:alpha val="43137"/>
                    </a:srgbClr>
                  </a:outerShdw>
                </a:effectLst>
              </a:rPr>
              <a:t>MUTASJONER</a:t>
            </a:r>
            <a:endParaRPr lang="nb-NO"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196752"/>
            <a:ext cx="8435280" cy="3168352"/>
          </a:xfrm>
        </p:spPr>
        <p:txBody>
          <a:bodyPr>
            <a:noAutofit/>
          </a:bodyPr>
          <a:lstStyle/>
          <a:p>
            <a:pPr marL="0" indent="0">
              <a:buNone/>
            </a:pPr>
            <a:r>
              <a:rPr lang="nb-NO" sz="2000" dirty="0" smtClean="0"/>
              <a:t>Mutasjoner er «uønskede» endringer i </a:t>
            </a:r>
            <a:r>
              <a:rPr lang="nb-NO" sz="2000" dirty="0" err="1" smtClean="0"/>
              <a:t>DNA’et</a:t>
            </a:r>
            <a:r>
              <a:rPr lang="nb-NO" sz="2000" dirty="0" smtClean="0"/>
              <a:t> </a:t>
            </a:r>
          </a:p>
          <a:p>
            <a:pPr marL="0" indent="0">
              <a:buNone/>
            </a:pPr>
            <a:endParaRPr lang="nb-NO" sz="2000" dirty="0" smtClean="0"/>
          </a:p>
          <a:p>
            <a:pPr marL="0" indent="0">
              <a:buNone/>
            </a:pPr>
            <a:r>
              <a:rPr lang="nb-NO" sz="2000" dirty="0" smtClean="0"/>
              <a:t>To hovedtyper: </a:t>
            </a:r>
          </a:p>
          <a:p>
            <a:pPr marL="0" indent="0">
              <a:buNone/>
            </a:pPr>
            <a:r>
              <a:rPr lang="nb-NO" sz="2000" dirty="0" smtClean="0"/>
              <a:t>1. Endringer i basene </a:t>
            </a:r>
            <a:r>
              <a:rPr lang="nb-NO" sz="2000" dirty="0"/>
              <a:t>i</a:t>
            </a:r>
            <a:r>
              <a:rPr lang="nb-NO" sz="2000" dirty="0" smtClean="0"/>
              <a:t> </a:t>
            </a:r>
            <a:r>
              <a:rPr lang="nb-NO" sz="2000" dirty="0" err="1" smtClean="0"/>
              <a:t>DNA’et</a:t>
            </a:r>
            <a:endParaRPr lang="nb-NO" sz="2000" dirty="0" smtClean="0"/>
          </a:p>
          <a:p>
            <a:pPr marL="0" indent="0">
              <a:buNone/>
            </a:pPr>
            <a:r>
              <a:rPr lang="nb-NO" sz="2000" dirty="0" smtClean="0"/>
              <a:t>2. Endring i kromosomantallet</a:t>
            </a:r>
          </a:p>
        </p:txBody>
      </p:sp>
      <p:pic>
        <p:nvPicPr>
          <p:cNvPr id="1026" name="Picture 2" descr="Relatert bil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68960"/>
            <a:ext cx="9144000" cy="3744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971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63272" cy="1143000"/>
          </a:xfrm>
        </p:spPr>
        <p:txBody>
          <a:bodyPr>
            <a:noAutofit/>
          </a:bodyPr>
          <a:lstStyle/>
          <a:p>
            <a:pPr algn="l"/>
            <a:r>
              <a:rPr lang="nb-NO" sz="3200" dirty="0" smtClean="0">
                <a:effectLst>
                  <a:outerShdw blurRad="38100" dist="38100" dir="2700000" algn="tl">
                    <a:srgbClr val="000000">
                      <a:alpha val="43137"/>
                    </a:srgbClr>
                  </a:outerShdw>
                </a:effectLst>
              </a:rPr>
              <a:t>MUTASJONER - ENDRINGER I BASER</a:t>
            </a:r>
            <a:endParaRPr lang="nb-NO" sz="32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417638"/>
            <a:ext cx="8229600" cy="5323730"/>
          </a:xfrm>
        </p:spPr>
        <p:txBody>
          <a:bodyPr>
            <a:normAutofit fontScale="77500" lnSpcReduction="20000"/>
          </a:bodyPr>
          <a:lstStyle/>
          <a:p>
            <a:pPr marL="0" indent="0">
              <a:buNone/>
            </a:pPr>
            <a:r>
              <a:rPr lang="nb-NO" dirty="0" smtClean="0"/>
              <a:t>Forestill deg denne rekken av </a:t>
            </a:r>
            <a:r>
              <a:rPr lang="nb-NO" dirty="0" err="1" smtClean="0"/>
              <a:t>kodoner</a:t>
            </a:r>
            <a:r>
              <a:rPr lang="nb-NO" dirty="0" smtClean="0"/>
              <a:t>:</a:t>
            </a:r>
          </a:p>
          <a:p>
            <a:pPr marL="0" indent="0">
              <a:buNone/>
            </a:pPr>
            <a:r>
              <a:rPr lang="nb-NO" dirty="0" smtClean="0"/>
              <a:t>JEG   KAN   ETE   DEG   NÅR   JEG   VIL</a:t>
            </a:r>
          </a:p>
          <a:p>
            <a:pPr marL="0" indent="0">
              <a:buNone/>
            </a:pPr>
            <a:endParaRPr lang="nb-NO" dirty="0" smtClean="0"/>
          </a:p>
          <a:p>
            <a:pPr marL="0" indent="0">
              <a:buNone/>
            </a:pPr>
            <a:r>
              <a:rPr lang="nb-NO" b="1" dirty="0" smtClean="0"/>
              <a:t>Erstatning: </a:t>
            </a:r>
            <a:r>
              <a:rPr lang="nb-NO" dirty="0" smtClean="0"/>
              <a:t>Her kan mutasjoner skje ved at en bokstav (base) byttes ut:</a:t>
            </a:r>
          </a:p>
          <a:p>
            <a:pPr marL="0" indent="0">
              <a:buNone/>
            </a:pPr>
            <a:r>
              <a:rPr lang="nb-NO" dirty="0"/>
              <a:t>JEG </a:t>
            </a:r>
            <a:r>
              <a:rPr lang="nb-NO" dirty="0" smtClean="0"/>
              <a:t>  KAN   </a:t>
            </a:r>
            <a:r>
              <a:rPr lang="nb-NO" dirty="0"/>
              <a:t>ETE </a:t>
            </a:r>
            <a:r>
              <a:rPr lang="nb-NO" dirty="0" smtClean="0"/>
              <a:t>  DEG   NÅR   </a:t>
            </a:r>
            <a:r>
              <a:rPr lang="nb-NO" dirty="0" smtClean="0">
                <a:solidFill>
                  <a:srgbClr val="FF0000"/>
                </a:solidFill>
              </a:rPr>
              <a:t>M</a:t>
            </a:r>
            <a:r>
              <a:rPr lang="nb-NO" dirty="0" smtClean="0"/>
              <a:t>EG   VIL</a:t>
            </a:r>
          </a:p>
          <a:p>
            <a:pPr marL="0" indent="0">
              <a:buNone/>
            </a:pPr>
            <a:r>
              <a:rPr lang="nb-NO" dirty="0" smtClean="0"/>
              <a:t>Resultatet kan bli en litt dårligere setning, ingen katastrofe.</a:t>
            </a:r>
          </a:p>
          <a:p>
            <a:endParaRPr lang="nb-NO" dirty="0" smtClean="0"/>
          </a:p>
          <a:p>
            <a:pPr marL="0" indent="0">
              <a:buNone/>
            </a:pPr>
            <a:r>
              <a:rPr lang="nb-NO" b="1" dirty="0" smtClean="0"/>
              <a:t>Delesjon: </a:t>
            </a:r>
            <a:r>
              <a:rPr lang="nb-NO" dirty="0" smtClean="0"/>
              <a:t>Mutasjoner oppstår ved at en bokstav (base) forsvinner, eks. K:</a:t>
            </a:r>
          </a:p>
          <a:p>
            <a:pPr marL="0" indent="0">
              <a:buNone/>
            </a:pPr>
            <a:r>
              <a:rPr lang="nb-NO" dirty="0"/>
              <a:t>JEG   </a:t>
            </a:r>
            <a:r>
              <a:rPr lang="nb-NO" dirty="0" smtClean="0"/>
              <a:t>ANE   TED   EGN   ÅRJ   EGV   IL</a:t>
            </a:r>
          </a:p>
          <a:p>
            <a:pPr marL="0" indent="0">
              <a:buNone/>
            </a:pPr>
            <a:r>
              <a:rPr lang="nb-NO" dirty="0" smtClean="0"/>
              <a:t>Alle </a:t>
            </a:r>
            <a:r>
              <a:rPr lang="nb-NO" dirty="0" err="1" smtClean="0"/>
              <a:t>kodonene</a:t>
            </a:r>
            <a:r>
              <a:rPr lang="nb-NO" dirty="0" smtClean="0"/>
              <a:t> etter posisjonen der basen har blitt borte vil bli forskjøvet. En slik mutasjon fører </a:t>
            </a:r>
            <a:r>
              <a:rPr lang="nb-NO" dirty="0" smtClean="0"/>
              <a:t>til </a:t>
            </a:r>
            <a:r>
              <a:rPr lang="nb-NO" dirty="0" smtClean="0"/>
              <a:t>at proteinet som blir dannet fra denne koden blir ubrukelig.</a:t>
            </a:r>
          </a:p>
          <a:p>
            <a:endParaRPr lang="nb-NO" dirty="0"/>
          </a:p>
          <a:p>
            <a:endParaRPr lang="nb-NO" dirty="0" smtClean="0"/>
          </a:p>
          <a:p>
            <a:endParaRPr lang="nb-NO" dirty="0"/>
          </a:p>
        </p:txBody>
      </p:sp>
    </p:spTree>
    <p:extLst>
      <p:ext uri="{BB962C8B-B14F-4D97-AF65-F5344CB8AC3E}">
        <p14:creationId xmlns:p14="http://schemas.microsoft.com/office/powerpoint/2010/main" val="2343364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nb-NO" dirty="0" smtClean="0">
                <a:effectLst>
                  <a:outerShdw blurRad="38100" dist="38100" dir="2700000" algn="tl">
                    <a:srgbClr val="000000">
                      <a:alpha val="43137"/>
                    </a:srgbClr>
                  </a:outerShdw>
                </a:effectLst>
              </a:rPr>
              <a:t>DNA</a:t>
            </a:r>
            <a:endParaRPr lang="nb-NO"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00201"/>
            <a:ext cx="8229600" cy="2980927"/>
          </a:xfrm>
        </p:spPr>
        <p:txBody>
          <a:bodyPr>
            <a:normAutofit fontScale="62500" lnSpcReduction="20000"/>
          </a:bodyPr>
          <a:lstStyle/>
          <a:p>
            <a:pPr marL="0" indent="0">
              <a:buNone/>
            </a:pPr>
            <a:r>
              <a:rPr lang="nb-NO" dirty="0"/>
              <a:t>DNA – </a:t>
            </a:r>
            <a:r>
              <a:rPr lang="nb-NO" dirty="0" err="1"/>
              <a:t>Deoxyribonucleic</a:t>
            </a:r>
            <a:r>
              <a:rPr lang="nb-NO" dirty="0"/>
              <a:t> </a:t>
            </a:r>
            <a:r>
              <a:rPr lang="nb-NO" dirty="0" smtClean="0"/>
              <a:t>acid</a:t>
            </a:r>
          </a:p>
          <a:p>
            <a:endParaRPr lang="nb-NO" dirty="0" smtClean="0"/>
          </a:p>
          <a:p>
            <a:pPr marL="0" indent="0">
              <a:buNone/>
            </a:pPr>
            <a:r>
              <a:rPr lang="nb-NO" dirty="0" smtClean="0"/>
              <a:t>DNA – Arvestoffet vårt! Består blant annet av gener.</a:t>
            </a:r>
          </a:p>
          <a:p>
            <a:pPr marL="0" indent="0">
              <a:buNone/>
            </a:pPr>
            <a:endParaRPr lang="nb-NO" dirty="0" smtClean="0"/>
          </a:p>
          <a:p>
            <a:pPr marL="0" indent="0">
              <a:buNone/>
            </a:pPr>
            <a:r>
              <a:rPr lang="nb-NO" dirty="0" smtClean="0"/>
              <a:t>Nesten alle cellene i kroppen har DNA.</a:t>
            </a:r>
          </a:p>
          <a:p>
            <a:pPr marL="0" indent="0">
              <a:buNone/>
            </a:pPr>
            <a:r>
              <a:rPr lang="nb-NO" dirty="0"/>
              <a:t/>
            </a:r>
            <a:br>
              <a:rPr lang="nb-NO" dirty="0"/>
            </a:br>
            <a:r>
              <a:rPr lang="nb-NO" dirty="0" smtClean="0"/>
              <a:t>Alle cellene med DNA har det samme </a:t>
            </a:r>
            <a:r>
              <a:rPr lang="nb-NO" dirty="0" err="1" smtClean="0"/>
              <a:t>DNA’et</a:t>
            </a:r>
            <a:r>
              <a:rPr lang="nb-NO" dirty="0" smtClean="0"/>
              <a:t>, men ulike celler har ulike deler av </a:t>
            </a:r>
            <a:r>
              <a:rPr lang="nb-NO" dirty="0" err="1" smtClean="0"/>
              <a:t>DNA’et</a:t>
            </a:r>
            <a:r>
              <a:rPr lang="nb-NO" dirty="0" smtClean="0"/>
              <a:t> «aktivert».</a:t>
            </a:r>
          </a:p>
          <a:p>
            <a:pPr marL="0" indent="0">
              <a:buNone/>
            </a:pPr>
            <a:endParaRPr lang="nb-NO" dirty="0" smtClean="0"/>
          </a:p>
          <a:p>
            <a:pPr marL="0" indent="0">
              <a:buNone/>
            </a:pPr>
            <a:r>
              <a:rPr lang="nb-NO" dirty="0" smtClean="0"/>
              <a:t>DNA lagres i cellekjernen.</a:t>
            </a:r>
          </a:p>
        </p:txBody>
      </p:sp>
      <p:pic>
        <p:nvPicPr>
          <p:cNvPr id="5" name="Picture 2" descr="Image result for dna heli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455652">
            <a:off x="612071" y="2760477"/>
            <a:ext cx="8504152" cy="6195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91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196752"/>
            <a:ext cx="9217024" cy="3528392"/>
          </a:xfrm>
        </p:spPr>
        <p:txBody>
          <a:bodyPr>
            <a:noAutofit/>
          </a:bodyPr>
          <a:lstStyle/>
          <a:p>
            <a:pPr marL="0" indent="0">
              <a:buNone/>
            </a:pPr>
            <a:r>
              <a:rPr lang="nb-NO" sz="2800" dirty="0" smtClean="0"/>
              <a:t>Kan oppstå ved:</a:t>
            </a:r>
          </a:p>
          <a:p>
            <a:r>
              <a:rPr lang="nb-NO" sz="2800" dirty="0" smtClean="0"/>
              <a:t>Feil under </a:t>
            </a:r>
            <a:r>
              <a:rPr lang="nb-NO" sz="2800" dirty="0" smtClean="0"/>
              <a:t>DNA-replikasjon </a:t>
            </a:r>
            <a:endParaRPr lang="nb-NO" sz="2800" dirty="0" smtClean="0"/>
          </a:p>
          <a:p>
            <a:r>
              <a:rPr lang="nb-NO" sz="2800" dirty="0" smtClean="0"/>
              <a:t>Ytre påvirkning som stråling og </a:t>
            </a:r>
            <a:r>
              <a:rPr lang="nb-NO" sz="2800" dirty="0" smtClean="0"/>
              <a:t>kjemikalier</a:t>
            </a:r>
            <a:endParaRPr lang="nb-NO" sz="2800" dirty="0" smtClean="0"/>
          </a:p>
        </p:txBody>
      </p:sp>
      <p:pic>
        <p:nvPicPr>
          <p:cNvPr id="4100" name="Picture 4" descr="Image result for radioactiv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25" y="3284984"/>
            <a:ext cx="3770127" cy="357301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carcinog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1603" y="3140968"/>
            <a:ext cx="3947457" cy="3542942"/>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a:spLocks noGrp="1"/>
          </p:cNvSpPr>
          <p:nvPr>
            <p:ph type="title"/>
          </p:nvPr>
        </p:nvSpPr>
        <p:spPr>
          <a:xfrm>
            <a:off x="445245" y="-243408"/>
            <a:ext cx="8363272" cy="1143000"/>
          </a:xfrm>
        </p:spPr>
        <p:txBody>
          <a:bodyPr>
            <a:noAutofit/>
          </a:bodyPr>
          <a:lstStyle/>
          <a:p>
            <a:pPr algn="l"/>
            <a:r>
              <a:rPr lang="nb-NO" sz="3200" dirty="0" smtClean="0">
                <a:effectLst>
                  <a:outerShdw blurRad="38100" dist="38100" dir="2700000" algn="tl">
                    <a:srgbClr val="000000">
                      <a:alpha val="43137"/>
                    </a:srgbClr>
                  </a:outerShdw>
                </a:effectLst>
              </a:rPr>
              <a:t>MUTASJONER - ENDRINGER I BASER</a:t>
            </a:r>
            <a:endParaRPr lang="nb-NO"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104375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620688"/>
            <a:ext cx="9217024" cy="4104456"/>
          </a:xfrm>
        </p:spPr>
        <p:txBody>
          <a:bodyPr>
            <a:noAutofit/>
          </a:bodyPr>
          <a:lstStyle/>
          <a:p>
            <a:pPr marL="0" indent="0">
              <a:buNone/>
            </a:pPr>
            <a:r>
              <a:rPr lang="nb-NO" sz="2000" dirty="0" smtClean="0"/>
              <a:t>Konsekvenser: </a:t>
            </a:r>
          </a:p>
          <a:p>
            <a:r>
              <a:rPr lang="nb-NO" sz="2000" dirty="0" smtClean="0"/>
              <a:t>Vanligvis ingen konsekvenser fordi det rettes opp, eller det påvirker ikke genene.</a:t>
            </a:r>
          </a:p>
          <a:p>
            <a:r>
              <a:rPr lang="nb-NO" sz="2000" dirty="0" smtClean="0"/>
              <a:t>Dersom konsekvenser, så vanligvis skadelige.</a:t>
            </a:r>
          </a:p>
          <a:p>
            <a:r>
              <a:rPr lang="nb-NO" sz="2000" dirty="0" smtClean="0"/>
              <a:t>Noen </a:t>
            </a:r>
            <a:r>
              <a:rPr lang="nb-NO" sz="2000" dirty="0"/>
              <a:t>mutasjoner kan føre til at celler deler seg ukontrollert </a:t>
            </a:r>
            <a:r>
              <a:rPr lang="nb-NO" sz="2000" dirty="0">
                <a:sym typeface="Wingdings" panose="05000000000000000000" pitchFamily="2" charset="2"/>
              </a:rPr>
              <a:t> kreft. </a:t>
            </a:r>
            <a:r>
              <a:rPr lang="nb-NO" sz="2000" dirty="0" smtClean="0">
                <a:sym typeface="Wingdings" panose="05000000000000000000" pitchFamily="2" charset="2"/>
              </a:rPr>
              <a:t/>
            </a:r>
            <a:br>
              <a:rPr lang="nb-NO" sz="2000" dirty="0" smtClean="0">
                <a:sym typeface="Wingdings" panose="05000000000000000000" pitchFamily="2" charset="2"/>
              </a:rPr>
            </a:br>
            <a:r>
              <a:rPr lang="nb-NO" sz="2000" dirty="0" smtClean="0">
                <a:sym typeface="Wingdings" panose="05000000000000000000" pitchFamily="2" charset="2"/>
              </a:rPr>
              <a:t>Cellene </a:t>
            </a:r>
            <a:r>
              <a:rPr lang="nb-NO" sz="2000" dirty="0">
                <a:sym typeface="Wingdings" panose="05000000000000000000" pitchFamily="2" charset="2"/>
              </a:rPr>
              <a:t>har noen </a:t>
            </a:r>
            <a:r>
              <a:rPr lang="nb-NO" sz="2000" dirty="0" smtClean="0">
                <a:sym typeface="Wingdings" panose="05000000000000000000" pitchFamily="2" charset="2"/>
              </a:rPr>
              <a:t>forsvarsmekanismer </a:t>
            </a:r>
            <a:r>
              <a:rPr lang="nb-NO" sz="2000" dirty="0">
                <a:sym typeface="Wingdings" panose="05000000000000000000" pitchFamily="2" charset="2"/>
              </a:rPr>
              <a:t>mot dette </a:t>
            </a:r>
          </a:p>
          <a:p>
            <a:pPr lvl="1"/>
            <a:r>
              <a:rPr lang="nb-NO" sz="1800" dirty="0">
                <a:sym typeface="Wingdings" panose="05000000000000000000" pitchFamily="2" charset="2"/>
              </a:rPr>
              <a:t>Enzymer reparerer skaden.</a:t>
            </a:r>
          </a:p>
          <a:p>
            <a:pPr lvl="1"/>
            <a:r>
              <a:rPr lang="nb-NO" sz="1800" dirty="0">
                <a:sym typeface="Wingdings" panose="05000000000000000000" pitchFamily="2" charset="2"/>
              </a:rPr>
              <a:t>Kreftceller kan utløse et innebygget programmert «selvmord» (</a:t>
            </a:r>
            <a:r>
              <a:rPr lang="nb-NO" sz="1800" dirty="0" err="1">
                <a:sym typeface="Wingdings" panose="05000000000000000000" pitchFamily="2" charset="2"/>
              </a:rPr>
              <a:t>apoptose</a:t>
            </a:r>
            <a:r>
              <a:rPr lang="nb-NO" sz="1800" dirty="0">
                <a:sym typeface="Wingdings" panose="05000000000000000000" pitchFamily="2" charset="2"/>
              </a:rPr>
              <a:t>).</a:t>
            </a:r>
          </a:p>
          <a:p>
            <a:pPr lvl="1"/>
            <a:r>
              <a:rPr lang="nb-NO" sz="1800" dirty="0">
                <a:sym typeface="Wingdings" panose="05000000000000000000" pitchFamily="2" charset="2"/>
              </a:rPr>
              <a:t>Immunforsvaret ødelegger cellen</a:t>
            </a:r>
            <a:r>
              <a:rPr lang="nb-NO" sz="1800" dirty="0" smtClean="0">
                <a:sym typeface="Wingdings" panose="05000000000000000000" pitchFamily="2" charset="2"/>
              </a:rPr>
              <a:t>.</a:t>
            </a:r>
          </a:p>
          <a:p>
            <a:r>
              <a:rPr lang="nb-NO" sz="2000" dirty="0" smtClean="0"/>
              <a:t>Særlig store konsekvenser dersom </a:t>
            </a:r>
            <a:r>
              <a:rPr lang="nb-NO" sz="2000" dirty="0"/>
              <a:t>det skjer i kjønnscellene</a:t>
            </a:r>
          </a:p>
          <a:p>
            <a:r>
              <a:rPr lang="nb-NO" sz="2000" dirty="0" smtClean="0"/>
              <a:t>En sjelden gang kan vi få en fordelaktig mutasjon. </a:t>
            </a:r>
            <a:r>
              <a:rPr lang="nb-NO" sz="2000" dirty="0"/>
              <a:t>Over tid bidrar mutasjoner å gi opphav til nye arter gjennom evolusjon</a:t>
            </a:r>
            <a:r>
              <a:rPr lang="nb-NO" sz="2000" dirty="0" smtClean="0"/>
              <a:t>.</a:t>
            </a:r>
          </a:p>
        </p:txBody>
      </p:sp>
      <p:pic>
        <p:nvPicPr>
          <p:cNvPr id="4" name="Picture 4" descr="Image result for mutation"/>
          <p:cNvPicPr>
            <a:picLocks noChangeAspect="1" noChangeArrowheads="1"/>
          </p:cNvPicPr>
          <p:nvPr/>
        </p:nvPicPr>
        <p:blipFill rotWithShape="1">
          <a:blip r:embed="rId2">
            <a:extLst>
              <a:ext uri="{28A0092B-C50C-407E-A947-70E740481C1C}">
                <a14:useLocalDpi xmlns:a14="http://schemas.microsoft.com/office/drawing/2010/main" val="0"/>
              </a:ext>
            </a:extLst>
          </a:blip>
          <a:srcRect l="5826" r="2900" b="5290"/>
          <a:stretch/>
        </p:blipFill>
        <p:spPr bwMode="auto">
          <a:xfrm>
            <a:off x="34442" y="4941168"/>
            <a:ext cx="3457438" cy="1916832"/>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Image result for white tiger"/>
          <p:cNvPicPr>
            <a:picLocks noChangeAspect="1" noChangeArrowheads="1"/>
          </p:cNvPicPr>
          <p:nvPr/>
        </p:nvPicPr>
        <p:blipFill rotWithShape="1">
          <a:blip r:embed="rId3">
            <a:extLst>
              <a:ext uri="{28A0092B-C50C-407E-A947-70E740481C1C}">
                <a14:useLocalDpi xmlns:a14="http://schemas.microsoft.com/office/drawing/2010/main" val="0"/>
              </a:ext>
            </a:extLst>
          </a:blip>
          <a:srcRect l="13303" t="15197" r="39634"/>
          <a:stretch/>
        </p:blipFill>
        <p:spPr bwMode="auto">
          <a:xfrm>
            <a:off x="3491880" y="4941168"/>
            <a:ext cx="2592288" cy="1916832"/>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a:spLocks noGrp="1"/>
          </p:cNvSpPr>
          <p:nvPr>
            <p:ph type="title"/>
          </p:nvPr>
        </p:nvSpPr>
        <p:spPr>
          <a:xfrm>
            <a:off x="445245" y="-243408"/>
            <a:ext cx="8363272" cy="1143000"/>
          </a:xfrm>
        </p:spPr>
        <p:txBody>
          <a:bodyPr>
            <a:noAutofit/>
          </a:bodyPr>
          <a:lstStyle/>
          <a:p>
            <a:pPr algn="l"/>
            <a:r>
              <a:rPr lang="nb-NO" sz="3200" dirty="0" smtClean="0">
                <a:effectLst>
                  <a:outerShdw blurRad="38100" dist="38100" dir="2700000" algn="tl">
                    <a:srgbClr val="000000">
                      <a:alpha val="43137"/>
                    </a:srgbClr>
                  </a:outerShdw>
                </a:effectLst>
              </a:rPr>
              <a:t>MUTASJONER - ENDRINGER I BASER</a:t>
            </a:r>
            <a:endParaRPr lang="nb-NO" sz="3200" dirty="0">
              <a:effectLst>
                <a:outerShdw blurRad="38100" dist="38100" dir="2700000" algn="tl">
                  <a:srgbClr val="000000">
                    <a:alpha val="43137"/>
                  </a:srgbClr>
                </a:outerShdw>
              </a:effectLst>
            </a:endParaRPr>
          </a:p>
        </p:txBody>
      </p:sp>
      <p:pic>
        <p:nvPicPr>
          <p:cNvPr id="4104" name="Picture 8" descr="Image result for marilyn monro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4168" y="4925393"/>
            <a:ext cx="3059831" cy="1932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1459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nb-NO" dirty="0" smtClean="0">
                <a:effectLst>
                  <a:outerShdw blurRad="38100" dist="38100" dir="2700000" algn="tl">
                    <a:srgbClr val="000000">
                      <a:alpha val="43137"/>
                    </a:srgbClr>
                  </a:outerShdw>
                </a:effectLst>
              </a:rPr>
              <a:t>MUTASJONER I KROMOSOMANTALLET</a:t>
            </a:r>
            <a:endParaRPr lang="nb-NO"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00201"/>
            <a:ext cx="8229600" cy="1777751"/>
          </a:xfrm>
        </p:spPr>
        <p:txBody>
          <a:bodyPr>
            <a:normAutofit fontScale="70000" lnSpcReduction="20000"/>
          </a:bodyPr>
          <a:lstStyle/>
          <a:p>
            <a:pPr marL="0" indent="0">
              <a:buNone/>
            </a:pPr>
            <a:r>
              <a:rPr lang="nb-NO" dirty="0" smtClean="0"/>
              <a:t>Mutasjoner kan også oppstå på kromosomer, ved at f.eks. begge kromosomene i et kromosompar overflyttes til bare </a:t>
            </a:r>
            <a:r>
              <a:rPr lang="nb-NO" dirty="0" err="1" smtClean="0"/>
              <a:t>èn</a:t>
            </a:r>
            <a:r>
              <a:rPr lang="nb-NO" dirty="0" smtClean="0"/>
              <a:t> celle i reduksjonsdelingen.</a:t>
            </a:r>
          </a:p>
          <a:p>
            <a:pPr marL="0" indent="0">
              <a:buNone/>
            </a:pPr>
            <a:endParaRPr lang="nb-NO" dirty="0" smtClean="0"/>
          </a:p>
          <a:p>
            <a:pPr marL="0" indent="0">
              <a:buNone/>
            </a:pPr>
            <a:r>
              <a:rPr lang="nb-NO" dirty="0" smtClean="0"/>
              <a:t>Mennesker med </a:t>
            </a:r>
            <a:r>
              <a:rPr lang="nb-NO" dirty="0"/>
              <a:t>D</a:t>
            </a:r>
            <a:r>
              <a:rPr lang="nb-NO" dirty="0" smtClean="0"/>
              <a:t>owns syndrom har tre kopier av kromosom 21. </a:t>
            </a:r>
            <a:endParaRPr lang="nb-NO" dirty="0"/>
          </a:p>
        </p:txBody>
      </p:sp>
      <p:pic>
        <p:nvPicPr>
          <p:cNvPr id="10242" name="Picture 2" descr="Image result for downs syndrome"/>
          <p:cNvPicPr>
            <a:picLocks noChangeAspect="1" noChangeArrowheads="1"/>
          </p:cNvPicPr>
          <p:nvPr/>
        </p:nvPicPr>
        <p:blipFill rotWithShape="1">
          <a:blip r:embed="rId2">
            <a:extLst>
              <a:ext uri="{28A0092B-C50C-407E-A947-70E740481C1C}">
                <a14:useLocalDpi xmlns:a14="http://schemas.microsoft.com/office/drawing/2010/main" val="0"/>
              </a:ext>
            </a:extLst>
          </a:blip>
          <a:srcRect t="9744"/>
          <a:stretch/>
        </p:blipFill>
        <p:spPr bwMode="auto">
          <a:xfrm>
            <a:off x="0" y="3212976"/>
            <a:ext cx="9144000" cy="3645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86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nb-NO" dirty="0" smtClean="0">
                <a:effectLst>
                  <a:outerShdw blurRad="38100" dist="38100" dir="2700000" algn="tl">
                    <a:srgbClr val="000000">
                      <a:alpha val="43137"/>
                    </a:srgbClr>
                  </a:outerShdw>
                </a:effectLst>
              </a:rPr>
              <a:t>GENER OG ARV</a:t>
            </a:r>
            <a:endParaRPr lang="nb-NO"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00200"/>
            <a:ext cx="8229600" cy="4565104"/>
          </a:xfrm>
        </p:spPr>
        <p:txBody>
          <a:bodyPr>
            <a:normAutofit fontScale="77500" lnSpcReduction="20000"/>
          </a:bodyPr>
          <a:lstStyle/>
          <a:p>
            <a:r>
              <a:rPr lang="nb-NO" dirty="0" smtClean="0"/>
              <a:t>Avkom arver to utgaver (allel) av hvert gen, ett fra mor og ett fra far.</a:t>
            </a:r>
          </a:p>
          <a:p>
            <a:r>
              <a:rPr lang="nb-NO" dirty="0" smtClean="0"/>
              <a:t>Disse allelene koder for det samme (eks. øyefarge), men detaljene kan være litt forskjellige: </a:t>
            </a:r>
            <a:br>
              <a:rPr lang="nb-NO" dirty="0" smtClean="0"/>
            </a:br>
            <a:r>
              <a:rPr lang="nb-NO" dirty="0" smtClean="0"/>
              <a:t>Eks.: allel fra mor (brun), allel fra far (blå).</a:t>
            </a:r>
          </a:p>
          <a:p>
            <a:r>
              <a:rPr lang="nb-NO" dirty="0" smtClean="0"/>
              <a:t>Alleler </a:t>
            </a:r>
            <a:r>
              <a:rPr lang="nb-NO" dirty="0"/>
              <a:t>for et gen er enten dominante </a:t>
            </a:r>
            <a:r>
              <a:rPr lang="nb-NO" dirty="0" smtClean="0"/>
              <a:t>(brun)</a:t>
            </a:r>
            <a:r>
              <a:rPr lang="nb-NO" dirty="0"/>
              <a:t/>
            </a:r>
            <a:br>
              <a:rPr lang="nb-NO" dirty="0"/>
            </a:br>
            <a:r>
              <a:rPr lang="nb-NO" dirty="0"/>
              <a:t>eller </a:t>
            </a:r>
            <a:r>
              <a:rPr lang="nb-NO" dirty="0" smtClean="0"/>
              <a:t>recessive (blå). </a:t>
            </a:r>
            <a:endParaRPr lang="nb-NO" dirty="0"/>
          </a:p>
          <a:p>
            <a:r>
              <a:rPr lang="nb-NO" dirty="0"/>
              <a:t>Dersom avkommet får to forskjellige alleler</a:t>
            </a:r>
            <a:br>
              <a:rPr lang="nb-NO" dirty="0"/>
            </a:br>
            <a:r>
              <a:rPr lang="nb-NO" dirty="0"/>
              <a:t>(eks. brun og blå) vil det dominante </a:t>
            </a:r>
            <a:br>
              <a:rPr lang="nb-NO" dirty="0"/>
            </a:br>
            <a:r>
              <a:rPr lang="nb-NO" dirty="0"/>
              <a:t>overstyre det recessive</a:t>
            </a:r>
            <a:endParaRPr lang="nb-NO" dirty="0" smtClean="0"/>
          </a:p>
          <a:p>
            <a:r>
              <a:rPr lang="nb-NO" dirty="0" smtClean="0"/>
              <a:t>For å avgjøre hva slags øyenfarge </a:t>
            </a:r>
            <a:br>
              <a:rPr lang="nb-NO" dirty="0" smtClean="0"/>
            </a:br>
            <a:r>
              <a:rPr lang="nb-NO" dirty="0" smtClean="0"/>
              <a:t>avkommet kan få kan vi bruke </a:t>
            </a:r>
            <a:br>
              <a:rPr lang="nb-NO" dirty="0" smtClean="0"/>
            </a:br>
            <a:r>
              <a:rPr lang="nb-NO" dirty="0" smtClean="0"/>
              <a:t>et krysningsskjema.</a:t>
            </a:r>
          </a:p>
          <a:p>
            <a:endParaRPr lang="nb-NO" dirty="0"/>
          </a:p>
        </p:txBody>
      </p:sp>
      <p:pic>
        <p:nvPicPr>
          <p:cNvPr id="12290" name="Picture 2" descr="Image result for mu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208" y="4245846"/>
            <a:ext cx="2638539" cy="2612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31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effectLst>
                  <a:outerShdw blurRad="38100" dist="38100" dir="2700000" algn="tl">
                    <a:srgbClr val="000000">
                      <a:alpha val="43137"/>
                    </a:srgbClr>
                  </a:outerShdw>
                </a:effectLst>
              </a:rPr>
              <a:t>KRYSNINGSSKJEMA</a:t>
            </a:r>
            <a:endParaRPr lang="nb-NO" dirty="0">
              <a:effectLst>
                <a:outerShdw blurRad="38100" dist="38100" dir="2700000" algn="tl">
                  <a:srgbClr val="000000">
                    <a:alpha val="43137"/>
                  </a:srgbClr>
                </a:outerShdw>
              </a:effectLst>
            </a:endParaRPr>
          </a:p>
        </p:txBody>
      </p:sp>
      <p:graphicFrame>
        <p:nvGraphicFramePr>
          <p:cNvPr id="5" name="Table 4"/>
          <p:cNvGraphicFramePr>
            <a:graphicFrameLocks noGrp="1"/>
          </p:cNvGraphicFramePr>
          <p:nvPr/>
        </p:nvGraphicFramePr>
        <p:xfrm>
          <a:off x="3196046" y="1558834"/>
          <a:ext cx="5564777" cy="365760"/>
        </p:xfrm>
        <a:graphic>
          <a:graphicData uri="http://schemas.openxmlformats.org/drawingml/2006/table">
            <a:tbl>
              <a:tblPr/>
              <a:tblGrid>
                <a:gridCol w="5564777">
                  <a:extLst>
                    <a:ext uri="{9D8B030D-6E8A-4147-A177-3AD203B41FA5}">
                      <a16:colId xmlns="" xmlns:a16="http://schemas.microsoft.com/office/drawing/2014/main" val="20000"/>
                    </a:ext>
                  </a:extLst>
                </a:gridCol>
              </a:tblGrid>
              <a:tr h="0">
                <a:tc>
                  <a:txBody>
                    <a:bodyPr/>
                    <a:lstStyle/>
                    <a:p>
                      <a:endParaRPr lang="nb-NO" dirty="0"/>
                    </a:p>
                  </a:txBody>
                  <a:tcPr>
                    <a:lnL w="12700" cmpd="sng">
                      <a:solidFill>
                        <a:schemeClr val="bg1"/>
                      </a:solidFill>
                      <a:prstDash val="solid"/>
                    </a:lnL>
                    <a:lnR w="12700" cmpd="sng">
                      <a:solidFill>
                        <a:schemeClr val="bg1"/>
                      </a:solidFill>
                      <a:prstDash val="solid"/>
                    </a:lnR>
                    <a:lnT w="12700" cmpd="sng">
                      <a:solidFill>
                        <a:schemeClr val="bg1"/>
                      </a:solidFill>
                      <a:prstDash val="solid"/>
                    </a:lnT>
                    <a:lnB w="12700" cmpd="sng">
                      <a:solidFill>
                        <a:schemeClr val="bg1"/>
                      </a:solidFill>
                      <a:prstDash val="solid"/>
                    </a:lnB>
                  </a:tcPr>
                </a:tc>
                <a:extLst>
                  <a:ext uri="{0D108BD9-81ED-4DB2-BD59-A6C34878D82A}">
                    <a16:rowId xmlns="" xmlns:a16="http://schemas.microsoft.com/office/drawing/2014/main" val="10000"/>
                  </a:ext>
                </a:extLst>
              </a:tr>
            </a:tbl>
          </a:graphicData>
        </a:graphic>
      </p:graphicFrame>
      <p:graphicFrame>
        <p:nvGraphicFramePr>
          <p:cNvPr id="11" name="Content Placeholder 10"/>
          <p:cNvGraphicFramePr>
            <a:graphicFrameLocks noGrp="1"/>
          </p:cNvGraphicFramePr>
          <p:nvPr>
            <p:ph idx="1"/>
            <p:extLst>
              <p:ext uri="{D42A27DB-BD31-4B8C-83A1-F6EECF244321}">
                <p14:modId xmlns:p14="http://schemas.microsoft.com/office/powerpoint/2010/main" val="3071923873"/>
              </p:ext>
            </p:extLst>
          </p:nvPr>
        </p:nvGraphicFramePr>
        <p:xfrm>
          <a:off x="1043608" y="2492896"/>
          <a:ext cx="6624737" cy="2160240"/>
        </p:xfrm>
        <a:graphic>
          <a:graphicData uri="http://schemas.openxmlformats.org/drawingml/2006/table">
            <a:tbl>
              <a:tblPr firstRow="1" bandRow="1">
                <a:tableStyleId>{5C22544A-7EE6-4342-B048-85BDC9FD1C3A}</a:tableStyleId>
              </a:tblPr>
              <a:tblGrid>
                <a:gridCol w="1399502">
                  <a:extLst>
                    <a:ext uri="{9D8B030D-6E8A-4147-A177-3AD203B41FA5}">
                      <a16:colId xmlns="" xmlns:a16="http://schemas.microsoft.com/office/drawing/2014/main" val="20000"/>
                    </a:ext>
                  </a:extLst>
                </a:gridCol>
                <a:gridCol w="2632946">
                  <a:extLst>
                    <a:ext uri="{9D8B030D-6E8A-4147-A177-3AD203B41FA5}">
                      <a16:colId xmlns="" xmlns:a16="http://schemas.microsoft.com/office/drawing/2014/main" val="20001"/>
                    </a:ext>
                  </a:extLst>
                </a:gridCol>
                <a:gridCol w="2592289">
                  <a:extLst>
                    <a:ext uri="{9D8B030D-6E8A-4147-A177-3AD203B41FA5}">
                      <a16:colId xmlns="" xmlns:a16="http://schemas.microsoft.com/office/drawing/2014/main" val="20002"/>
                    </a:ext>
                  </a:extLst>
                </a:gridCol>
              </a:tblGrid>
              <a:tr h="720080">
                <a:tc>
                  <a:txBody>
                    <a:bodyPr/>
                    <a:lstStyle/>
                    <a:p>
                      <a:endParaRPr lang="nb-NO" dirty="0"/>
                    </a:p>
                  </a:txBody>
                  <a:tcP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bg1"/>
                    </a:solidFill>
                  </a:tcPr>
                </a:tc>
                <a:tc>
                  <a:txBody>
                    <a:bodyPr/>
                    <a:lstStyle/>
                    <a:p>
                      <a:endParaRPr lang="nb-NO" dirty="0"/>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nb-NO"/>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0"/>
                  </a:ext>
                </a:extLst>
              </a:tr>
              <a:tr h="720080">
                <a:tc>
                  <a:txBody>
                    <a:bodyPr/>
                    <a:lstStyle/>
                    <a:p>
                      <a:endParaRPr lang="nb-NO" dirty="0"/>
                    </a:p>
                  </a:txBody>
                  <a:tcPr>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720080">
                <a:tc>
                  <a:txBody>
                    <a:bodyPr/>
                    <a:lstStyle/>
                    <a:p>
                      <a:endParaRPr lang="nb-NO"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endParaRPr lang="nb-NO"/>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bl>
          </a:graphicData>
        </a:graphic>
      </p:graphicFrame>
      <p:graphicFrame>
        <p:nvGraphicFramePr>
          <p:cNvPr id="12" name="Table 11"/>
          <p:cNvGraphicFramePr>
            <a:graphicFrameLocks noGrp="1"/>
          </p:cNvGraphicFramePr>
          <p:nvPr/>
        </p:nvGraphicFramePr>
        <p:xfrm>
          <a:off x="8673737" y="1428206"/>
          <a:ext cx="208280" cy="505097"/>
        </p:xfrm>
        <a:graphic>
          <a:graphicData uri="http://schemas.openxmlformats.org/drawingml/2006/table">
            <a:tbl>
              <a:tblPr/>
              <a:tblGrid>
                <a:gridCol w="208280">
                  <a:extLst>
                    <a:ext uri="{9D8B030D-6E8A-4147-A177-3AD203B41FA5}">
                      <a16:colId xmlns="" xmlns:a16="http://schemas.microsoft.com/office/drawing/2014/main" val="20000"/>
                    </a:ext>
                  </a:extLst>
                </a:gridCol>
              </a:tblGrid>
              <a:tr h="505097">
                <a:tc>
                  <a:txBody>
                    <a:bodyPr/>
                    <a:lstStyle/>
                    <a:p>
                      <a:endParaRPr lang="nb-NO" dirty="0"/>
                    </a:p>
                  </a:txBody>
                  <a:tcPr>
                    <a:lnL w="12700" cmpd="sng">
                      <a:solidFill>
                        <a:schemeClr val="bg1"/>
                      </a:solidFill>
                      <a:prstDash val="solid"/>
                    </a:lnL>
                    <a:lnR w="12700" cmpd="sng">
                      <a:solidFill>
                        <a:schemeClr val="bg1"/>
                      </a:solidFill>
                      <a:prstDash val="solid"/>
                    </a:lnR>
                    <a:lnT w="12700" cmpd="sng">
                      <a:solidFill>
                        <a:schemeClr val="bg1"/>
                      </a:solidFill>
                      <a:prstDash val="solid"/>
                    </a:lnT>
                    <a:lnB w="12700" cmpd="sng">
                      <a:solidFill>
                        <a:schemeClr val="bg1"/>
                      </a:solidFill>
                      <a:prstDash val="solid"/>
                    </a:lnB>
                  </a:tcPr>
                </a:tc>
                <a:extLst>
                  <a:ext uri="{0D108BD9-81ED-4DB2-BD59-A6C34878D82A}">
                    <a16:rowId xmlns="" xmlns:a16="http://schemas.microsoft.com/office/drawing/2014/main" val="10000"/>
                  </a:ext>
                </a:extLst>
              </a:tr>
            </a:tbl>
          </a:graphicData>
        </a:graphic>
      </p:graphicFrame>
      <p:sp>
        <p:nvSpPr>
          <p:cNvPr id="16" name="TextBox 15"/>
          <p:cNvSpPr txBox="1"/>
          <p:nvPr/>
        </p:nvSpPr>
        <p:spPr>
          <a:xfrm>
            <a:off x="4788024" y="2198003"/>
            <a:ext cx="535596" cy="369332"/>
          </a:xfrm>
          <a:prstGeom prst="rect">
            <a:avLst/>
          </a:prstGeom>
          <a:noFill/>
        </p:spPr>
        <p:txBody>
          <a:bodyPr wrap="none" rtlCol="0">
            <a:spAutoFit/>
          </a:bodyPr>
          <a:lstStyle/>
          <a:p>
            <a:r>
              <a:rPr lang="nb-NO" dirty="0" smtClean="0"/>
              <a:t>FAR</a:t>
            </a:r>
            <a:endParaRPr lang="nb-NO" dirty="0"/>
          </a:p>
        </p:txBody>
      </p:sp>
      <p:sp>
        <p:nvSpPr>
          <p:cNvPr id="17" name="TextBox 16"/>
          <p:cNvSpPr txBox="1"/>
          <p:nvPr/>
        </p:nvSpPr>
        <p:spPr>
          <a:xfrm>
            <a:off x="457200" y="3717032"/>
            <a:ext cx="659155" cy="369332"/>
          </a:xfrm>
          <a:prstGeom prst="rect">
            <a:avLst/>
          </a:prstGeom>
          <a:noFill/>
        </p:spPr>
        <p:txBody>
          <a:bodyPr wrap="none" rtlCol="0">
            <a:spAutoFit/>
          </a:bodyPr>
          <a:lstStyle/>
          <a:p>
            <a:r>
              <a:rPr lang="nb-NO" dirty="0" smtClean="0"/>
              <a:t>MOR</a:t>
            </a:r>
            <a:endParaRPr lang="nb-NO" dirty="0"/>
          </a:p>
        </p:txBody>
      </p:sp>
    </p:spTree>
    <p:extLst>
      <p:ext uri="{BB962C8B-B14F-4D97-AF65-F5344CB8AC3E}">
        <p14:creationId xmlns:p14="http://schemas.microsoft.com/office/powerpoint/2010/main" val="331325992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effectLst>
                  <a:outerShdw blurRad="38100" dist="38100" dir="2700000" algn="tl">
                    <a:srgbClr val="000000">
                      <a:alpha val="43137"/>
                    </a:srgbClr>
                  </a:outerShdw>
                </a:effectLst>
              </a:rPr>
              <a:t>BEGREPER</a:t>
            </a:r>
            <a:endParaRPr lang="nb-NO"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00200"/>
            <a:ext cx="8229600" cy="5141168"/>
          </a:xfrm>
        </p:spPr>
        <p:txBody>
          <a:bodyPr>
            <a:normAutofit fontScale="62500" lnSpcReduction="20000"/>
          </a:bodyPr>
          <a:lstStyle/>
          <a:p>
            <a:pPr marL="0" indent="0">
              <a:buNone/>
            </a:pPr>
            <a:r>
              <a:rPr lang="nb-NO" dirty="0" smtClean="0"/>
              <a:t>Hvilke alleler man har av et gen kalles genotypen (eks. </a:t>
            </a:r>
            <a:r>
              <a:rPr lang="nb-NO" dirty="0" err="1" smtClean="0"/>
              <a:t>Bb</a:t>
            </a:r>
            <a:r>
              <a:rPr lang="nb-NO" dirty="0" smtClean="0"/>
              <a:t>), mens det som blir uttrykt fra genet kalles fenotypen (eks. brun).</a:t>
            </a:r>
          </a:p>
          <a:p>
            <a:pPr marL="0" indent="0">
              <a:buNone/>
            </a:pPr>
            <a:endParaRPr lang="nb-NO" dirty="0" smtClean="0"/>
          </a:p>
          <a:p>
            <a:pPr marL="0" indent="0">
              <a:buNone/>
            </a:pPr>
            <a:r>
              <a:rPr lang="nb-NO" dirty="0" smtClean="0"/>
              <a:t>Fenotypen er styrt av genotypen, men kan også påvirkes av miljøpåvirkninger.</a:t>
            </a:r>
          </a:p>
          <a:p>
            <a:pPr marL="0" indent="0">
              <a:buNone/>
            </a:pPr>
            <a:endParaRPr lang="nb-NO" dirty="0" smtClean="0"/>
          </a:p>
          <a:p>
            <a:pPr marL="0" indent="0">
              <a:buNone/>
            </a:pPr>
            <a:r>
              <a:rPr lang="nb-NO" dirty="0" smtClean="0"/>
              <a:t>Et individ som har to like alleler (eks. BB eller </a:t>
            </a:r>
            <a:r>
              <a:rPr lang="nb-NO" dirty="0" err="1" smtClean="0"/>
              <a:t>bb</a:t>
            </a:r>
            <a:r>
              <a:rPr lang="nb-NO" dirty="0" smtClean="0"/>
              <a:t>) for et gen kalles homozygot. </a:t>
            </a:r>
          </a:p>
          <a:p>
            <a:pPr lvl="1"/>
            <a:r>
              <a:rPr lang="nb-NO" dirty="0" smtClean="0"/>
              <a:t>BB: Homozygot dominant. </a:t>
            </a:r>
          </a:p>
          <a:p>
            <a:pPr lvl="1"/>
            <a:r>
              <a:rPr lang="nb-NO" dirty="0" err="1" smtClean="0"/>
              <a:t>bb</a:t>
            </a:r>
            <a:r>
              <a:rPr lang="nb-NO" dirty="0" smtClean="0"/>
              <a:t>: Homozygot recessiv. </a:t>
            </a:r>
          </a:p>
          <a:p>
            <a:pPr lvl="1"/>
            <a:endParaRPr lang="nb-NO" dirty="0" smtClean="0"/>
          </a:p>
          <a:p>
            <a:pPr marL="0" indent="0">
              <a:buNone/>
            </a:pPr>
            <a:r>
              <a:rPr lang="nb-NO" dirty="0"/>
              <a:t>E</a:t>
            </a:r>
            <a:r>
              <a:rPr lang="nb-NO" dirty="0" smtClean="0"/>
              <a:t>t individ med to ulike alleler (eks. </a:t>
            </a:r>
            <a:r>
              <a:rPr lang="nb-NO" dirty="0" err="1" smtClean="0"/>
              <a:t>Bb</a:t>
            </a:r>
            <a:r>
              <a:rPr lang="nb-NO" dirty="0" smtClean="0"/>
              <a:t>) for et gen kalles heterozygot.</a:t>
            </a:r>
          </a:p>
          <a:p>
            <a:pPr marL="0" indent="0">
              <a:buNone/>
            </a:pPr>
            <a:endParaRPr lang="nb-NO" dirty="0" smtClean="0"/>
          </a:p>
          <a:p>
            <a:pPr marL="0" indent="0">
              <a:buNone/>
            </a:pPr>
            <a:r>
              <a:rPr lang="nb-NO" dirty="0" smtClean="0"/>
              <a:t>Dersom et individ er heterozygot for et gen sier vi at det er «bærer» av det recessive allelet, dette allelet kan «bæres» gjennom mange generasjoner uten å komme til uttrykk fordi det dominante allelet overstyrer.</a:t>
            </a:r>
          </a:p>
          <a:p>
            <a:endParaRPr lang="nb-NO" dirty="0" smtClean="0"/>
          </a:p>
        </p:txBody>
      </p:sp>
    </p:spTree>
    <p:extLst>
      <p:ext uri="{BB962C8B-B14F-4D97-AF65-F5344CB8AC3E}">
        <p14:creationId xmlns:p14="http://schemas.microsoft.com/office/powerpoint/2010/main" val="5365140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effectLst>
                  <a:outerShdw blurRad="38100" dist="38100" dir="2700000" algn="tl">
                    <a:srgbClr val="000000">
                      <a:alpha val="43137"/>
                    </a:srgbClr>
                  </a:outerShdw>
                </a:effectLst>
              </a:rPr>
              <a:t>KJØNNSBESTEMMELSE</a:t>
            </a:r>
            <a:endParaRPr lang="nb-NO" dirty="0">
              <a:effectLst>
                <a:outerShdw blurRad="38100" dist="38100" dir="2700000" algn="tl">
                  <a:srgbClr val="000000">
                    <a:alpha val="43137"/>
                  </a:srgbClr>
                </a:outerShdw>
              </a:effectLst>
            </a:endParaRPr>
          </a:p>
        </p:txBody>
      </p:sp>
      <p:pic>
        <p:nvPicPr>
          <p:cNvPr id="4098" name="Picture 2" descr="Image result for x and y chromosom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3912"/>
          <a:stretch/>
        </p:blipFill>
        <p:spPr bwMode="auto">
          <a:xfrm>
            <a:off x="1691680" y="4255990"/>
            <a:ext cx="4909564" cy="260201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57200" y="1600201"/>
            <a:ext cx="8229600" cy="3052936"/>
          </a:xfrm>
        </p:spPr>
        <p:txBody>
          <a:bodyPr>
            <a:normAutofit fontScale="85000" lnSpcReduction="10000"/>
          </a:bodyPr>
          <a:lstStyle/>
          <a:p>
            <a:pPr marL="0" indent="0">
              <a:buNone/>
            </a:pPr>
            <a:r>
              <a:rPr lang="nb-NO" dirty="0" smtClean="0"/>
              <a:t>Det eneste som skiller kjønnene i </a:t>
            </a:r>
            <a:r>
              <a:rPr lang="nb-NO" dirty="0" err="1" smtClean="0"/>
              <a:t>DNA’et</a:t>
            </a:r>
            <a:r>
              <a:rPr lang="nb-NO" dirty="0" smtClean="0"/>
              <a:t> er at menn har to helt forskjellige varianter av kjønnskromosomet (kromosom 23) – </a:t>
            </a:r>
            <a:r>
              <a:rPr lang="nb-NO" dirty="0" err="1" smtClean="0"/>
              <a:t>X</a:t>
            </a:r>
            <a:r>
              <a:rPr lang="nb-NO" dirty="0" smtClean="0"/>
              <a:t> og Y, mens kvinner har </a:t>
            </a:r>
            <a:r>
              <a:rPr lang="nb-NO" dirty="0" err="1" smtClean="0"/>
              <a:t>X</a:t>
            </a:r>
            <a:r>
              <a:rPr lang="nb-NO" dirty="0" smtClean="0"/>
              <a:t> og </a:t>
            </a:r>
            <a:r>
              <a:rPr lang="nb-NO" dirty="0" err="1" smtClean="0"/>
              <a:t>X</a:t>
            </a:r>
            <a:r>
              <a:rPr lang="nb-NO" dirty="0" smtClean="0"/>
              <a:t>.</a:t>
            </a:r>
          </a:p>
          <a:p>
            <a:pPr marL="0" indent="0">
              <a:buNone/>
            </a:pPr>
            <a:endParaRPr lang="nb-NO" dirty="0" smtClean="0"/>
          </a:p>
          <a:p>
            <a:pPr marL="0" indent="0">
              <a:buNone/>
            </a:pPr>
            <a:r>
              <a:rPr lang="nb-NO" dirty="0" smtClean="0"/>
              <a:t>Y-kromosomet er meget lite og har ingen annen funksjon enn å bestemme kjønnet, genet som </a:t>
            </a:r>
            <a:r>
              <a:rPr lang="nb-NO" dirty="0" smtClean="0"/>
              <a:t>gjør </a:t>
            </a:r>
            <a:r>
              <a:rPr lang="nb-NO" dirty="0" smtClean="0"/>
              <a:t>at barnet blir en gutt heter SRY </a:t>
            </a:r>
            <a:r>
              <a:rPr lang="nb-NO" dirty="0" smtClean="0">
                <a:sym typeface="Wingdings" panose="05000000000000000000" pitchFamily="2" charset="2"/>
              </a:rPr>
              <a:t></a:t>
            </a:r>
            <a:endParaRPr lang="nb-NO" dirty="0"/>
          </a:p>
        </p:txBody>
      </p:sp>
    </p:spTree>
    <p:extLst>
      <p:ext uri="{BB962C8B-B14F-4D97-AF65-F5344CB8AC3E}">
        <p14:creationId xmlns:p14="http://schemas.microsoft.com/office/powerpoint/2010/main" val="34654609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nb-NO" dirty="0" smtClean="0">
                <a:effectLst>
                  <a:outerShdw blurRad="38100" dist="38100" dir="2700000" algn="tl">
                    <a:srgbClr val="000000">
                      <a:alpha val="43137"/>
                    </a:srgbClr>
                  </a:outerShdw>
                </a:effectLst>
              </a:rPr>
              <a:t>GENETISKE SYKDOMMER</a:t>
            </a:r>
            <a:endParaRPr lang="nb-NO"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00200"/>
            <a:ext cx="8229600" cy="4853135"/>
          </a:xfrm>
        </p:spPr>
        <p:txBody>
          <a:bodyPr>
            <a:normAutofit fontScale="77500" lnSpcReduction="20000"/>
          </a:bodyPr>
          <a:lstStyle/>
          <a:p>
            <a:pPr marL="0" indent="0">
              <a:buNone/>
            </a:pPr>
            <a:r>
              <a:rPr lang="nb-NO" dirty="0" smtClean="0"/>
              <a:t>I gjennomsnitt bærer hver av oss på fem genetiske sykdommer, disse er nesten alltid  recessive. </a:t>
            </a:r>
          </a:p>
          <a:p>
            <a:pPr marL="0" indent="0">
              <a:buNone/>
            </a:pPr>
            <a:endParaRPr lang="nb-NO" dirty="0"/>
          </a:p>
          <a:p>
            <a:pPr marL="0" indent="0">
              <a:buNone/>
            </a:pPr>
            <a:r>
              <a:rPr lang="nb-NO" dirty="0" smtClean="0"/>
              <a:t>Eksempler er: </a:t>
            </a:r>
          </a:p>
          <a:p>
            <a:pPr marL="0" indent="0">
              <a:buNone/>
            </a:pPr>
            <a:r>
              <a:rPr lang="nb-NO" dirty="0" smtClean="0"/>
              <a:t>Cystisk fibrose</a:t>
            </a:r>
          </a:p>
          <a:p>
            <a:pPr marL="0" indent="0">
              <a:buNone/>
            </a:pPr>
            <a:r>
              <a:rPr lang="nb-NO" dirty="0" smtClean="0"/>
              <a:t>Sigdcelleanemi</a:t>
            </a:r>
          </a:p>
          <a:p>
            <a:pPr marL="0" indent="0">
              <a:buNone/>
            </a:pPr>
            <a:r>
              <a:rPr lang="nb-NO" dirty="0" smtClean="0"/>
              <a:t>Huntingtons sykdom</a:t>
            </a:r>
          </a:p>
          <a:p>
            <a:pPr marL="0" indent="0">
              <a:buNone/>
            </a:pPr>
            <a:r>
              <a:rPr lang="nb-NO" dirty="0" smtClean="0"/>
              <a:t>Visse former for Alzheimer</a:t>
            </a:r>
          </a:p>
          <a:p>
            <a:pPr marL="0" indent="0">
              <a:buNone/>
            </a:pPr>
            <a:endParaRPr lang="nb-NO" dirty="0" smtClean="0"/>
          </a:p>
          <a:p>
            <a:pPr marL="0" indent="0">
              <a:buNone/>
            </a:pPr>
            <a:r>
              <a:rPr lang="nb-NO" dirty="0" smtClean="0"/>
              <a:t>Enkelte genetiske </a:t>
            </a:r>
            <a:br>
              <a:rPr lang="nb-NO" dirty="0" smtClean="0"/>
            </a:br>
            <a:r>
              <a:rPr lang="nb-NO" dirty="0" smtClean="0"/>
              <a:t>sykdommer er</a:t>
            </a:r>
            <a:br>
              <a:rPr lang="nb-NO" dirty="0" smtClean="0"/>
            </a:br>
            <a:r>
              <a:rPr lang="nb-NO" dirty="0" smtClean="0"/>
              <a:t>overrepresentert i </a:t>
            </a:r>
            <a:br>
              <a:rPr lang="nb-NO" dirty="0" smtClean="0"/>
            </a:br>
            <a:r>
              <a:rPr lang="nb-NO" dirty="0" smtClean="0"/>
              <a:t>Telemark. Hvorfor?</a:t>
            </a:r>
            <a:endParaRPr lang="nb-NO" dirty="0"/>
          </a:p>
        </p:txBody>
      </p:sp>
      <p:pic>
        <p:nvPicPr>
          <p:cNvPr id="512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1" y="2780928"/>
            <a:ext cx="4932040" cy="3943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532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5141167"/>
          </a:xfrm>
        </p:spPr>
        <p:txBody>
          <a:bodyPr>
            <a:normAutofit/>
          </a:bodyPr>
          <a:lstStyle/>
          <a:p>
            <a:pPr marL="0" lvl="1" indent="0">
              <a:buNone/>
            </a:pPr>
            <a:r>
              <a:rPr lang="nb-NO" sz="3300" dirty="0" smtClean="0"/>
              <a:t>Genene spiller stor rolle for </a:t>
            </a:r>
            <a:br>
              <a:rPr lang="nb-NO" sz="3300" dirty="0" smtClean="0"/>
            </a:br>
            <a:r>
              <a:rPr lang="nb-NO" sz="3300" dirty="0" smtClean="0"/>
              <a:t>hvordan vi blir, men </a:t>
            </a:r>
            <a:br>
              <a:rPr lang="nb-NO" sz="3300" dirty="0" smtClean="0"/>
            </a:br>
            <a:r>
              <a:rPr lang="nb-NO" sz="3300" dirty="0" smtClean="0"/>
              <a:t>omgivelsene spiller også inn:</a:t>
            </a:r>
          </a:p>
          <a:p>
            <a:pPr marL="0" lvl="1" indent="0">
              <a:buNone/>
            </a:pPr>
            <a:endParaRPr lang="nb-NO" sz="3300" dirty="0" smtClean="0"/>
          </a:p>
          <a:p>
            <a:pPr marL="0" lvl="1" indent="0">
              <a:buNone/>
            </a:pPr>
            <a:endParaRPr lang="nb-NO" sz="3300" dirty="0"/>
          </a:p>
          <a:p>
            <a:pPr marL="0" lvl="1" indent="0">
              <a:buNone/>
            </a:pPr>
            <a:r>
              <a:rPr lang="nb-NO" sz="3300" dirty="0" smtClean="0"/>
              <a:t>«</a:t>
            </a:r>
            <a:r>
              <a:rPr lang="nb-NO" sz="3300" dirty="0" smtClean="0"/>
              <a:t>Genene </a:t>
            </a:r>
            <a:r>
              <a:rPr lang="nb-NO" sz="3300" dirty="0"/>
              <a:t>setter rammene for hvilke </a:t>
            </a:r>
            <a:r>
              <a:rPr lang="nb-NO" sz="3300" dirty="0" smtClean="0"/>
              <a:t/>
            </a:r>
            <a:br>
              <a:rPr lang="nb-NO" sz="3300" dirty="0" smtClean="0"/>
            </a:br>
            <a:r>
              <a:rPr lang="nb-NO" sz="3300" dirty="0" smtClean="0"/>
              <a:t>egenskaper </a:t>
            </a:r>
            <a:r>
              <a:rPr lang="nb-NO" sz="3300" dirty="0"/>
              <a:t>et individ kan få, mens </a:t>
            </a:r>
            <a:r>
              <a:rPr lang="nb-NO" sz="3300" dirty="0" smtClean="0"/>
              <a:t/>
            </a:r>
            <a:br>
              <a:rPr lang="nb-NO" sz="3300" dirty="0" smtClean="0"/>
            </a:br>
            <a:r>
              <a:rPr lang="nb-NO" sz="3300" dirty="0" smtClean="0"/>
              <a:t>miljøet </a:t>
            </a:r>
            <a:r>
              <a:rPr lang="nb-NO" sz="3300" dirty="0"/>
              <a:t>avgjør i hvilken grad </a:t>
            </a:r>
            <a:r>
              <a:rPr lang="nb-NO" sz="3300" dirty="0" smtClean="0"/>
              <a:t/>
            </a:r>
            <a:br>
              <a:rPr lang="nb-NO" sz="3300" dirty="0" smtClean="0"/>
            </a:br>
            <a:r>
              <a:rPr lang="nb-NO" sz="3300" dirty="0" smtClean="0"/>
              <a:t>egenskapene </a:t>
            </a:r>
            <a:r>
              <a:rPr lang="nb-NO" sz="3300" dirty="0"/>
              <a:t>kommer til uttrykk</a:t>
            </a:r>
            <a:r>
              <a:rPr lang="nb-NO" sz="3300" dirty="0" smtClean="0"/>
              <a:t>.»</a:t>
            </a:r>
          </a:p>
          <a:p>
            <a:pPr marL="0" lvl="1" indent="0">
              <a:buNone/>
            </a:pPr>
            <a:endParaRPr lang="nb-NO" sz="3300" dirty="0"/>
          </a:p>
          <a:p>
            <a:pPr marL="0" lvl="1" indent="0">
              <a:buNone/>
            </a:pPr>
            <a:endParaRPr lang="nb-NO" sz="3300" dirty="0"/>
          </a:p>
          <a:p>
            <a:pPr marL="0" lvl="1" indent="0">
              <a:buNone/>
            </a:pPr>
            <a:endParaRPr lang="nb-NO" sz="3300" dirty="0"/>
          </a:p>
          <a:p>
            <a:endParaRPr lang="nb-NO" dirty="0" smtClean="0"/>
          </a:p>
        </p:txBody>
      </p:sp>
      <p:pic>
        <p:nvPicPr>
          <p:cNvPr id="4" name="Picture 2" descr="Relatert bilde"/>
          <p:cNvPicPr>
            <a:picLocks noChangeAspect="1" noChangeArrowheads="1"/>
          </p:cNvPicPr>
          <p:nvPr/>
        </p:nvPicPr>
        <p:blipFill rotWithShape="1">
          <a:blip r:embed="rId2">
            <a:extLst>
              <a:ext uri="{28A0092B-C50C-407E-A947-70E740481C1C}">
                <a14:useLocalDpi xmlns:a14="http://schemas.microsoft.com/office/drawing/2010/main" val="0"/>
              </a:ext>
            </a:extLst>
          </a:blip>
          <a:srcRect t="9385"/>
          <a:stretch/>
        </p:blipFill>
        <p:spPr bwMode="auto">
          <a:xfrm>
            <a:off x="5722080" y="476672"/>
            <a:ext cx="3348746" cy="388843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algn="l"/>
            <a:r>
              <a:rPr lang="nb-NO" dirty="0" smtClean="0">
                <a:effectLst>
                  <a:outerShdw blurRad="38100" dist="38100" dir="2700000" algn="tl">
                    <a:srgbClr val="000000">
                      <a:alpha val="43137"/>
                    </a:srgbClr>
                  </a:outerShdw>
                </a:effectLst>
              </a:rPr>
              <a:t>GENER OG OMGIVELSER</a:t>
            </a:r>
            <a:endParaRPr lang="nb-NO"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943176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GENER OG OMGIVELSER</a:t>
            </a:r>
            <a:endParaRPr lang="nb-NO" dirty="0"/>
          </a:p>
        </p:txBody>
      </p:sp>
      <p:sp>
        <p:nvSpPr>
          <p:cNvPr id="3" name="Plassholder for innhold 2"/>
          <p:cNvSpPr>
            <a:spLocks noGrp="1"/>
          </p:cNvSpPr>
          <p:nvPr>
            <p:ph idx="1"/>
          </p:nvPr>
        </p:nvSpPr>
        <p:spPr>
          <a:xfrm>
            <a:off x="457200" y="1600201"/>
            <a:ext cx="8229600" cy="1643582"/>
          </a:xfrm>
        </p:spPr>
        <p:txBody>
          <a:bodyPr>
            <a:normAutofit fontScale="92500" lnSpcReduction="20000"/>
          </a:bodyPr>
          <a:lstStyle/>
          <a:p>
            <a:pPr marL="0" indent="0">
              <a:buNone/>
            </a:pPr>
            <a:r>
              <a:rPr lang="nb-NO" dirty="0" err="1" smtClean="0"/>
              <a:t>Nord-Koreanere</a:t>
            </a:r>
            <a:r>
              <a:rPr lang="nb-NO" dirty="0" smtClean="0"/>
              <a:t> </a:t>
            </a:r>
            <a:r>
              <a:rPr lang="nb-NO" dirty="0"/>
              <a:t>og </a:t>
            </a:r>
            <a:r>
              <a:rPr lang="nb-NO" dirty="0" err="1"/>
              <a:t>Sør-Koreanere</a:t>
            </a:r>
            <a:r>
              <a:rPr lang="nb-NO" dirty="0"/>
              <a:t> tilhører samme folkeslag, men </a:t>
            </a:r>
            <a:r>
              <a:rPr lang="nb-NO" dirty="0" err="1"/>
              <a:t>Nord-Koreanere</a:t>
            </a:r>
            <a:r>
              <a:rPr lang="nb-NO" dirty="0"/>
              <a:t> er gjennomsnittlig flere cm lavere enn </a:t>
            </a:r>
            <a:r>
              <a:rPr lang="nb-NO" dirty="0" err="1"/>
              <a:t>Sør-Koreanere</a:t>
            </a:r>
            <a:r>
              <a:rPr lang="nb-NO" dirty="0"/>
              <a:t> fordi mange har vært underernært i oppveksten. </a:t>
            </a:r>
          </a:p>
          <a:p>
            <a:endParaRPr lang="nb-NO" dirty="0"/>
          </a:p>
        </p:txBody>
      </p:sp>
      <p:pic>
        <p:nvPicPr>
          <p:cNvPr id="5" name="Bilde 4"/>
          <p:cNvPicPr>
            <a:picLocks noChangeAspect="1"/>
          </p:cNvPicPr>
          <p:nvPr/>
        </p:nvPicPr>
        <p:blipFill rotWithShape="1">
          <a:blip r:embed="rId2">
            <a:clrChange>
              <a:clrFrom>
                <a:srgbClr val="F0F0F0"/>
              </a:clrFrom>
              <a:clrTo>
                <a:srgbClr val="F0F0F0">
                  <a:alpha val="0"/>
                </a:srgbClr>
              </a:clrTo>
            </a:clrChange>
          </a:blip>
          <a:srcRect l="3310" t="2004" r="2468"/>
          <a:stretch/>
        </p:blipFill>
        <p:spPr>
          <a:xfrm>
            <a:off x="4780507" y="3243783"/>
            <a:ext cx="4255989" cy="3614218"/>
          </a:xfrm>
          <a:prstGeom prst="rect">
            <a:avLst/>
          </a:prstGeom>
        </p:spPr>
      </p:pic>
      <p:pic>
        <p:nvPicPr>
          <p:cNvPr id="6" name="Bilde 5"/>
          <p:cNvPicPr>
            <a:picLocks noChangeAspect="1"/>
          </p:cNvPicPr>
          <p:nvPr/>
        </p:nvPicPr>
        <p:blipFill rotWithShape="1">
          <a:blip r:embed="rId3">
            <a:clrChange>
              <a:clrFrom>
                <a:srgbClr val="F0F0F0"/>
              </a:clrFrom>
              <a:clrTo>
                <a:srgbClr val="F0F0F0">
                  <a:alpha val="0"/>
                </a:srgbClr>
              </a:clrTo>
            </a:clrChange>
          </a:blip>
          <a:srcRect t="4724" r="3579" b="4722"/>
          <a:stretch/>
        </p:blipFill>
        <p:spPr>
          <a:xfrm>
            <a:off x="323528" y="3426346"/>
            <a:ext cx="3677748" cy="3338858"/>
          </a:xfrm>
          <a:prstGeom prst="rect">
            <a:avLst/>
          </a:prstGeom>
        </p:spPr>
      </p:pic>
      <p:sp>
        <p:nvSpPr>
          <p:cNvPr id="7" name="TekstSylinder 6"/>
          <p:cNvSpPr txBox="1"/>
          <p:nvPr/>
        </p:nvSpPr>
        <p:spPr>
          <a:xfrm>
            <a:off x="2411760" y="6462413"/>
            <a:ext cx="1265988" cy="369332"/>
          </a:xfrm>
          <a:prstGeom prst="rect">
            <a:avLst/>
          </a:prstGeom>
          <a:noFill/>
        </p:spPr>
        <p:txBody>
          <a:bodyPr wrap="none" rtlCol="0">
            <a:spAutoFit/>
          </a:bodyPr>
          <a:lstStyle/>
          <a:p>
            <a:r>
              <a:rPr lang="nb-NO" dirty="0" smtClean="0"/>
              <a:t>Nord-Korea</a:t>
            </a:r>
            <a:endParaRPr lang="nb-NO" dirty="0"/>
          </a:p>
        </p:txBody>
      </p:sp>
      <p:sp>
        <p:nvSpPr>
          <p:cNvPr id="8" name="TekstSylinder 7"/>
          <p:cNvSpPr txBox="1"/>
          <p:nvPr/>
        </p:nvSpPr>
        <p:spPr>
          <a:xfrm>
            <a:off x="7596336" y="6307716"/>
            <a:ext cx="1104020" cy="369332"/>
          </a:xfrm>
          <a:prstGeom prst="rect">
            <a:avLst/>
          </a:prstGeom>
          <a:noFill/>
        </p:spPr>
        <p:txBody>
          <a:bodyPr wrap="none" rtlCol="0">
            <a:spAutoFit/>
          </a:bodyPr>
          <a:lstStyle/>
          <a:p>
            <a:r>
              <a:rPr lang="nb-NO" dirty="0" smtClean="0"/>
              <a:t>Sør-Korea</a:t>
            </a:r>
            <a:endParaRPr lang="nb-NO" dirty="0"/>
          </a:p>
        </p:txBody>
      </p:sp>
    </p:spTree>
    <p:extLst>
      <p:ext uri="{BB962C8B-B14F-4D97-AF65-F5344CB8AC3E}">
        <p14:creationId xmlns:p14="http://schemas.microsoft.com/office/powerpoint/2010/main" val="4486243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b-NO" dirty="0" smtClean="0">
                <a:effectLst>
                  <a:outerShdw blurRad="38100" dist="38100" dir="2700000" algn="tl">
                    <a:srgbClr val="000000">
                      <a:alpha val="43137"/>
                    </a:srgbClr>
                  </a:outerShdw>
                </a:effectLst>
              </a:rPr>
              <a:t>MENGDE IDENTISK DNA </a:t>
            </a:r>
            <a:endParaRPr lang="nb-NO"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00200"/>
            <a:ext cx="8229600" cy="4997152"/>
          </a:xfrm>
        </p:spPr>
        <p:txBody>
          <a:bodyPr>
            <a:normAutofit fontScale="85000" lnSpcReduction="20000"/>
          </a:bodyPr>
          <a:lstStyle/>
          <a:p>
            <a:pPr marL="0" indent="0">
              <a:buNone/>
            </a:pPr>
            <a:r>
              <a:rPr lang="nb-NO" dirty="0" smtClean="0"/>
              <a:t>Menneske – menneske </a:t>
            </a:r>
            <a:br>
              <a:rPr lang="nb-NO" dirty="0" smtClean="0"/>
            </a:br>
            <a:r>
              <a:rPr lang="nb-NO" dirty="0" smtClean="0"/>
              <a:t>	99-100 %</a:t>
            </a:r>
          </a:p>
          <a:p>
            <a:pPr marL="0" indent="0">
              <a:buNone/>
            </a:pPr>
            <a:r>
              <a:rPr lang="nb-NO" dirty="0" smtClean="0"/>
              <a:t>Menneske – orangutang</a:t>
            </a:r>
            <a:br>
              <a:rPr lang="nb-NO" dirty="0" smtClean="0"/>
            </a:br>
            <a:r>
              <a:rPr lang="nb-NO" dirty="0" smtClean="0"/>
              <a:t>	97-99%</a:t>
            </a:r>
          </a:p>
          <a:p>
            <a:pPr marL="0" indent="0">
              <a:buNone/>
            </a:pPr>
            <a:r>
              <a:rPr lang="nb-NO" dirty="0" smtClean="0"/>
              <a:t>Menneske – ku</a:t>
            </a:r>
            <a:br>
              <a:rPr lang="nb-NO" dirty="0" smtClean="0"/>
            </a:br>
            <a:r>
              <a:rPr lang="nb-NO" dirty="0" smtClean="0"/>
              <a:t>	80%</a:t>
            </a:r>
          </a:p>
          <a:p>
            <a:pPr marL="0" indent="0">
              <a:buNone/>
            </a:pPr>
            <a:r>
              <a:rPr lang="nb-NO" dirty="0" smtClean="0"/>
              <a:t>Menneske – mus</a:t>
            </a:r>
            <a:br>
              <a:rPr lang="nb-NO" dirty="0" smtClean="0"/>
            </a:br>
            <a:r>
              <a:rPr lang="nb-NO" dirty="0" smtClean="0"/>
              <a:t>	75%</a:t>
            </a:r>
          </a:p>
          <a:p>
            <a:pPr marL="0" indent="0">
              <a:buNone/>
            </a:pPr>
            <a:r>
              <a:rPr lang="nb-NO" dirty="0" smtClean="0"/>
              <a:t>Menneske – bananflue</a:t>
            </a:r>
            <a:br>
              <a:rPr lang="nb-NO" dirty="0" smtClean="0"/>
            </a:br>
            <a:r>
              <a:rPr lang="nb-NO" dirty="0" smtClean="0"/>
              <a:t>	60%</a:t>
            </a:r>
          </a:p>
          <a:p>
            <a:pPr marL="0" indent="0">
              <a:buNone/>
            </a:pPr>
            <a:r>
              <a:rPr lang="nb-NO" dirty="0"/>
              <a:t>Menneske – banan</a:t>
            </a:r>
          </a:p>
          <a:p>
            <a:pPr marL="0" indent="0">
              <a:buNone/>
            </a:pPr>
            <a:r>
              <a:rPr lang="nb-NO" dirty="0" smtClean="0"/>
              <a:t>     	50</a:t>
            </a:r>
            <a:r>
              <a:rPr lang="nb-NO" dirty="0"/>
              <a:t>%</a:t>
            </a: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140" b="11896"/>
          <a:stretch/>
        </p:blipFill>
        <p:spPr bwMode="auto">
          <a:xfrm>
            <a:off x="5652120" y="1465729"/>
            <a:ext cx="2627659" cy="2539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8993" y="2538313"/>
            <a:ext cx="3911335" cy="2933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2" descr="data:image/jpeg;base64,/9j/4AAQSkZJRgABAQAAAQABAAD/2wCEAAkGBxQQEhUUEhQUFhQUFhQUFBQVFRUUFBQUFRUWFhcXGBgYHCggGh4lHBQUITEhJSksLi4uFx8zODMsNygtLisBCgoKDg0OGxAQGywkICQ0LCwtLywsLCwsNCwsLCwsLCwsLCwsLCwsLCwsLCwsLCwsLCwsLCwsLCwsLCwsLCwsLP/AABEIAMIBAwMBIgACEQEDEQH/xAAcAAACAgMBAQAAAAAAAAAAAAAAAQQFAgMGBwj/xAA/EAABAwIDBQYEBAQFBAMAAAABAAIRAyEEEjEFQVFhcQYTIoGRoTKxwfBCUtHhFCOC8QcVYnKyMzSSoiRDk//EABoBAAEFAQAAAAAAAAAAAAAAAAABAgMFBgT/xAAzEQACAgEDAwIEAwcFAAAAAAAAAQIDEQQhMQUSQRNRImFxgTI0kQYjM0Kx0fAVFkOhwf/aAAwDAQACEQMRAD8AnFOE4RC2JUAE00JACE0IQKCYCEJABCE0CghCEgBCFupUJ4jyW7+D/wBQ8/D81yXa2mr8Ujor0tk+ERCFoxNXKJUrFsy/ib/5SuY7Q1/DANomRfRVd/W6u2UY8+Dvq6XPui5cF/RqhwBBnms5XI7J2iTTDKWZ0Ni4gzwXRYbPAn9go6+vwUUprfG/1Hz6RJybi9vH0JqEw31+9y2OpmLqz0/Uqb3iJw3aGypZZqQiU1YHFgUIQhAAhCEAIoTSSgKEoWSEAYwks4WJSiCQmhAgIhZNbOimt2aYl1goL9TVRHuseCaqmdjxBZIKFuq1KTNXT7KM3adLgD5qql1/Sp4WX9jvj0q5rwZpqP8A53SmBHzUluKa4QR5qNftBR3LZ4H/AOk2Y53EE0iIKauab67o90HlFdZVOt4ksAhCYGvK5JsApJSUVmTwhii5PCALGpiW0/ij1v7KBjNsspizhOk315LTRc6oZGpvYEuI67ll+pdZUv3dPHv/AGLzRdOcfjs/Qnf5u9xOSmQ0audI/umzaTnGACeegWxmEBAzuA4gui/QXlSn4ZrBYN++TtVQNyk8yeS3SUdkRHAEZnzyAiPU6+S5vtFhqlQBrBrqA0RGpl0cJ81e4zEVQf5WYRaWtk/+wiOllAw2GrVHZ3F03GVw8Wk3iBflwI5o87Ib9WU2zNkhrQ67JIcIkAEiHAxcSZgldZsyvMAmSLEE5XRO46EqDXwNek+o2mc2ZrDTzEZQBmDp6ki/JZYF1eoMtRrA8WJklunKINkklJvLFi44wX9asQIv5m45QVF75/Cx4SPnZZYfTXNxDZI8puVsdUBIygUzvYQA48wbzuSwlKLythZKMlhmkMneghSMYyqxuZjx5tZz3iFXYTGveS2qzK7UERDhv0+7rQ9P6tLuVdu+fP8AcqNZoE051/oSEk0LTlEJCTitVSu1oJcdFBfqqqI91jwS1UTteIo2kpBU79qB05SLXINj76qLjMW8PGWqMp6GDzuqCz9oN/3cf1LWHSl/OzorouuZp7TqBoc9zSCYBjhP6HipeD23mgAgHUgm/TiSo/8AcFq5gv1HPpVfiReIC24PFNrWt5XWeJwxZHA6K10HVq9U+3GH7HBqtDKld3KI8ITSVscBP2VlALnRb2WnG7QfUkU2kxqTZo5eigYnFFvgsA6+aN/XRaK2PHd5GWIMmHGXDXeN5A1WM625S1DT4XBoenYVWxQ7aqVQCZa0b4l0cRwOio3bZoQA01M3oDytP3vXZ19msxtOS8tNnNboBy5rjds9kazPFSmo0zbM2G23yeiq6+x7S2O558FdiccRcmXTpuHUwLq22PtaoYuwDfDm/VcbUw72OIe0gjcbeinYGrlIhnuJPSfquidMe3YZG2Wdz1TB7Sz+GxtI0tzEaqXQrA23rj9j1s45HeQ0ehCsu/dSdeowj8sw4A7rgX6qDT6i3ST7q39vDH21wvj2zR0sqt2i97/A20n7mFKwdfvGz08lk9kCd61jvp19HdnZcr2+pSxqnpbMY3fDOU292Ynu3Nc4vDm5iXEMy77DSNfJX+z6Lsoa3wMsMxs53QG8KSMMXMBdObNYA+FwF7jkssNiaVTw5yHC05nNlw1Dmg7rLLa22NtnwJJL2LrTwcI/E937mX8PTzQXuNoAAcD7T81sbTy//RSqN4SQ8/8A6CN3FSDhHjQiLmQM0+rlscx8Xc1w0Ic0AfquaKOhkduJpmwpGmR+EjJHkPCf7rdQqiYF94jfwA9fdQq43HTrIHQnT71TwWGLW2mWm3Qm3zjyUkJZYya2JeKJD+giRBgyR9Sq7FSPCLa/P3Ks8KYnNpeTyt+h9VAxdSZ5n2T5vYbFGOAfVJ8FmjVx3ngFd/xbcsFznE2gAZedoJ9VS4dl/E4gcuW4/dledx/LGXfqdT+nqo44Y6Wxqdig4FtidMubxeh8tAqyo1rSL3uWgwY3WOvkVKfSYyAKhBdEQGySfzE635b1tw1LKYdJO/NqP2smdzg1JMdhSWCLA3LFSKtiR/4j9IULHVMg8VrTe2i2ml6lB6X1bHxzvv8A4zOajRSV/ZDyQ8djgyd5Gg4ncFy209pVe8A/A6dBc2IgT5+qrtu7R7w/EYvAEyefGFFdimSJqkDLGbLEcWzEj0WY1F1mqs9Wf2XsXVVcKI9iMsTUrsvmyjgSCY5uM/ToqarXjxgSZu68ft7fJXdSpScCBVc6Y1JaI8rFVVfCBrpDp3QwXPIk2A9fNLVjyhJ5fBMrValV1NxcSx0kS6eA36wbeauuzmAAM1SWSTDSASDlNwVl2awJfkc+mfDLWQDlaOXEyTfVX+PfTbDTlBB3wCCBprby4aqCyzPwocljk0YqrUDQMO8wRB1kGbknd01XS7HqE4cNJkt+LNNzxErnNmYgQWtbM6Wj3KvcLSLRLjc7rR7Lu6TpLbLlZFbLycmuvhGtwfnwb4QhJbYzxjUYHCDdc9tem5jswNogjrwXRha8ThxUBBGq4tbo46mvtfPhk+mvdUs+Cqwm2aFFo7w3gQxvieeA/uQFlVpnGj+WDTBEy4+I9dQQoTtlik+4lpOtrdSVfbKqGbCbmCfwtBgEHfp0WH1NE6ZuElujS02xsipR4OF2x2VyX70NdaQbZptbLr6KFS2WKN3Ae4Pp9OJXp+1Qx7YJHN5JieAH4ui4faTrktAaxs5qjgAd0wIjlpvSQsk1gWcUnkjDFgCGtIBEZpOY9LzFuKhVMW3MWhzi7iJdEbgBK0sJqkuDiyk38Zu87oaN7iTFr/TN7mULNGUn8IPi0/Gd/QQPQqX09txin7HWbF2gWABxubfDAd1HH7hWu18cw02wYl2V2gHOD7Lzultp2Y3bA4h0egMK7xWIcW0S8nLmm7RJIBMBugOm6ygdUo5+ZKrE2dtsrDuLLNLbWBM21JuLA2sqjtBgW1Zbkd3rIqU3gAA5TOTMBoYIvoug2XhszWiXNL4cCDlzAaNk9ZWjtFs55YHMdlqMOYPiQW6OsdYsYvoUkItYYjmnsRNk1w9jXt7wgxfRw5ObOvkVYYlzS2ct/wDcwH0H1VBSxjRma9oA4hxYDNzrNpJsJWyiym7RjROnhc8+WaR52S45HxlwT2i9iehj5aekK4wbpbB1EQqTD5RYCORbA+gU/DktibRoRoRwgqKPwsllhos9oUm7vsXVBiWxy4zwKuqlax4zuHX9vVUmOl0kQeJPw+trKSb2GRRC78za/uPSbq2pbQLmFoIL7SM2Yjm5rfqQOQXNYvZzn6mo5v5KYDWnkSDmPkssPjqVOmaPcvYZ0aXAk8DBJ9UlWUE9zosNhhLXPqOcWumplgMkXAiI3GQF0mJpNqeIESbiB6ffVcZQxbiWsblBc74Q0kGJJl+4aaAExrquy2dgw5suqOA0AaQ1m7dvmPQqaUE0c7n2nPbbPcy6TLYJH4QOcLh+0+3i45cxgiBqXFsWkr0b/EPBlmH71okNBBi/SeO8HoF4LjquZ2piBE7vP3802qnLw/A6V22UJ+JbxJvvCsMPVbVNy0gRdw8UdTp7qrNSbOA/3a/ut+AwT3OBAIE/GDp0XXKKxl7ELsaZ0uC2U0gOOd4/0EO9QCI9Fd4TZjXeFssG4OEyRu1NukLDYnYR1Qd9Vr1aVMWLmhoqPvENkSLmJMCVJfQYwkUzUIa7wPeZeWTaT0iVXysUn8LyTQkmatpM7mm11J0vY4OiTBvpyCgDE1sVU+ACYm8+/RW9LDOd4GgRvJBMq2wGBFIWud509lbdO6ZO9901iPv7nJq9bGpYj+I07J2d3LYJBcdTEKwQmtjXXGuKjFYRnpzc5d0hIQhPGghNCANWJoB7S2SJESDBB4gqh2biyW5HS0g5SQ7KczTBlxF966Naa2EY+7mNJ4lon1VV1Hpq1WGnho7dJq/QynujVQY6pOYtyNkSNBxP7nVV22tlCpamCQY6mBAaNw1JPVWLsM5jYp6cDwmYW3+LyiMhLiLnjyHBZq/pmoplxn6F1VrKrFzj6nJM2YKcmGktk5tWUxp4R+I3idSTwN6fa+xjSaXvBBNyJuSdxPp96ekMptHxSQCDH5nnRo9vVa6uxP4l3jgyRqbN5zyEnmSNxXMrGuSVxXg8x7O7HdiC50Q0GC48Ykx0bfzC7fAbE744cE5RReXuLpEtiSLDiR6FdfgdnYYUu7pkMawGzrEtPiJsLkxPmVxu39qUsMXGp4mNMBm6rUv4SOA3hL3OcsIYsItu0/aum0tpA0yWkOY9ktBIMZcsm3OfRV21e1wqtgEN4cpFx9F5NtHar8TWNR5+JxIA0aCbDysppxRc2T58yprKGkkRQsTex0uzsQZcczRB1IJ0Mb7Houm2ftQv/F4RrP1/N09lyXZak05nkkk7miRBte1tCrzDVCXjw5GzDZES780DUCJJ5Lmku2WDsi8xOupukSAQBrM+7W/IqSHSIEidxgeZI091B2dVDoDBIbqTck/rp76KTirSABpc2jfJ6bkTimhYyaZi1pJMzpFhMjnGvArTiqWc+FzWm8FwzO/pBMDyC2UIOmo4nXSL/ULdiHgtv0IMe/7hQqLZLlIpP4Fzjau0gaznGXn4KlvRRMXXc3w1clQTLBc2/qBj1UzF7RpU4BcWEggB7Qabp3TeOoMclzuP2mR4PFDjEOYHNmR8DwY8tVJ4whuM7lnX293RY2A0mc0aBzosTvtJUzH9tmsbIHhaZI/O/c0ed/Jcdi6ofmaA4w4jNEguJBdflY/rKpO0rCwNZNsmYG4kkidQDN1NXW5NHLZJJHs2xNuUsbhj373xVDqbwDFMB4LY0MHqdV472i2aKGIqUmkmCYJEW++ZWvsft1+Fc4RmpEHO2SBJjLymR7ldjhsHRrYzM8nuzTzmATYgElo1mAbKWSdTGQanHJzvZ7svVxJHgJbGaBqRxncF6N2b2bhcJSdXxFRjGsENJiNJbkEGSRBFtNxm1Z2g/wAT6NGm6ls/DZRl7rvqoDYBEQ1jb6DeRpovOsVjMVtGqM5qVnxDWgWY3SGtFmN6QFzRpuvebNl4Q2TSR2e2u34xFVlHDgsoghtSs4DvawAIIDR4aTTLhAv4zOpV3hMM+qM7oaHQcoG7UWXN9n+wha4VMS6IIIpM5fnd9B6rvQFodB0iOe62Oy4X/pwajW9q7a39zClTDRAWSyQtFGKisIqpSbeWYppoSiGKaaEAJEJohACQnCIQAlk0wZRCSATMKrM3XjyW1riGEDUjL5b0oQua3SU2LEoomhqLI8Mp8TjThw57pNj7iPS5Xk/aHaTq1S5Ni434k6r2baWFFWm5vEQvJdp9nnsrEZSROg1N1S6rp6pn3QWzO+nVOaxLkqa2EuwtmXQS22puCBr9+kxgDfD0Bnj9lT8NRbTOYjxgQeu9a6ozEn1VZOzwztjBLguthYWowBzQXb4GSG+hn6qdULyTMybFxEQPytC5SltWrRtTe5vSJ6XFgpuB2o+s7xuJI1Og9vuy47apP4jtqnH8J6dsTD91TBJvEnz/AHRjK5JAbe37yFXYHEnuXucDENP/ACkejgo+yqzjAfJyxDrQY4EGQfvo2TWEPjyyydWNOHvJaJDSDdhnQ20F/inqrLFMzsMiZEGNQJht+W4xxRQbMg3a+bGwMiCIPID+6047CZWZqZJLdJOu+D1HnZOjwJLk5ja1FzQWxnYROQ3kcR97lz1bEiiM1NxiP+mTYjnaSPuy6/aZBbYySDUA3gHxHyNh5grkhh/4io5oaY+MW3i7xfSWg+Y5pkY4fyHN7EWltAhoyyLjLG7X7jqrfD4Kni8KQ8O71mZzCANAILZ1Nm6G1lLw2yqbhlcMrfwmTMidYFz99bjZeWmcrWiAMpB10NwPM+6X1t8ohcGtjzCtRDKD8oPxNuRBi6suzGIqVKzBN8uUHlqfOC715K4ds7vqlWhJB146EEWXR9n9higBIEjhx4hXGi0stRvjbO7/AEODUXqpY8+xGxPY6lWe11QnIJJpt8OZ5JJLnemkRxV/gsDToNy0mNY3g0RPU7zzKkIWlhp6oPMY7lLO2c1hsSE0KcjBCEJABCEIEBCaEoYEhNCQUSE00CCQmhACQnCEAKFCxOCDnZo/vuU5EJBcnjmLdFSpye4ejio7akmFv2+0NxNZo0FR/wDyJ+qjYZmY7+fFYq2OJvJpK3mKI2IsTPkp/Z+g57+DZ32krAYXvKoYNCTO+w1V2KEEAWDdBy+9/NQWWJR7fc6Kq3nPsdcK4FKppMQ3gSNevHzUbY7AXXyAu07t7ocRxzCJ5/3VjsxrcgBF3SQOhEDropFDZYDriCY04jSI4SFztZW5Mnh7Frs5thIm4148DHMweoUrFMGQ9LDlr67/AChRsI7IA57omGnnm5ci4j+y37QqS0ZYgiLRDXU7xPn7wpMYiNzmRxO0Za/MNZMeZ+EngYjrCttl4WlToioxt8suO4iXGI32cRyUTaNE3gWP6/forbBYhoaGZWhuU34i8W+9ygrk22SzSwimfhcplhkEf1GdM17/ANvNUKrmH8RE6ODyP6csX68eC258rjuLfD1H2fZacZTzBwBtGhuPThoo1JDJIeGYx+LFRjgQWvaYIs4RaPX2XRQuT7Nf9wRbRxMaTlYP1XXLZ9D/ACz+r/ojO9S/jfYSITSVwV4ITSQAkJohKAkJwhIICSaECjQiE4QIKEQmmkAxQskQgBQiE0IAUIhNCAPIu29AU8ZUj8WV/m4X95VRha4bLj0A5nerrt9TLcY8kfEGkdIj6Fc4QDpY+x/T70WU1UV60182X+nliuL+Ra7FdmqG94AmfXquuwOED3D3K4zZrC1vh/6jjEQZaB9+/mu/7M4aYnSRrvKqNSviRZUP4S/OCDXQDe0f6ZAHzv6qwpUS9t7EZo4yJv5wpP8ADZg0jz3zb+y20qUGJ3EAniBeOV0ZDgxrUR3c/wCkO528XrHyWApzuH5gbgXAnf5eSk1KsQY9N275CVgxseEafhA0Ft3CPrKVyQLJQV6eWx5lpG8Toq+lUhhFohw6TFvVvsun2lTa5lwQR7GZnpzXF7QY5k31O+coPkDuPRc2e2WxPyiLWxZkOcL6OHGIze91sq4mw4gkgjzBHzPmtOGPeSzUi4M25DjHSfZLuyZA/Dc6WLf1Cbhp4Y177lh2dcHVcw/ED8tfQLqFy/Zxv80DgHH2j6rqVseg/ln9X/RGc6p/G+39xIhNCuytFCSyQgBIhNCBBQiE0IAUITQgQEJoQKJCaEAJCaEACEQnCQBQiE0IA8+/xOwhBpVBvlh8rj6rkaNDNqJaOMg/0ka+cr0zt/he8whI/A5rveD815+9vePZSpbz4iJieN+ElZzqi7LsrzuXWgfdXh+Cd2U2ecTWIYZa1oBJEFo0DTxH7wvTMDs5tOBo0R1JHBHYfYrQ0UqcW8VSpxJ3niSu4Gx6Mg3ceZ0hUNmbZdy4LRWRqXa+TnjjabdTugEmZPDh6LLvGvMtuRp+542G9XlXZ9AT4QSFTbSIgtY3KLC1p8xcpGmuQjNS4RqrVBcXvYf7jYfNbKbYHiHmdDrv3FaMK4A/DNtJJhXeD7t2ov1nyuk7WxzljwVtUtcIPoRoDqqTaGzARz1DtV34w9Fw0ad+n3KjYvZ1Oo0inAdw3FNnRJoSGqinhpnju0tnuwzs2QBhMyCIvvHLfCscHRp1GEus5xa4zckCxETpefJXm1aRbLSN8aT7blUUtkFploMC+pbB3xy5KOD/AFJpL9DLYWADa1QsuGt9ASOHQq6hY9mXNa+pMQ7KJHETNt2qssZg4NtNVpuja6uEfRls/HzyUnUdLOT9WO5XwhZlsLGFo8lMJCcIQIJCcIQAkJohACQmhABCITQgBQiFkhIAoRCaEAJNCaAEiE4RCAI20MP3lJ7LeJjhfmOi8+2Hhwalg06NuHN6wQAb9V6XllcN2f2cW4qq5zgBTc4gAXiZkmByVH1mKcYv6lp01tORf9p+03+W4fJQADzrwznXnaIUjs32grYmjTeCJcJO+Sd08r/YXL/4g4QVMH3oMuDwdDOUmCZ0i7fRcN2c7TPwjxJJboRNoiPLryVNCrMNixc13bn0BSqPAGcxPXTQeUrfh2zY3J639VyHZ/tIyvSBdBMXBIEOG7zj38lbs2uwXb+GYtBO+w8k1Jckzz4L+hRawHM3fBEiY3QssRT4QNbCZ5a3VJQ280jcY3EaRz3FZN2+1l5BMHWLAWsdbp+I4GfFyTXh9MZs4AEwDEn1+9FwWE7XVae03sJmm7Lbgco03azu4qo7a9vHB2Sm4zYmDoRqDuA5b1q7B7LNT/5daS+o7M3XSYkzrJAN+CFDZtobKSzhcnsG1qQr0Mxs7fHHiuFxVLK86ggZgc3kRA8l3dCt+EkZXaNBmAIv7ri+17Cxwblcb7oMienNcTXxE8X8OC12Cwd1qDmJP0tO+yt6dS2U9WmNVV4JgYxojcBG50buqm97EHcdOIUb5yjojxgTml0+vVRnshSnvm7TDt43FQaNfPMiCDBvK1HSeoO1elN7rj5lH1HSKH7yKMkJwiFelMYoWSSAEhNCAFCE4QgAQnCaQBIhZQiEAKEQsoRCQDGE4ThCAEnCaAEAa61TK3mbbvmqqqGsbVIbd5YCBw0J9vZTsZBOunI9eP3ZUm1jcAkiYI+7rI6y936iT8LZf58zR01KqhLyybtvAirhKsWD6TxJ5NselvdeE4vD5TxX0HgqtN1MMeR4g5oDYMtyxc7uOu5eKY6nke5huWuIM62KKHjI2xZNWwsY6nYkxIkjUNHA8dfZXg26/RxJyh0R4S4kE+I62VDkINlviNPuEyzGSSvKWC4/zKXSXPIkF17uOY+Kd5A3nfKwxG0XOcMr3EwQ4Oibndy0VOw7lsCYSbsgUdmVa9UDK5z6jhbe4kxA+S93xewe47prZ8LQ0BujYAlscvouP7OdpqdBrYpNa5sDvIl5PNx5kacQvQMHjWEh5cakhsENdAJaDFwN5Hqnzn3IjUOwlUKZp5DOhGbcRPEc9fJV3aTB99WpOBHhl265GgvzgqzOJbVuPIFsOaRuJmBfQKdW2SH0z+b4m8bblySiyWM0uSia7O2HGHTqBF1i6oSIIIcNIOq0F0HkR6+XFYF1wDpu4Dgojr5NxrEQRMfIqNja2R4fudAJiRPkm+sWyHAxvH1WbR4S0mx0PLcZSQm4TUovDEnFSjhm9lVrtCslRYx5puZlcXNMnW9twCucNVDwCFsOna56iOJcr/szet0iq+KPDNiFlCUKyK8UITQlAUIThCACE4TRCQBQmnCISAJCcJwjIChCyhEJMiGMLGoYBK2Qoe03eEDjr03qDVW+lTKfsifTV+pbGJCqVY33mTyuue7RbYl+gkAWncNMx94Cn4msCYH7qvxWFp1XDMAdTA9yT6BYuFmMmnnDOCmG1CNLDfpB5ARb7K5raLpdm36kkb5mVb7SoClUIBIAgiTv6qLXwrnCWgGeOq6VKSWXwc7Szgr6JlDneXstdSjUFjPuPkkzCPO71kpducju43Bs6b0gTw/VYjZ1TcB6LbT2bU+wE1uPuL3fIPF9yOPDyXRYLa1UtguPw8bwDqRv38/RVeG2S5t3OI81PZSDRPCY+/VM9TfEQaXLOm2f2jFKJcQXawBB4kcPP9l0ez+1D6lmzHEXA68F57s6CYLd9p6Xj9V2eyXwNL9NU2Un5HRgmWJl4vxJ8yjLIm1oHP5KOKnxchN9PvROniLxx46KBnXwW4ote2d8LVRphtiJA3Hd05KFQxJYeRseAP3x/tMo4oPOUkZha/GExoMjq4Zp103EDTzUPCMyugaX3j5IxlaLO8tQL81XmsRDW5r+cecKfT3ypmpRZHbXGyLUi/Qlh2+ALOFttPd6tan7mU1FXp2OKMUQnCIUxCKEJoQAgmhCBBhNCEgAmkhIBkhJCBBqt2wbeX6oQqzq/wCVf2/qWHTPzC+5zQP8z+lLZ/xP9PQJIWSXg0j8nJbd/wC4dyFlr2W4werfkhCtf+Ir5fjJ9O4vfXXqsnC6SFWS5JkKlqttUwEITRWQQ4kiTN9634nQefyQhTw5EYtnH/kf+K7HZ3weTfmhCJ8k0SWDY9PosXfC3qPkhCjZIzKqf5hH+kfM/oPRZg/zG82mecGyEJrBD2+fh++C14NxnXghCj/mHrgusIdfL5LchC2+g/LwMrr/AOMxJoQu040JNCEA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9299" y="3284984"/>
            <a:ext cx="3110102" cy="2329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descr="http://images.nationalgeographic.com/wpf/media-live/photos/000/229/cache/news-mouse-tears_22908_600x45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6879" y="3645024"/>
            <a:ext cx="3456382" cy="2592287"/>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http://i-cdn.apartmenttherapy.com/uimages/kitchen/2008_09_04-fruitfly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9716" y="4188056"/>
            <a:ext cx="3940612" cy="26699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banan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79716" y="4857563"/>
            <a:ext cx="3940612" cy="199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444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19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2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nb-NO" dirty="0" smtClean="0">
                <a:effectLst>
                  <a:outerShdw blurRad="38100" dist="38100" dir="2700000" algn="tl">
                    <a:srgbClr val="000000">
                      <a:alpha val="43137"/>
                    </a:srgbClr>
                  </a:outerShdw>
                </a:effectLst>
              </a:rPr>
              <a:t>EPIGENETIKK</a:t>
            </a:r>
            <a:endParaRPr lang="nb-NO"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pPr marL="0" indent="0">
              <a:buNone/>
            </a:pPr>
            <a:r>
              <a:rPr lang="nb-NO" dirty="0" smtClean="0"/>
              <a:t>Tidligere tenkte man at gener er upåvirket av miljøet rundt oss.</a:t>
            </a:r>
          </a:p>
          <a:p>
            <a:pPr marL="0" indent="0">
              <a:buNone/>
            </a:pPr>
            <a:endParaRPr lang="nb-NO" dirty="0" smtClean="0"/>
          </a:p>
          <a:p>
            <a:pPr marL="0" indent="0">
              <a:buNone/>
            </a:pPr>
            <a:r>
              <a:rPr lang="nb-NO" dirty="0" smtClean="0"/>
              <a:t>Men nyere forskning har vist at gener kan skrus av og på som følge av ytre påvirkning, og at noen av disse endringene kan arves, dette kalles </a:t>
            </a:r>
            <a:r>
              <a:rPr lang="nb-NO" dirty="0" err="1" smtClean="0"/>
              <a:t>epigenetikk</a:t>
            </a:r>
            <a:r>
              <a:rPr lang="nb-NO" dirty="0"/>
              <a:t>.</a:t>
            </a:r>
            <a:endParaRPr lang="nb-NO" dirty="0" smtClean="0"/>
          </a:p>
        </p:txBody>
      </p:sp>
    </p:spTree>
    <p:extLst>
      <p:ext uri="{BB962C8B-B14F-4D97-AF65-F5344CB8AC3E}">
        <p14:creationId xmlns:p14="http://schemas.microsoft.com/office/powerpoint/2010/main" val="89144708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p:txBody>
          <a:bodyPr/>
          <a:lstStyle/>
          <a:p>
            <a:r>
              <a:rPr lang="nb-NO" dirty="0" smtClean="0"/>
              <a:t>Se også </a:t>
            </a:r>
            <a:r>
              <a:rPr lang="nb-NO" dirty="0" smtClean="0">
                <a:hlinkClick r:id="rId2"/>
              </a:rPr>
              <a:t>viten.no</a:t>
            </a:r>
            <a:r>
              <a:rPr lang="nb-NO" dirty="0" smtClean="0"/>
              <a:t> for repetisjon</a:t>
            </a:r>
            <a:endParaRPr lang="nb-NO" dirty="0"/>
          </a:p>
        </p:txBody>
      </p:sp>
    </p:spTree>
    <p:extLst>
      <p:ext uri="{BB962C8B-B14F-4D97-AF65-F5344CB8AC3E}">
        <p14:creationId xmlns:p14="http://schemas.microsoft.com/office/powerpoint/2010/main" val="32893426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rot="19309873">
            <a:off x="848115" y="3459514"/>
            <a:ext cx="576064" cy="9028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p:cNvSpPr>
            <a:spLocks noGrp="1"/>
          </p:cNvSpPr>
          <p:nvPr>
            <p:ph type="title"/>
          </p:nvPr>
        </p:nvSpPr>
        <p:spPr>
          <a:xfrm>
            <a:off x="323528" y="188640"/>
            <a:ext cx="5495782" cy="1143000"/>
          </a:xfrm>
        </p:spPr>
        <p:txBody>
          <a:bodyPr/>
          <a:lstStyle/>
          <a:p>
            <a:pPr algn="l"/>
            <a:r>
              <a:rPr lang="nb-NO" dirty="0" smtClean="0">
                <a:effectLst>
                  <a:outerShdw blurRad="38100" dist="38100" dir="2700000" algn="tl">
                    <a:srgbClr val="000000">
                      <a:alpha val="43137"/>
                    </a:srgbClr>
                  </a:outerShdw>
                </a:effectLst>
              </a:rPr>
              <a:t>DNA</a:t>
            </a:r>
            <a:endParaRPr lang="nb-NO" dirty="0">
              <a:effectLst>
                <a:outerShdw blurRad="38100" dist="38100" dir="2700000" algn="tl">
                  <a:srgbClr val="000000">
                    <a:alpha val="43137"/>
                  </a:srgbClr>
                </a:outerShdw>
              </a:effectLst>
            </a:endParaRPr>
          </a:p>
        </p:txBody>
      </p:sp>
      <p:pic>
        <p:nvPicPr>
          <p:cNvPr id="2050" name="Picture 2" descr="Image result for spiral stairs colored dna"/>
          <p:cNvPicPr>
            <a:picLocks noChangeAspect="1" noChangeArrowheads="1"/>
          </p:cNvPicPr>
          <p:nvPr/>
        </p:nvPicPr>
        <p:blipFill rotWithShape="1">
          <a:blip r:embed="rId3">
            <a:extLst>
              <a:ext uri="{28A0092B-C50C-407E-A947-70E740481C1C}">
                <a14:useLocalDpi xmlns:a14="http://schemas.microsoft.com/office/drawing/2010/main" val="0"/>
              </a:ext>
            </a:extLst>
          </a:blip>
          <a:srcRect l="7011" r="8860"/>
          <a:stretch/>
        </p:blipFill>
        <p:spPr bwMode="auto">
          <a:xfrm>
            <a:off x="6372200" y="1"/>
            <a:ext cx="2771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p:nvPr/>
        </p:nvPicPr>
        <p:blipFill rotWithShape="1">
          <a:blip r:embed="rId4"/>
          <a:srcRect b="3073"/>
          <a:stretch/>
        </p:blipFill>
        <p:spPr>
          <a:xfrm>
            <a:off x="6372200" y="-2178"/>
            <a:ext cx="2880320" cy="6860177"/>
          </a:xfrm>
          <a:prstGeom prst="rect">
            <a:avLst/>
          </a:prstGeom>
        </p:spPr>
      </p:pic>
      <p:sp>
        <p:nvSpPr>
          <p:cNvPr id="3" name="Content Placeholder 2"/>
          <p:cNvSpPr>
            <a:spLocks noGrp="1"/>
          </p:cNvSpPr>
          <p:nvPr>
            <p:ph idx="1"/>
          </p:nvPr>
        </p:nvSpPr>
        <p:spPr>
          <a:xfrm>
            <a:off x="323528" y="1196752"/>
            <a:ext cx="6048672" cy="5328592"/>
          </a:xfrm>
        </p:spPr>
        <p:txBody>
          <a:bodyPr>
            <a:normAutofit fontScale="77500" lnSpcReduction="20000"/>
          </a:bodyPr>
          <a:lstStyle/>
          <a:p>
            <a:pPr marL="0" indent="0">
              <a:buNone/>
            </a:pPr>
            <a:r>
              <a:rPr lang="nb-NO" sz="2900" dirty="0" smtClean="0"/>
              <a:t>DNA </a:t>
            </a:r>
            <a:r>
              <a:rPr lang="nb-NO" sz="2900" dirty="0"/>
              <a:t>består av to </a:t>
            </a:r>
            <a:r>
              <a:rPr lang="nb-NO" sz="2900" dirty="0" smtClean="0"/>
              <a:t>lange tråder </a:t>
            </a:r>
            <a:r>
              <a:rPr lang="nb-NO" sz="2900" dirty="0"/>
              <a:t>som henger </a:t>
            </a:r>
            <a:r>
              <a:rPr lang="nb-NO" sz="2900" dirty="0" smtClean="0"/>
              <a:t>sammen og </a:t>
            </a:r>
            <a:r>
              <a:rPr lang="nb-NO" sz="2900" dirty="0"/>
              <a:t>danner en dobbelt spiral.</a:t>
            </a:r>
          </a:p>
          <a:p>
            <a:pPr marL="0" indent="0">
              <a:buNone/>
            </a:pPr>
            <a:endParaRPr lang="en-US" sz="2800" dirty="0" smtClean="0"/>
          </a:p>
          <a:p>
            <a:pPr marL="0" indent="0">
              <a:buNone/>
            </a:pPr>
            <a:r>
              <a:rPr lang="en-US" sz="2800" dirty="0" err="1" smtClean="0"/>
              <a:t>Identiske</a:t>
            </a:r>
            <a:r>
              <a:rPr lang="en-US" sz="2800" dirty="0" smtClean="0"/>
              <a:t> “</a:t>
            </a:r>
            <a:r>
              <a:rPr lang="en-US" sz="2800" dirty="0" err="1" smtClean="0"/>
              <a:t>rekkverk</a:t>
            </a:r>
            <a:r>
              <a:rPr lang="en-US" sz="2800" dirty="0" smtClean="0"/>
              <a:t>”: </a:t>
            </a:r>
            <a:r>
              <a:rPr lang="en-US" sz="2800" dirty="0" err="1" smtClean="0"/>
              <a:t>sukker</a:t>
            </a:r>
            <a:r>
              <a:rPr lang="en-US" sz="2800" dirty="0" smtClean="0"/>
              <a:t> (D) + </a:t>
            </a:r>
            <a:r>
              <a:rPr lang="en-US" sz="2800" dirty="0" err="1" smtClean="0"/>
              <a:t>fosfat</a:t>
            </a:r>
            <a:r>
              <a:rPr lang="en-US" sz="2800" dirty="0" smtClean="0"/>
              <a:t> (F) </a:t>
            </a:r>
            <a:r>
              <a:rPr lang="en-US" sz="2800" dirty="0" err="1" smtClean="0"/>
              <a:t>annenhver</a:t>
            </a:r>
            <a:r>
              <a:rPr lang="en-US" sz="2800" dirty="0" smtClean="0"/>
              <a:t> gang.</a:t>
            </a:r>
          </a:p>
          <a:p>
            <a:pPr marL="0" indent="0">
              <a:buNone/>
            </a:pPr>
            <a:endParaRPr lang="en-US" sz="2800" dirty="0" smtClean="0"/>
          </a:p>
          <a:p>
            <a:pPr marL="0" indent="0">
              <a:buNone/>
            </a:pPr>
            <a:r>
              <a:rPr lang="en-US" sz="2800" dirty="0" err="1" smtClean="0"/>
              <a:t>Ulike</a:t>
            </a:r>
            <a:r>
              <a:rPr lang="en-US" sz="2800" dirty="0" smtClean="0"/>
              <a:t> “</a:t>
            </a:r>
            <a:r>
              <a:rPr lang="en-US" sz="2800" dirty="0" err="1" smtClean="0"/>
              <a:t>trappetrinn</a:t>
            </a:r>
            <a:r>
              <a:rPr lang="en-US" sz="2800" dirty="0" smtClean="0"/>
              <a:t>”: Fire </a:t>
            </a:r>
            <a:r>
              <a:rPr lang="en-US" sz="2800" dirty="0" err="1" smtClean="0"/>
              <a:t>forskjellige</a:t>
            </a:r>
            <a:r>
              <a:rPr lang="en-US" sz="2800" dirty="0" smtClean="0"/>
              <a:t> baser.</a:t>
            </a:r>
          </a:p>
          <a:p>
            <a:pPr lvl="1">
              <a:buClr>
                <a:schemeClr val="tx1"/>
              </a:buClr>
              <a:buFont typeface="Arial"/>
              <a:buChar char="–"/>
            </a:pPr>
            <a:r>
              <a:rPr lang="en-US" dirty="0" smtClean="0">
                <a:solidFill>
                  <a:srgbClr val="0070C0"/>
                </a:solidFill>
              </a:rPr>
              <a:t>Adenin</a:t>
            </a:r>
            <a:r>
              <a:rPr lang="en-US" dirty="0" smtClean="0"/>
              <a:t> (</a:t>
            </a:r>
            <a:r>
              <a:rPr lang="en-US" dirty="0" smtClean="0">
                <a:solidFill>
                  <a:srgbClr val="0070C0"/>
                </a:solidFill>
              </a:rPr>
              <a:t>A</a:t>
            </a:r>
            <a:r>
              <a:rPr lang="en-US" dirty="0" smtClean="0"/>
              <a:t>), </a:t>
            </a:r>
            <a:r>
              <a:rPr lang="en-US" dirty="0" err="1" smtClean="0">
                <a:solidFill>
                  <a:schemeClr val="accent6">
                    <a:lumMod val="75000"/>
                  </a:schemeClr>
                </a:solidFill>
              </a:rPr>
              <a:t>tymin</a:t>
            </a:r>
            <a:r>
              <a:rPr lang="en-US" dirty="0" smtClean="0"/>
              <a:t> (</a:t>
            </a:r>
            <a:r>
              <a:rPr lang="en-US" dirty="0" smtClean="0">
                <a:solidFill>
                  <a:schemeClr val="accent6">
                    <a:lumMod val="75000"/>
                  </a:schemeClr>
                </a:solidFill>
              </a:rPr>
              <a:t>T</a:t>
            </a:r>
            <a:r>
              <a:rPr lang="en-US" dirty="0" smtClean="0"/>
              <a:t>), </a:t>
            </a:r>
            <a:r>
              <a:rPr lang="en-US" dirty="0" err="1" smtClean="0">
                <a:solidFill>
                  <a:srgbClr val="00B050"/>
                </a:solidFill>
              </a:rPr>
              <a:t>cytosin</a:t>
            </a:r>
            <a:r>
              <a:rPr lang="en-US" dirty="0" smtClean="0"/>
              <a:t> (</a:t>
            </a:r>
            <a:r>
              <a:rPr lang="en-US" dirty="0" smtClean="0">
                <a:solidFill>
                  <a:srgbClr val="00B050"/>
                </a:solidFill>
              </a:rPr>
              <a:t>C</a:t>
            </a:r>
            <a:r>
              <a:rPr lang="en-US" dirty="0" smtClean="0"/>
              <a:t>) </a:t>
            </a:r>
            <a:r>
              <a:rPr lang="en-US" dirty="0" err="1" smtClean="0"/>
              <a:t>og</a:t>
            </a:r>
            <a:r>
              <a:rPr lang="en-US" dirty="0" smtClean="0"/>
              <a:t> </a:t>
            </a:r>
            <a:r>
              <a:rPr lang="en-US" dirty="0" err="1" smtClean="0">
                <a:solidFill>
                  <a:srgbClr val="7030A0"/>
                </a:solidFill>
              </a:rPr>
              <a:t>guanin</a:t>
            </a:r>
            <a:r>
              <a:rPr lang="en-US" dirty="0" smtClean="0"/>
              <a:t> (</a:t>
            </a:r>
            <a:r>
              <a:rPr lang="en-US" dirty="0" smtClean="0">
                <a:solidFill>
                  <a:srgbClr val="7030A0"/>
                </a:solidFill>
              </a:rPr>
              <a:t>G</a:t>
            </a:r>
            <a:r>
              <a:rPr lang="en-US" dirty="0" smtClean="0"/>
              <a:t>)</a:t>
            </a:r>
          </a:p>
          <a:p>
            <a:pPr lvl="1">
              <a:buFont typeface="Arial"/>
              <a:buChar char="–"/>
            </a:pPr>
            <a:r>
              <a:rPr lang="en-US" dirty="0" smtClean="0"/>
              <a:t>De to </a:t>
            </a:r>
            <a:r>
              <a:rPr lang="en-US" dirty="0" err="1" smtClean="0"/>
              <a:t>trådene</a:t>
            </a:r>
            <a:r>
              <a:rPr lang="en-US" dirty="0" smtClean="0"/>
              <a:t> </a:t>
            </a:r>
            <a:r>
              <a:rPr lang="en-US" dirty="0" err="1" smtClean="0"/>
              <a:t>inneholder</a:t>
            </a:r>
            <a:r>
              <a:rPr lang="en-US" dirty="0" smtClean="0"/>
              <a:t> </a:t>
            </a:r>
            <a:r>
              <a:rPr lang="en-US" dirty="0" err="1" smtClean="0"/>
              <a:t>komplementære</a:t>
            </a:r>
            <a:r>
              <a:rPr lang="en-US" dirty="0" smtClean="0"/>
              <a:t> baser </a:t>
            </a:r>
            <a:r>
              <a:rPr lang="en-US" dirty="0" err="1" smtClean="0"/>
              <a:t>som</a:t>
            </a:r>
            <a:r>
              <a:rPr lang="en-US" dirty="0" smtClean="0"/>
              <a:t> </a:t>
            </a:r>
            <a:r>
              <a:rPr lang="en-US" dirty="0" err="1" smtClean="0"/>
              <a:t>danner</a:t>
            </a:r>
            <a:r>
              <a:rPr lang="en-US" dirty="0" smtClean="0"/>
              <a:t> </a:t>
            </a:r>
            <a:r>
              <a:rPr lang="en-US" dirty="0" err="1" smtClean="0"/>
              <a:t>basepar</a:t>
            </a:r>
            <a:r>
              <a:rPr lang="en-US" dirty="0" smtClean="0"/>
              <a:t> </a:t>
            </a:r>
            <a:r>
              <a:rPr lang="en-US" dirty="0" err="1" smtClean="0"/>
              <a:t>ved</a:t>
            </a:r>
            <a:r>
              <a:rPr lang="en-US" dirty="0" smtClean="0"/>
              <a:t> at de binder </a:t>
            </a:r>
            <a:r>
              <a:rPr lang="en-US" dirty="0" err="1" smtClean="0"/>
              <a:t>seg</a:t>
            </a:r>
            <a:r>
              <a:rPr lang="en-US" dirty="0" smtClean="0"/>
              <a:t> </a:t>
            </a:r>
            <a:r>
              <a:rPr lang="en-US" dirty="0" err="1" smtClean="0"/>
              <a:t>til</a:t>
            </a:r>
            <a:r>
              <a:rPr lang="en-US" dirty="0" smtClean="0"/>
              <a:t> </a:t>
            </a:r>
            <a:r>
              <a:rPr lang="en-US" dirty="0" err="1" smtClean="0"/>
              <a:t>hverandre</a:t>
            </a:r>
            <a:r>
              <a:rPr lang="en-US" dirty="0" smtClean="0"/>
              <a:t>:</a:t>
            </a:r>
          </a:p>
          <a:p>
            <a:pPr lvl="2">
              <a:buClr>
                <a:schemeClr val="tx1"/>
              </a:buClr>
            </a:pPr>
            <a:r>
              <a:rPr lang="en-US" sz="2300" b="1" dirty="0" smtClean="0">
                <a:solidFill>
                  <a:srgbClr val="0070C0"/>
                </a:solidFill>
              </a:rPr>
              <a:t>A</a:t>
            </a:r>
            <a:r>
              <a:rPr lang="en-US" sz="2300" b="1" dirty="0" smtClean="0"/>
              <a:t> – </a:t>
            </a:r>
            <a:r>
              <a:rPr lang="en-US" sz="2300" b="1" dirty="0" smtClean="0">
                <a:solidFill>
                  <a:schemeClr val="accent6">
                    <a:lumMod val="75000"/>
                  </a:schemeClr>
                </a:solidFill>
              </a:rPr>
              <a:t>T</a:t>
            </a:r>
          </a:p>
          <a:p>
            <a:pPr lvl="2">
              <a:buClr>
                <a:schemeClr val="tx1"/>
              </a:buClr>
            </a:pPr>
            <a:r>
              <a:rPr lang="en-US" sz="2300" b="1" dirty="0" smtClean="0">
                <a:solidFill>
                  <a:schemeClr val="accent6">
                    <a:lumMod val="75000"/>
                  </a:schemeClr>
                </a:solidFill>
              </a:rPr>
              <a:t>T</a:t>
            </a:r>
            <a:r>
              <a:rPr lang="en-US" sz="2300" b="1" dirty="0" smtClean="0"/>
              <a:t> – </a:t>
            </a:r>
            <a:r>
              <a:rPr lang="en-US" sz="2300" b="1" dirty="0" smtClean="0">
                <a:solidFill>
                  <a:srgbClr val="0070C0"/>
                </a:solidFill>
              </a:rPr>
              <a:t>A</a:t>
            </a:r>
            <a:endParaRPr lang="en-US" sz="2300" dirty="0" smtClean="0">
              <a:solidFill>
                <a:srgbClr val="0070C0"/>
              </a:solidFill>
            </a:endParaRPr>
          </a:p>
          <a:p>
            <a:pPr lvl="2">
              <a:buClr>
                <a:schemeClr val="tx1"/>
              </a:buClr>
            </a:pPr>
            <a:r>
              <a:rPr lang="en-US" sz="2300" b="1" dirty="0" smtClean="0">
                <a:solidFill>
                  <a:srgbClr val="7030A0"/>
                </a:solidFill>
              </a:rPr>
              <a:t>G</a:t>
            </a:r>
            <a:r>
              <a:rPr lang="en-US" sz="2300" b="1" dirty="0" smtClean="0"/>
              <a:t> – </a:t>
            </a:r>
            <a:r>
              <a:rPr lang="en-US" sz="2300" b="1" dirty="0" smtClean="0">
                <a:solidFill>
                  <a:srgbClr val="00B050"/>
                </a:solidFill>
              </a:rPr>
              <a:t>C</a:t>
            </a:r>
          </a:p>
          <a:p>
            <a:pPr lvl="2">
              <a:buClr>
                <a:schemeClr val="tx1"/>
              </a:buClr>
            </a:pPr>
            <a:r>
              <a:rPr lang="en-US" sz="2300" b="1" dirty="0" smtClean="0">
                <a:solidFill>
                  <a:srgbClr val="00B050"/>
                </a:solidFill>
              </a:rPr>
              <a:t>C</a:t>
            </a:r>
            <a:r>
              <a:rPr lang="en-US" sz="2300" b="1" dirty="0" smtClean="0"/>
              <a:t> – </a:t>
            </a:r>
            <a:r>
              <a:rPr lang="en-US" sz="2300" b="1" dirty="0" smtClean="0">
                <a:solidFill>
                  <a:srgbClr val="7030A0"/>
                </a:solidFill>
              </a:rPr>
              <a:t>G</a:t>
            </a:r>
            <a:endParaRPr lang="en-US" b="1" dirty="0" smtClean="0"/>
          </a:p>
        </p:txBody>
      </p:sp>
    </p:spTree>
    <p:extLst>
      <p:ext uri="{BB962C8B-B14F-4D97-AF65-F5344CB8AC3E}">
        <p14:creationId xmlns:p14="http://schemas.microsoft.com/office/powerpoint/2010/main" val="200204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626968" cy="1143000"/>
          </a:xfrm>
        </p:spPr>
        <p:txBody>
          <a:bodyPr>
            <a:noAutofit/>
          </a:bodyPr>
          <a:lstStyle/>
          <a:p>
            <a:r>
              <a:rPr lang="nb-NO" sz="3200" dirty="0" smtClean="0">
                <a:effectLst>
                  <a:outerShdw blurRad="38100" dist="38100" dir="2700000" algn="tl">
                    <a:srgbClr val="000000">
                      <a:alpha val="43137"/>
                    </a:srgbClr>
                  </a:outerShdw>
                </a:effectLst>
              </a:rPr>
              <a:t>HVORFOR HAR DNA TO TRÅDER?</a:t>
            </a:r>
            <a:endParaRPr lang="nb-NO" sz="32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nb-NO" dirty="0" smtClean="0"/>
              <a:t>Stabilitet</a:t>
            </a:r>
          </a:p>
          <a:p>
            <a:r>
              <a:rPr lang="nb-NO" dirty="0" smtClean="0"/>
              <a:t>Reserve</a:t>
            </a:r>
          </a:p>
          <a:p>
            <a:r>
              <a:rPr lang="nb-NO" dirty="0" smtClean="0"/>
              <a:t>Flere mulige gener</a:t>
            </a:r>
            <a:endParaRPr lang="nb-NO" dirty="0"/>
          </a:p>
        </p:txBody>
      </p:sp>
      <p:pic>
        <p:nvPicPr>
          <p:cNvPr id="4" name="Picture 2"/>
          <p:cNvPicPr/>
          <p:nvPr/>
        </p:nvPicPr>
        <p:blipFill rotWithShape="1">
          <a:blip r:embed="rId2"/>
          <a:srcRect b="3073"/>
          <a:stretch/>
        </p:blipFill>
        <p:spPr>
          <a:xfrm>
            <a:off x="6372200" y="-2178"/>
            <a:ext cx="2880320" cy="6860177"/>
          </a:xfrm>
          <a:prstGeom prst="rect">
            <a:avLst/>
          </a:prstGeom>
        </p:spPr>
      </p:pic>
    </p:spTree>
    <p:extLst>
      <p:ext uri="{BB962C8B-B14F-4D97-AF65-F5344CB8AC3E}">
        <p14:creationId xmlns:p14="http://schemas.microsoft.com/office/powerpoint/2010/main" val="2617675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e 3"/>
          <p:cNvGrpSpPr/>
          <p:nvPr/>
        </p:nvGrpSpPr>
        <p:grpSpPr>
          <a:xfrm>
            <a:off x="-180529" y="3150438"/>
            <a:ext cx="6940543" cy="3706941"/>
            <a:chOff x="-180529" y="3150438"/>
            <a:chExt cx="6940543" cy="3706941"/>
          </a:xfrm>
        </p:grpSpPr>
        <p:pic>
          <p:nvPicPr>
            <p:cNvPr id="11" name="Picture 2" descr="http://biologywarakwarak.files.wordpress.com/2012/01/dna_unraveled.gif"/>
            <p:cNvPicPr>
              <a:picLocks noChangeAspect="1" noChangeArrowheads="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0529" y="3378037"/>
              <a:ext cx="6940543" cy="347934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rot="19309873">
              <a:off x="1044982" y="3150438"/>
              <a:ext cx="576064" cy="9028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2" name="Tittel 1"/>
          <p:cNvSpPr>
            <a:spLocks noGrp="1"/>
          </p:cNvSpPr>
          <p:nvPr>
            <p:ph type="title"/>
          </p:nvPr>
        </p:nvSpPr>
        <p:spPr/>
        <p:txBody>
          <a:bodyPr/>
          <a:lstStyle/>
          <a:p>
            <a:pPr algn="l"/>
            <a:r>
              <a:rPr lang="nb-NO" dirty="0" smtClean="0">
                <a:effectLst>
                  <a:outerShdw blurRad="38100" dist="38100" dir="2700000" algn="tl">
                    <a:srgbClr val="000000">
                      <a:alpha val="43137"/>
                    </a:srgbClr>
                  </a:outerShdw>
                </a:effectLst>
              </a:rPr>
              <a:t>KROMOSOMER</a:t>
            </a:r>
            <a:endParaRPr lang="nb-NO" dirty="0">
              <a:effectLst>
                <a:outerShdw blurRad="38100" dist="38100" dir="2700000" algn="tl">
                  <a:srgbClr val="000000">
                    <a:alpha val="43137"/>
                  </a:srgbClr>
                </a:outerShdw>
              </a:effectLst>
            </a:endParaRPr>
          </a:p>
        </p:txBody>
      </p:sp>
      <p:sp>
        <p:nvSpPr>
          <p:cNvPr id="3" name="Plassholder for innhold 2"/>
          <p:cNvSpPr>
            <a:spLocks noGrp="1"/>
          </p:cNvSpPr>
          <p:nvPr>
            <p:ph idx="1"/>
          </p:nvPr>
        </p:nvSpPr>
        <p:spPr>
          <a:xfrm>
            <a:off x="457200" y="1600202"/>
            <a:ext cx="8229600" cy="1972814"/>
          </a:xfrm>
        </p:spPr>
        <p:txBody>
          <a:bodyPr>
            <a:normAutofit fontScale="70000" lnSpcReduction="20000"/>
          </a:bodyPr>
          <a:lstStyle/>
          <a:p>
            <a:pPr marL="0" indent="0">
              <a:buNone/>
            </a:pPr>
            <a:r>
              <a:rPr lang="nb-NO" dirty="0" smtClean="0">
                <a:sym typeface="Wingdings" pitchFamily="2" charset="2"/>
              </a:rPr>
              <a:t>DNA-molekylene er gjerne pakket tett sammen med hjelp av histoner («proteinkuler»). Pakket DNA-molekyl + histon kaller vi et kromosom.</a:t>
            </a:r>
          </a:p>
          <a:p>
            <a:pPr marL="0" indent="0">
              <a:buNone/>
            </a:pPr>
            <a:endParaRPr lang="nb-NO" dirty="0" smtClean="0">
              <a:sym typeface="Wingdings" pitchFamily="2" charset="2"/>
            </a:endParaRPr>
          </a:p>
          <a:p>
            <a:pPr marL="0" indent="0">
              <a:buNone/>
            </a:pPr>
            <a:r>
              <a:rPr lang="nb-NO" dirty="0" smtClean="0"/>
              <a:t>Mennesker har 46 slike kromosomer, 23 fra mor </a:t>
            </a:r>
            <a:r>
              <a:rPr lang="nb-NO" dirty="0"/>
              <a:t>+</a:t>
            </a:r>
            <a:r>
              <a:rPr lang="nb-NO" dirty="0" smtClean="0"/>
              <a:t> 23 fra far </a:t>
            </a:r>
            <a:r>
              <a:rPr lang="nb-NO" dirty="0">
                <a:sym typeface="Wingdings" pitchFamily="2" charset="2"/>
              </a:rPr>
              <a:t>=</a:t>
            </a:r>
            <a:r>
              <a:rPr lang="nb-NO" dirty="0" smtClean="0">
                <a:sym typeface="Wingdings" pitchFamily="2" charset="2"/>
              </a:rPr>
              <a:t> 23 kromosompar. F.eks. består kromosompar 1 av ett kromosom 1 fra far og ett kromosom 1 fra mor. </a:t>
            </a:r>
          </a:p>
        </p:txBody>
      </p:sp>
      <p:sp>
        <p:nvSpPr>
          <p:cNvPr id="22" name="Rounded Rectangle 21"/>
          <p:cNvSpPr/>
          <p:nvPr/>
        </p:nvSpPr>
        <p:spPr>
          <a:xfrm>
            <a:off x="8281787" y="3949596"/>
            <a:ext cx="278932" cy="1916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nb-NO" sz="1200" dirty="0" smtClean="0"/>
              <a:t>Kromosom 1    Far</a:t>
            </a:r>
            <a:endParaRPr lang="nb-NO" sz="1200" dirty="0"/>
          </a:p>
        </p:txBody>
      </p:sp>
      <p:sp>
        <p:nvSpPr>
          <p:cNvPr id="23" name="Rounded Rectangle 22"/>
          <p:cNvSpPr/>
          <p:nvPr/>
        </p:nvSpPr>
        <p:spPr>
          <a:xfrm>
            <a:off x="7290781" y="3960762"/>
            <a:ext cx="280613" cy="1912918"/>
          </a:xfrm>
          <a:prstGeom prst="round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nb-NO" sz="1200" dirty="0" smtClean="0"/>
              <a:t>Kromosom 1    Mor</a:t>
            </a:r>
            <a:endParaRPr lang="nb-NO" sz="1200" dirty="0"/>
          </a:p>
        </p:txBody>
      </p:sp>
      <p:grpSp>
        <p:nvGrpSpPr>
          <p:cNvPr id="24" name="Group 23"/>
          <p:cNvGrpSpPr/>
          <p:nvPr/>
        </p:nvGrpSpPr>
        <p:grpSpPr>
          <a:xfrm>
            <a:off x="6948264" y="5816632"/>
            <a:ext cx="965649" cy="559570"/>
            <a:chOff x="7043882" y="2833915"/>
            <a:chExt cx="965649" cy="559570"/>
          </a:xfrm>
        </p:grpSpPr>
        <p:sp>
          <p:nvSpPr>
            <p:cNvPr id="25" name="Venstre klammeparentes 15"/>
            <p:cNvSpPr/>
            <p:nvPr/>
          </p:nvSpPr>
          <p:spPr>
            <a:xfrm rot="16200000">
              <a:off x="7391040" y="2601324"/>
              <a:ext cx="309879" cy="775061"/>
            </a:xfrm>
            <a:prstGeom prst="leftBrace">
              <a:avLst>
                <a:gd name="adj1" fmla="val 0"/>
                <a:gd name="adj2" fmla="val 51010"/>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26" name="TextBox 25"/>
            <p:cNvSpPr txBox="1"/>
            <p:nvPr/>
          </p:nvSpPr>
          <p:spPr>
            <a:xfrm>
              <a:off x="7043882" y="3085708"/>
              <a:ext cx="965649" cy="307777"/>
            </a:xfrm>
            <a:prstGeom prst="rect">
              <a:avLst/>
            </a:prstGeom>
            <a:noFill/>
          </p:spPr>
          <p:txBody>
            <a:bodyPr wrap="none" rtlCol="0">
              <a:spAutoFit/>
            </a:bodyPr>
            <a:lstStyle/>
            <a:p>
              <a:r>
                <a:rPr lang="nb-NO" sz="1400" dirty="0" smtClean="0"/>
                <a:t>kromosom</a:t>
              </a:r>
              <a:endParaRPr lang="nb-NO" sz="1400" dirty="0"/>
            </a:p>
          </p:txBody>
        </p:sp>
      </p:grpSp>
      <p:grpSp>
        <p:nvGrpSpPr>
          <p:cNvPr id="27" name="Group 26"/>
          <p:cNvGrpSpPr/>
          <p:nvPr/>
        </p:nvGrpSpPr>
        <p:grpSpPr>
          <a:xfrm>
            <a:off x="7880327" y="5823427"/>
            <a:ext cx="965649" cy="559571"/>
            <a:chOff x="7043882" y="2833914"/>
            <a:chExt cx="965649" cy="559571"/>
          </a:xfrm>
        </p:grpSpPr>
        <p:sp>
          <p:nvSpPr>
            <p:cNvPr id="28" name="Venstre klammeparentes 15"/>
            <p:cNvSpPr/>
            <p:nvPr/>
          </p:nvSpPr>
          <p:spPr>
            <a:xfrm rot="16200000">
              <a:off x="7408333" y="2584030"/>
              <a:ext cx="309879" cy="809648"/>
            </a:xfrm>
            <a:prstGeom prst="leftBrace">
              <a:avLst>
                <a:gd name="adj1" fmla="val 0"/>
                <a:gd name="adj2" fmla="val 51010"/>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29" name="TextBox 28"/>
            <p:cNvSpPr txBox="1"/>
            <p:nvPr/>
          </p:nvSpPr>
          <p:spPr>
            <a:xfrm>
              <a:off x="7043882" y="3085708"/>
              <a:ext cx="965649" cy="307777"/>
            </a:xfrm>
            <a:prstGeom prst="rect">
              <a:avLst/>
            </a:prstGeom>
            <a:noFill/>
          </p:spPr>
          <p:txBody>
            <a:bodyPr wrap="none" rtlCol="0">
              <a:spAutoFit/>
            </a:bodyPr>
            <a:lstStyle/>
            <a:p>
              <a:r>
                <a:rPr lang="nb-NO" sz="1400" dirty="0" smtClean="0"/>
                <a:t>kromosom</a:t>
              </a:r>
              <a:endParaRPr lang="nb-NO" sz="1400" dirty="0"/>
            </a:p>
          </p:txBody>
        </p:sp>
      </p:grpSp>
      <p:grpSp>
        <p:nvGrpSpPr>
          <p:cNvPr id="30" name="Group 29"/>
          <p:cNvGrpSpPr/>
          <p:nvPr/>
        </p:nvGrpSpPr>
        <p:grpSpPr>
          <a:xfrm>
            <a:off x="7043557" y="6316788"/>
            <a:ext cx="1760985" cy="582853"/>
            <a:chOff x="7139175" y="3334071"/>
            <a:chExt cx="1760985" cy="582853"/>
          </a:xfrm>
        </p:grpSpPr>
        <p:sp>
          <p:nvSpPr>
            <p:cNvPr id="31" name="Venstre klammeparentes 15"/>
            <p:cNvSpPr/>
            <p:nvPr/>
          </p:nvSpPr>
          <p:spPr>
            <a:xfrm rot="16200000">
              <a:off x="7864728" y="2608518"/>
              <a:ext cx="309879" cy="1760985"/>
            </a:xfrm>
            <a:prstGeom prst="leftBrace">
              <a:avLst>
                <a:gd name="adj1" fmla="val 0"/>
                <a:gd name="adj2" fmla="val 51010"/>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32" name="TextBox 31"/>
            <p:cNvSpPr txBox="1"/>
            <p:nvPr/>
          </p:nvSpPr>
          <p:spPr>
            <a:xfrm>
              <a:off x="7447032" y="3609147"/>
              <a:ext cx="1209305" cy="307777"/>
            </a:xfrm>
            <a:prstGeom prst="rect">
              <a:avLst/>
            </a:prstGeom>
            <a:noFill/>
          </p:spPr>
          <p:txBody>
            <a:bodyPr wrap="none" rtlCol="0">
              <a:spAutoFit/>
            </a:bodyPr>
            <a:lstStyle/>
            <a:p>
              <a:r>
                <a:rPr lang="nb-NO" sz="1400" dirty="0" smtClean="0"/>
                <a:t>kromosompar</a:t>
              </a:r>
              <a:endParaRPr lang="nb-NO" sz="1400" dirty="0"/>
            </a:p>
          </p:txBody>
        </p:sp>
      </p:grpSp>
    </p:spTree>
    <p:extLst>
      <p:ext uri="{BB962C8B-B14F-4D97-AF65-F5344CB8AC3E}">
        <p14:creationId xmlns:p14="http://schemas.microsoft.com/office/powerpoint/2010/main" val="42556369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nb-NO" dirty="0" smtClean="0">
                <a:effectLst>
                  <a:outerShdw blurRad="38100" dist="38100" dir="2700000" algn="tl">
                    <a:srgbClr val="000000">
                      <a:alpha val="43137"/>
                    </a:srgbClr>
                  </a:outerShdw>
                </a:effectLst>
              </a:rPr>
              <a:t>KROMOSOMER</a:t>
            </a:r>
            <a:endParaRPr lang="nb-NO" dirty="0">
              <a:effectLst>
                <a:outerShdw blurRad="38100" dist="38100" dir="2700000" algn="tl">
                  <a:srgbClr val="000000">
                    <a:alpha val="43137"/>
                  </a:srgbClr>
                </a:outerShdw>
              </a:effectLst>
            </a:endParaRPr>
          </a:p>
        </p:txBody>
      </p:sp>
      <p:pic>
        <p:nvPicPr>
          <p:cNvPr id="1026" name="Picture 2" descr="chromosomes"/>
          <p:cNvPicPr>
            <a:picLocks noChangeAspect="1" noChangeArrowheads="1"/>
          </p:cNvPicPr>
          <p:nvPr/>
        </p:nvPicPr>
        <p:blipFill rotWithShape="1">
          <a:blip r:embed="rId3">
            <a:extLst>
              <a:ext uri="{28A0092B-C50C-407E-A947-70E740481C1C}">
                <a14:useLocalDpi xmlns:a14="http://schemas.microsoft.com/office/drawing/2010/main" val="0"/>
              </a:ext>
            </a:extLst>
          </a:blip>
          <a:srcRect l="16368" t="15657" r="16367"/>
          <a:stretch/>
        </p:blipFill>
        <p:spPr bwMode="auto">
          <a:xfrm>
            <a:off x="323528" y="1417638"/>
            <a:ext cx="8784976" cy="5437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41655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5520</TotalTime>
  <Words>2258</Words>
  <Application>Microsoft Office PowerPoint</Application>
  <PresentationFormat>On-screen Show (4:3)</PresentationFormat>
  <Paragraphs>406</Paragraphs>
  <Slides>51</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51</vt:i4>
      </vt:variant>
    </vt:vector>
  </HeadingPairs>
  <TitlesOfParts>
    <vt:vector size="55" baseType="lpstr">
      <vt:lpstr>Arial</vt:lpstr>
      <vt:lpstr>Calibri</vt:lpstr>
      <vt:lpstr>Wingdings</vt:lpstr>
      <vt:lpstr>Office Theme</vt:lpstr>
      <vt:lpstr>GENER ARV PROTEINSYNTESEN</vt:lpstr>
      <vt:lpstr>KOMPETANSEMÅL</vt:lpstr>
      <vt:lpstr>DYRECELLE</vt:lpstr>
      <vt:lpstr>DNA</vt:lpstr>
      <vt:lpstr>MENGDE IDENTISK DNA </vt:lpstr>
      <vt:lpstr>DNA</vt:lpstr>
      <vt:lpstr>HVORFOR HAR DNA TO TRÅDER?</vt:lpstr>
      <vt:lpstr>KROMOSOMER</vt:lpstr>
      <vt:lpstr>KROMOSOMER</vt:lpstr>
      <vt:lpstr>GENER</vt:lpstr>
      <vt:lpstr>DEN GENETISKE KODEN</vt:lpstr>
      <vt:lpstr>IKKE PENSUM</vt:lpstr>
      <vt:lpstr>DEN GENETISKE KODEN</vt:lpstr>
      <vt:lpstr>OPPBYGNING AV DNA</vt:lpstr>
      <vt:lpstr>EN OPPKLARENDE (?) ANALOGI</vt:lpstr>
      <vt:lpstr>PROTEINSYNTESEN</vt:lpstr>
      <vt:lpstr>PROTEINSYNTESEN: FORKUNNSKAPER</vt:lpstr>
      <vt:lpstr>PowerPoint Presentation</vt:lpstr>
      <vt:lpstr>PROTEINSYNTESEN:  mRNA-transkripsjon</vt:lpstr>
      <vt:lpstr>PROTEINSYNTESEN:  mRNA-translasjon</vt:lpstr>
      <vt:lpstr>PROTEINSYNTESEN:  fra polypeptid til protein</vt:lpstr>
      <vt:lpstr>PROTEINFOLDING</vt:lpstr>
      <vt:lpstr>Kortfilm om proteinsyntesen</vt:lpstr>
      <vt:lpstr>PowerPoint Presentation</vt:lpstr>
      <vt:lpstr>PROTEINSYNTESEN</vt:lpstr>
      <vt:lpstr>PowerPoint Presentation</vt:lpstr>
      <vt:lpstr>KORT OM CELLEDELING</vt:lpstr>
      <vt:lpstr>GRUNDIG CELLEDELING</vt:lpstr>
      <vt:lpstr>MITOSE: VANLIG CELLEDELING</vt:lpstr>
      <vt:lpstr>PowerPoint Presentation</vt:lpstr>
      <vt:lpstr>MITOSE: VANLIG CELLEDELING</vt:lpstr>
      <vt:lpstr>PowerPoint Presentation</vt:lpstr>
      <vt:lpstr>MEIOSE: REDUKSJONSDELING + MITOSE</vt:lpstr>
      <vt:lpstr>MEIOSE: REDUKSJONSDELING + MITOSE</vt:lpstr>
      <vt:lpstr>MEIOSE: REDUKSJONSDELING + MITOSE</vt:lpstr>
      <vt:lpstr>MEIOSE: REDUKSJONSDELING + MITOSE</vt:lpstr>
      <vt:lpstr>SAMMENLIGNING</vt:lpstr>
      <vt:lpstr>MUTASJONER</vt:lpstr>
      <vt:lpstr>MUTASJONER - ENDRINGER I BASER</vt:lpstr>
      <vt:lpstr>MUTASJONER - ENDRINGER I BASER</vt:lpstr>
      <vt:lpstr>MUTASJONER - ENDRINGER I BASER</vt:lpstr>
      <vt:lpstr>MUTASJONER I KROMOSOMANTALLET</vt:lpstr>
      <vt:lpstr>GENER OG ARV</vt:lpstr>
      <vt:lpstr>KRYSNINGSSKJEMA</vt:lpstr>
      <vt:lpstr>BEGREPER</vt:lpstr>
      <vt:lpstr>KJØNNSBESTEMMELSE</vt:lpstr>
      <vt:lpstr>GENETISKE SYKDOMMER</vt:lpstr>
      <vt:lpstr>GENER OG OMGIVELSER</vt:lpstr>
      <vt:lpstr>GENER OG OMGIVELSER</vt:lpstr>
      <vt:lpstr>EPIGENETIKK</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DNA</dc:title>
  <dc:creator>anders thormodsæter</dc:creator>
  <cp:lastModifiedBy>A T</cp:lastModifiedBy>
  <cp:revision>265</cp:revision>
  <dcterms:created xsi:type="dcterms:W3CDTF">2013-09-04T19:19:43Z</dcterms:created>
  <dcterms:modified xsi:type="dcterms:W3CDTF">2020-03-09T19:40:07Z</dcterms:modified>
</cp:coreProperties>
</file>