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9" r:id="rId2"/>
    <p:sldId id="258" r:id="rId3"/>
    <p:sldId id="287" r:id="rId4"/>
    <p:sldId id="322" r:id="rId5"/>
    <p:sldId id="295" r:id="rId6"/>
    <p:sldId id="289" r:id="rId7"/>
    <p:sldId id="323" r:id="rId8"/>
    <p:sldId id="314" r:id="rId9"/>
    <p:sldId id="321" r:id="rId10"/>
    <p:sldId id="324" r:id="rId11"/>
    <p:sldId id="326" r:id="rId12"/>
    <p:sldId id="316" r:id="rId13"/>
    <p:sldId id="318" r:id="rId14"/>
    <p:sldId id="319" r:id="rId15"/>
    <p:sldId id="320" r:id="rId16"/>
    <p:sldId id="307" r:id="rId17"/>
    <p:sldId id="304" r:id="rId18"/>
    <p:sldId id="290" r:id="rId19"/>
    <p:sldId id="291" r:id="rId20"/>
    <p:sldId id="298" r:id="rId21"/>
    <p:sldId id="303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7D7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9E677-E7B2-42F4-854C-DC8A0D4CC95D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0A6FC-E02D-457B-A259-3D7B22ED01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951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0A6FC-E02D-457B-A259-3D7B22ED01A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12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0A6FC-E02D-457B-A259-3D7B22ED01A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256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0A6FC-E02D-457B-A259-3D7B22ED01A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8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32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827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062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79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7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956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28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96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00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966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96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C63A-13E6-4E99-BDBA-86C1E2CD2F09}" type="datetimeFigureOut">
              <a:rPr lang="nb-NO" smtClean="0"/>
              <a:t>14.04.2020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E59E9-D694-4BA0-9C0F-0D7F6342E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058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tv.nrk.no/serie/folkeopplysningen/2018/KMTE5100111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tprintcalculator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gate.net/publication/317012525_Climate_Footprints_of_Norwegian_Dairy_and_Meat_-_a_Synthesi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esultat for CLIMATE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1694"/>
            <a:ext cx="12192001" cy="719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b-NO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UTVIKLING</a:t>
            </a:r>
            <a:endParaRPr lang="nb-NO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8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UTVIKLING – ØKOLOGISK?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941" y="1748802"/>
            <a:ext cx="8087155" cy="454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UTVIKLING – ØKOLOGISK?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b-NO" dirty="0" smtClean="0"/>
              <a:t>Det er mange gode tanker bak økologiske produkter, men det er en så ineffektiv måte å drive landbruk på at de positive effektene annulleres og mere til.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Ineffektivt landbruk = Mer areal brukt av mennesker til dyrking </a:t>
            </a:r>
            <a:r>
              <a:rPr lang="nb-NO" dirty="0" smtClean="0">
                <a:sym typeface="Wingdings" panose="05000000000000000000" pitchFamily="2" charset="2"/>
              </a:rPr>
              <a:t></a:t>
            </a:r>
            <a:r>
              <a:rPr lang="nb-NO" dirty="0" smtClean="0"/>
              <a:t> mer energikostnad per kalori + mindre natur </a:t>
            </a:r>
          </a:p>
          <a:p>
            <a:endParaRPr lang="nb-NO" dirty="0"/>
          </a:p>
          <a:p>
            <a:r>
              <a:rPr lang="nb-NO" dirty="0" smtClean="0"/>
              <a:t>Dersom du er opptatt av mindre sprøytemidler, bedre næringsinnhold, smak og dyrevelferd så er heller GMO noe for deg </a:t>
            </a:r>
            <a:r>
              <a:rPr lang="nb-NO" dirty="0" smtClean="0">
                <a:sym typeface="Wingdings" panose="05000000000000000000" pitchFamily="2" charset="2"/>
              </a:rPr>
              <a:t></a:t>
            </a:r>
            <a:endParaRPr lang="nb-NO" dirty="0" smtClean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00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UTVIKLING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 GJØR ET PRODUKT MILJØVENNLIG?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 smtClean="0"/>
              <a:t>For å kartlegg om noe er miljøvennlig må vi særlig se på fire ting: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Energiforbruk i produksjon av produktet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Energiforbruk ved bruk av produktet 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Varighet på produktet 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Avfall produktet etterlater seg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Jo høyere energiforbruk i produksjon og bruk og kortere varighet, dess mer totale CO</a:t>
            </a:r>
            <a:r>
              <a:rPr lang="nb-NO" baseline="-25000" dirty="0" smtClean="0"/>
              <a:t>2</a:t>
            </a:r>
            <a:r>
              <a:rPr lang="nb-NO" dirty="0" smtClean="0"/>
              <a:t>-utslipp</a:t>
            </a:r>
          </a:p>
          <a:p>
            <a:pPr marL="0" indent="0">
              <a:buNone/>
            </a:pPr>
            <a:r>
              <a:rPr lang="nb-NO" dirty="0" smtClean="0"/>
              <a:t>I tillegg kommer farlige kjemikalier og evt. Radioaktivt avfall.</a:t>
            </a:r>
          </a:p>
        </p:txBody>
      </p:sp>
    </p:spTree>
    <p:extLst>
      <p:ext uri="{BB962C8B-B14F-4D97-AF65-F5344CB8AC3E}">
        <p14:creationId xmlns:p14="http://schemas.microsoft.com/office/powerpoint/2010/main" val="39442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625" y="1969061"/>
            <a:ext cx="918882" cy="46287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b-NO" sz="1800" dirty="0" smtClean="0"/>
              <a:t>Dårlig</a:t>
            </a:r>
          </a:p>
          <a:p>
            <a:pPr marL="0" indent="0" algn="ctr">
              <a:buNone/>
            </a:pPr>
            <a:endParaRPr lang="nb-NO" sz="1800" dirty="0"/>
          </a:p>
          <a:p>
            <a:pPr marL="0" indent="0" algn="ctr">
              <a:buNone/>
            </a:pPr>
            <a:endParaRPr lang="nb-NO" sz="1800" dirty="0" smtClean="0"/>
          </a:p>
          <a:p>
            <a:pPr marL="0" indent="0" algn="ctr">
              <a:buNone/>
            </a:pPr>
            <a:endParaRPr lang="nb-NO" sz="1800" dirty="0"/>
          </a:p>
          <a:p>
            <a:pPr marL="0" indent="0" algn="ctr">
              <a:buNone/>
            </a:pPr>
            <a:endParaRPr lang="nb-NO" sz="1800" dirty="0" smtClean="0"/>
          </a:p>
          <a:p>
            <a:pPr marL="0" indent="0" algn="ctr">
              <a:buNone/>
            </a:pPr>
            <a:r>
              <a:rPr lang="nb-NO" sz="1800" dirty="0" smtClean="0"/>
              <a:t>Bra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4614" y="6228503"/>
            <a:ext cx="206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Produksjonskostnad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4659482" y="6235688"/>
            <a:ext cx="91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Forbruk</a:t>
            </a:r>
            <a:endParaRPr lang="nb-NO" dirty="0"/>
          </a:p>
        </p:txBody>
      </p:sp>
      <p:sp>
        <p:nvSpPr>
          <p:cNvPr id="6" name="TextBox 5"/>
          <p:cNvSpPr txBox="1"/>
          <p:nvPr/>
        </p:nvSpPr>
        <p:spPr>
          <a:xfrm>
            <a:off x="7256495" y="6235688"/>
            <a:ext cx="96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Varighet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10056896" y="6237467"/>
            <a:ext cx="7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Avfall</a:t>
            </a:r>
            <a:endParaRPr lang="nb-NO" dirty="0"/>
          </a:p>
        </p:txBody>
      </p:sp>
      <p:sp>
        <p:nvSpPr>
          <p:cNvPr id="8" name="Rectangle 7"/>
          <p:cNvSpPr/>
          <p:nvPr/>
        </p:nvSpPr>
        <p:spPr>
          <a:xfrm>
            <a:off x="1414614" y="1690688"/>
            <a:ext cx="561998" cy="40915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Rectangle 9"/>
          <p:cNvSpPr/>
          <p:nvPr/>
        </p:nvSpPr>
        <p:spPr>
          <a:xfrm>
            <a:off x="2123402" y="5109882"/>
            <a:ext cx="561998" cy="6723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2832191" y="5109882"/>
            <a:ext cx="561998" cy="6723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4104026" y="1690688"/>
            <a:ext cx="561998" cy="409154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4791679" y="5665694"/>
            <a:ext cx="561998" cy="1165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5479332" y="5665694"/>
            <a:ext cx="561998" cy="1165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6793438" y="5576046"/>
            <a:ext cx="561998" cy="20618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7485647" y="1737381"/>
            <a:ext cx="561998" cy="40448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/>
          <p:cNvSpPr/>
          <p:nvPr/>
        </p:nvSpPr>
        <p:spPr>
          <a:xfrm>
            <a:off x="8196196" y="5424564"/>
            <a:ext cx="561998" cy="3632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/>
          <p:cNvSpPr/>
          <p:nvPr/>
        </p:nvSpPr>
        <p:spPr>
          <a:xfrm>
            <a:off x="9443282" y="1690688"/>
            <a:ext cx="561998" cy="409153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/>
          <p:cNvSpPr/>
          <p:nvPr/>
        </p:nvSpPr>
        <p:spPr>
          <a:xfrm>
            <a:off x="10126538" y="4778188"/>
            <a:ext cx="561998" cy="10040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/>
          <p:cNvSpPr/>
          <p:nvPr/>
        </p:nvSpPr>
        <p:spPr>
          <a:xfrm>
            <a:off x="10791802" y="5510935"/>
            <a:ext cx="561998" cy="27129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Box 8"/>
          <p:cNvSpPr txBox="1"/>
          <p:nvPr/>
        </p:nvSpPr>
        <p:spPr>
          <a:xfrm>
            <a:off x="1463507" y="5782227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Bil</a:t>
            </a:r>
            <a:endParaRPr lang="nb-NO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48447" y="5731046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El-sparke-sykkel</a:t>
            </a:r>
            <a:endParaRPr lang="nb-NO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660832" y="5800130"/>
            <a:ext cx="941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Sykkel</a:t>
            </a:r>
            <a:endParaRPr lang="nb-NO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133337" y="580436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Bil</a:t>
            </a:r>
            <a:endParaRPr lang="nb-NO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618277" y="5753182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El-sparke-sykkel</a:t>
            </a:r>
            <a:endParaRPr lang="nb-NO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07686" y="5834525"/>
            <a:ext cx="941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Sykkel</a:t>
            </a:r>
            <a:endParaRPr lang="nb-NO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41116" y="580436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Bil</a:t>
            </a:r>
            <a:endParaRPr lang="nb-NO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326056" y="5753182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El-sparke-sykkel</a:t>
            </a:r>
            <a:endParaRPr lang="nb-NO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8015465" y="5834525"/>
            <a:ext cx="941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Sykkel</a:t>
            </a:r>
            <a:endParaRPr lang="nb-NO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9458909" y="5807767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Bil</a:t>
            </a:r>
            <a:endParaRPr lang="nb-NO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9943849" y="5756586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El-sparke-sykkel</a:t>
            </a:r>
            <a:endParaRPr lang="nb-NO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10633258" y="5837929"/>
            <a:ext cx="941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Sykkel</a:t>
            </a:r>
            <a:endParaRPr lang="nb-NO" sz="1400" dirty="0"/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FREMKOMSTMIDLER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926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4614" y="6228503"/>
            <a:ext cx="206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Produksjonskostnad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4659482" y="6235688"/>
            <a:ext cx="91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Forbruk</a:t>
            </a:r>
            <a:endParaRPr lang="nb-NO" dirty="0"/>
          </a:p>
        </p:txBody>
      </p:sp>
      <p:sp>
        <p:nvSpPr>
          <p:cNvPr id="6" name="TextBox 5"/>
          <p:cNvSpPr txBox="1"/>
          <p:nvPr/>
        </p:nvSpPr>
        <p:spPr>
          <a:xfrm>
            <a:off x="7256495" y="6235688"/>
            <a:ext cx="96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Varighet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10056896" y="6237467"/>
            <a:ext cx="7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Avfall</a:t>
            </a:r>
            <a:endParaRPr lang="nb-NO" dirty="0"/>
          </a:p>
        </p:txBody>
      </p:sp>
      <p:sp>
        <p:nvSpPr>
          <p:cNvPr id="8" name="Rectangle 7"/>
          <p:cNvSpPr/>
          <p:nvPr/>
        </p:nvSpPr>
        <p:spPr>
          <a:xfrm>
            <a:off x="1414614" y="5736516"/>
            <a:ext cx="561998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Rectangle 9"/>
          <p:cNvSpPr/>
          <p:nvPr/>
        </p:nvSpPr>
        <p:spPr>
          <a:xfrm>
            <a:off x="2123402" y="5074024"/>
            <a:ext cx="561998" cy="7082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2832191" y="1290918"/>
            <a:ext cx="561998" cy="44913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4104026" y="5736513"/>
            <a:ext cx="561998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4791679" y="5736512"/>
            <a:ext cx="561998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5479332" y="5736511"/>
            <a:ext cx="561998" cy="4571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6793438" y="5074024"/>
            <a:ext cx="561998" cy="7082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7485647" y="5736507"/>
            <a:ext cx="561998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/>
          <p:cNvSpPr/>
          <p:nvPr/>
        </p:nvSpPr>
        <p:spPr>
          <a:xfrm>
            <a:off x="8196196" y="1290918"/>
            <a:ext cx="561998" cy="44969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/>
          <p:cNvSpPr/>
          <p:nvPr/>
        </p:nvSpPr>
        <p:spPr>
          <a:xfrm>
            <a:off x="9443282" y="5342965"/>
            <a:ext cx="561998" cy="439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/>
          <p:cNvSpPr/>
          <p:nvPr/>
        </p:nvSpPr>
        <p:spPr>
          <a:xfrm>
            <a:off x="10126538" y="5736507"/>
            <a:ext cx="561998" cy="457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/>
          <p:cNvSpPr/>
          <p:nvPr/>
        </p:nvSpPr>
        <p:spPr>
          <a:xfrm>
            <a:off x="10791802" y="5656729"/>
            <a:ext cx="561998" cy="12549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Box 8"/>
          <p:cNvSpPr txBox="1"/>
          <p:nvPr/>
        </p:nvSpPr>
        <p:spPr>
          <a:xfrm>
            <a:off x="1427630" y="5782227"/>
            <a:ext cx="60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Plast-pose</a:t>
            </a:r>
            <a:endParaRPr lang="nb-NO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48447" y="5808875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Papir-pose</a:t>
            </a:r>
            <a:endParaRPr lang="nb-NO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660832" y="5800130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Bomulls-pose</a:t>
            </a:r>
            <a:endParaRPr lang="nb-NO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060013" y="5790972"/>
            <a:ext cx="60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Plast-pose</a:t>
            </a:r>
            <a:endParaRPr lang="nb-NO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4580830" y="5817620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Papir-pose</a:t>
            </a:r>
            <a:endParaRPr lang="nb-NO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5293215" y="5808875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Bomulls-pose</a:t>
            </a:r>
            <a:endParaRPr lang="nb-NO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783053" y="5755579"/>
            <a:ext cx="60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Plast-pose</a:t>
            </a:r>
            <a:endParaRPr lang="nb-NO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7303870" y="5782227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Papir-pose</a:t>
            </a:r>
            <a:endParaRPr lang="nb-NO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8016255" y="5773482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Bomulls-pose</a:t>
            </a:r>
            <a:endParaRPr lang="nb-NO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9412388" y="5790972"/>
            <a:ext cx="60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Plast-pose</a:t>
            </a:r>
            <a:endParaRPr lang="nb-NO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9933205" y="5817620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Papir-pose</a:t>
            </a:r>
            <a:endParaRPr lang="nb-NO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10645590" y="5808875"/>
            <a:ext cx="94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/>
              <a:t>Bomulls-pose</a:t>
            </a:r>
            <a:endParaRPr lang="nb-NO" sz="1400" dirty="0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31625" y="1969061"/>
            <a:ext cx="918882" cy="4628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1800" dirty="0" smtClean="0"/>
              <a:t>Dårlig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b-NO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nb-NO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nb-NO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nb-NO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sz="1800" dirty="0" smtClean="0"/>
              <a:t>Bra</a:t>
            </a:r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34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>
                <a:hlinkClick r:id="rId2"/>
              </a:rPr>
              <a:t>Folkeopplysningen - poser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53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33" t="6161"/>
          <a:stretch/>
        </p:blipFill>
        <p:spPr>
          <a:xfrm>
            <a:off x="8863415" y="2520916"/>
            <a:ext cx="3328585" cy="3547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 KAN DU GJØRE FOR Å LEVE MER BÆREKRAFTIG?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771965" cy="4937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 smtClean="0"/>
              <a:t>Det mest effektive er å kutte ned forbruket og reisingen din.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I det minste kan du endre forbruksmønsteret ditt ved å gjøre noen bærekraftige valg:</a:t>
            </a:r>
          </a:p>
          <a:p>
            <a:pPr lvl="1"/>
            <a:r>
              <a:rPr lang="nb-NO" dirty="0"/>
              <a:t>Kunne du reist på en mer bærekraftig måte</a:t>
            </a:r>
            <a:r>
              <a:rPr lang="nb-NO" dirty="0" smtClean="0"/>
              <a:t>?</a:t>
            </a:r>
          </a:p>
          <a:p>
            <a:pPr lvl="1"/>
            <a:r>
              <a:rPr lang="nb-NO" dirty="0" smtClean="0"/>
              <a:t>Kan du i det minste </a:t>
            </a:r>
            <a:r>
              <a:rPr lang="nb-NO" dirty="0" err="1" smtClean="0"/>
              <a:t>klimakompensere</a:t>
            </a:r>
            <a:r>
              <a:rPr lang="nb-NO" dirty="0" smtClean="0"/>
              <a:t> for reisingen din?</a:t>
            </a:r>
          </a:p>
          <a:p>
            <a:pPr lvl="1"/>
            <a:r>
              <a:rPr lang="nb-NO" dirty="0"/>
              <a:t>Er det du spiser bærekraftig</a:t>
            </a:r>
            <a:r>
              <a:rPr lang="nb-NO" dirty="0" smtClean="0"/>
              <a:t>?</a:t>
            </a:r>
          </a:p>
          <a:p>
            <a:pPr lvl="1"/>
            <a:r>
              <a:rPr lang="nb-NO" dirty="0" smtClean="0"/>
              <a:t>Investere i og sette pensjonen din i miljøvennlige fond.</a:t>
            </a:r>
          </a:p>
          <a:p>
            <a:pPr lvl="1"/>
            <a:r>
              <a:rPr lang="nb-NO" dirty="0" smtClean="0"/>
              <a:t>Velge produkter som er miljøvennlige (miljømerkede </a:t>
            </a:r>
            <a:br>
              <a:rPr lang="nb-NO" dirty="0" smtClean="0"/>
            </a:br>
            <a:r>
              <a:rPr lang="nb-NO" dirty="0" smtClean="0"/>
              <a:t>produkter, kortreiste produkter, </a:t>
            </a:r>
            <a:r>
              <a:rPr lang="nb-NO" dirty="0" err="1" smtClean="0"/>
              <a:t>gjenvunnede</a:t>
            </a:r>
            <a:r>
              <a:rPr lang="nb-NO" dirty="0" smtClean="0"/>
              <a:t> produkter…). </a:t>
            </a:r>
            <a:endParaRPr lang="nb-NO" dirty="0"/>
          </a:p>
          <a:p>
            <a:pPr lvl="1"/>
            <a:r>
              <a:rPr lang="nb-NO" dirty="0" smtClean="0"/>
              <a:t>Etisk: Velge produkter som ikke benytter barnearbeid </a:t>
            </a:r>
            <a:br>
              <a:rPr lang="nb-NO" dirty="0" smtClean="0"/>
            </a:br>
            <a:r>
              <a:rPr lang="nb-NO" dirty="0" smtClean="0"/>
              <a:t>og sikrer gode vilkår for arbeidere.</a:t>
            </a:r>
          </a:p>
          <a:p>
            <a:pPr lvl="1"/>
            <a:r>
              <a:rPr lang="nb-NO" dirty="0" smtClean="0"/>
              <a:t>Kildesortere.</a:t>
            </a:r>
          </a:p>
          <a:p>
            <a:pPr lvl="1"/>
            <a:r>
              <a:rPr lang="nb-NO" dirty="0" smtClean="0"/>
              <a:t>Støtte miljøvernorganisasjoner enten økonomisk eller ved å jobbe for dem.</a:t>
            </a:r>
          </a:p>
          <a:p>
            <a:pPr lvl="1"/>
            <a:r>
              <a:rPr lang="nb-NO" dirty="0" smtClean="0"/>
              <a:t>Bruke stemmeretten til å stemme på partier som prioriterer miljø.</a:t>
            </a:r>
            <a:endParaRPr lang="nb-NO" dirty="0"/>
          </a:p>
          <a:p>
            <a:pPr lvl="1"/>
            <a:endParaRPr lang="nb-NO" dirty="0" smtClean="0"/>
          </a:p>
          <a:p>
            <a:pPr marL="457200" lvl="1" indent="0">
              <a:buNone/>
            </a:pPr>
            <a:endParaRPr lang="nb-NO" dirty="0" smtClean="0"/>
          </a:p>
          <a:p>
            <a:pPr lvl="1"/>
            <a:endParaRPr lang="nb-NO" dirty="0" smtClean="0"/>
          </a:p>
          <a:p>
            <a:pPr lvl="2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5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INTERESSEKONFLIKTER: KLIMAFLYKTNINGER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14168"/>
            <a:ext cx="5472953" cy="4662795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Områder blir ubeboelige </a:t>
            </a:r>
            <a:r>
              <a:rPr lang="nb-NO" dirty="0" err="1" smtClean="0"/>
              <a:t>pga</a:t>
            </a:r>
            <a:r>
              <a:rPr lang="nb-NO" dirty="0" smtClean="0"/>
              <a:t>:</a:t>
            </a:r>
          </a:p>
          <a:p>
            <a:pPr lvl="1"/>
            <a:r>
              <a:rPr lang="nb-NO" dirty="0" smtClean="0"/>
              <a:t>Tørke (ørkendannelse)</a:t>
            </a:r>
          </a:p>
          <a:p>
            <a:pPr lvl="1"/>
            <a:r>
              <a:rPr lang="nb-NO" dirty="0" smtClean="0"/>
              <a:t>Flom </a:t>
            </a:r>
          </a:p>
          <a:p>
            <a:pPr lvl="1"/>
            <a:r>
              <a:rPr lang="nb-NO" dirty="0" smtClean="0"/>
              <a:t>Økt havnivå</a:t>
            </a:r>
          </a:p>
          <a:p>
            <a:pPr lvl="1"/>
            <a:r>
              <a:rPr lang="nb-NO" dirty="0" smtClean="0"/>
              <a:t>Naturkatastrofer</a:t>
            </a:r>
          </a:p>
          <a:p>
            <a:r>
              <a:rPr lang="nb-NO" dirty="0" smtClean="0"/>
              <a:t>I 2018 var det </a:t>
            </a:r>
            <a:r>
              <a:rPr lang="nb-NO" dirty="0" err="1" smtClean="0"/>
              <a:t>ca</a:t>
            </a:r>
            <a:r>
              <a:rPr lang="nb-NO" dirty="0" smtClean="0"/>
              <a:t> 2mill. Klimaflyktninger</a:t>
            </a:r>
          </a:p>
          <a:p>
            <a:r>
              <a:rPr lang="nb-NO" dirty="0" smtClean="0"/>
              <a:t>I 2050 estimerer man </a:t>
            </a:r>
            <a:r>
              <a:rPr lang="nb-NO" dirty="0" err="1" smtClean="0"/>
              <a:t>ca</a:t>
            </a:r>
            <a:r>
              <a:rPr lang="nb-NO" dirty="0" smtClean="0"/>
              <a:t> 200mill.</a:t>
            </a:r>
            <a:endParaRPr lang="nb-NO" dirty="0"/>
          </a:p>
          <a:p>
            <a:pPr lvl="1"/>
            <a:endParaRPr lang="nb-NO" dirty="0" smtClean="0"/>
          </a:p>
          <a:p>
            <a:r>
              <a:rPr lang="nb-NO" dirty="0" smtClean="0"/>
              <a:t>Hvem har ansvar for å ta i mot flyktningene?</a:t>
            </a:r>
          </a:p>
        </p:txBody>
      </p:sp>
      <p:pic>
        <p:nvPicPr>
          <p:cNvPr id="6148" name="Picture 4" descr="Bilderesultat for Climate refug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59" y="1514169"/>
            <a:ext cx="5755341" cy="534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8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ilderesultater for CHOPPED DOWN WOOD amazon from ab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"/>
            <a:ext cx="12192000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ilderesultat for rain forest from abo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Bilderesultat for rain forest from above"/>
          <p:cNvSpPr>
            <a:spLocks noChangeAspect="1" noChangeArrowheads="1"/>
          </p:cNvSpPr>
          <p:nvPr/>
        </p:nvSpPr>
        <p:spPr bwMode="auto">
          <a:xfrm>
            <a:off x="0" y="31464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9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5524"/>
            <a:ext cx="3058726" cy="2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047"/>
            <a:ext cx="3058726" cy="2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26" y="-3"/>
            <a:ext cx="3058726" cy="22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8726" cy="22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"/>
            <a:ext cx="3058726" cy="22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274" y="-2"/>
            <a:ext cx="3058726" cy="22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26" y="2253047"/>
            <a:ext cx="3058726" cy="2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52" y="2253047"/>
            <a:ext cx="3058726" cy="2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274" y="2253047"/>
            <a:ext cx="3058726" cy="2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26" y="4555524"/>
            <a:ext cx="3058726" cy="2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52" y="4555524"/>
            <a:ext cx="3058726" cy="2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274" y="4555523"/>
            <a:ext cx="3058726" cy="23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008095" y="1991436"/>
            <a:ext cx="8498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Hvert sekund hogges regnskog tilsvarende en fotballbane</a:t>
            </a:r>
            <a:endParaRPr lang="nb-NO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7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1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INTERESSEKONFLIKTER: REGNSKOGEN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50771"/>
          </a:xfrm>
        </p:spPr>
        <p:txBody>
          <a:bodyPr>
            <a:normAutofit/>
          </a:bodyPr>
          <a:lstStyle/>
          <a:p>
            <a:r>
              <a:rPr lang="nb-NO" dirty="0" smtClean="0"/>
              <a:t>I </a:t>
            </a:r>
            <a:r>
              <a:rPr lang="nb-NO" dirty="0" err="1" smtClean="0"/>
              <a:t>Yasuni</a:t>
            </a:r>
            <a:r>
              <a:rPr lang="nb-NO" dirty="0" smtClean="0"/>
              <a:t>-regnskogen i Ecuador finnes det olje under regnskogen verdt </a:t>
            </a:r>
            <a:r>
              <a:rPr lang="nb-NO" dirty="0" err="1" smtClean="0"/>
              <a:t>ca</a:t>
            </a:r>
            <a:r>
              <a:rPr lang="nb-NO" dirty="0" smtClean="0"/>
              <a:t> 60 milliarder kroner. </a:t>
            </a:r>
          </a:p>
          <a:p>
            <a:r>
              <a:rPr lang="nb-NO" dirty="0" smtClean="0"/>
              <a:t>Ecuador er et fattig land og trenger pengene.</a:t>
            </a:r>
          </a:p>
          <a:p>
            <a:r>
              <a:rPr lang="nb-NO" dirty="0" smtClean="0"/>
              <a:t>Men regnskogen har verdens største </a:t>
            </a:r>
            <a:br>
              <a:rPr lang="nb-NO" dirty="0" smtClean="0"/>
            </a:br>
            <a:r>
              <a:rPr lang="nb-NO" dirty="0" smtClean="0"/>
              <a:t>biodiversitet, den er viktig for å holde </a:t>
            </a:r>
            <a:br>
              <a:rPr lang="nb-NO" dirty="0" smtClean="0"/>
            </a:br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-nivåene lave og det bor urbefolkning der.</a:t>
            </a:r>
          </a:p>
          <a:p>
            <a:r>
              <a:rPr lang="nb-NO" dirty="0" smtClean="0"/>
              <a:t>Ecuador tilbød å la </a:t>
            </a:r>
            <a:r>
              <a:rPr lang="nb-NO" dirty="0" err="1" smtClean="0"/>
              <a:t>Yasuni</a:t>
            </a:r>
            <a:r>
              <a:rPr lang="nb-NO" dirty="0" smtClean="0"/>
              <a:t> være i fred dersom </a:t>
            </a:r>
            <a:br>
              <a:rPr lang="nb-NO" dirty="0" smtClean="0"/>
            </a:br>
            <a:r>
              <a:rPr lang="nb-NO" dirty="0" smtClean="0"/>
              <a:t>resten av verden betalte 30 milliarder kr.</a:t>
            </a:r>
          </a:p>
          <a:p>
            <a:r>
              <a:rPr lang="nb-NO" dirty="0" smtClean="0"/>
              <a:t>Verden har til nå betalt bare omtrent </a:t>
            </a:r>
            <a:r>
              <a:rPr lang="nb-NO" dirty="0"/>
              <a:t>6</a:t>
            </a:r>
            <a:r>
              <a:rPr lang="nb-NO" dirty="0" smtClean="0"/>
              <a:t>0 </a:t>
            </a:r>
            <a:br>
              <a:rPr lang="nb-NO" dirty="0" smtClean="0"/>
            </a:br>
            <a:r>
              <a:rPr lang="nb-NO" dirty="0" smtClean="0"/>
              <a:t>millioner (0,2% av beløpet Ecuador ønsket) </a:t>
            </a:r>
            <a:br>
              <a:rPr lang="nb-NO" dirty="0" smtClean="0"/>
            </a:br>
            <a:r>
              <a:rPr lang="nb-NO" dirty="0" smtClean="0"/>
              <a:t>og Ecuador er nå i gang med å utvinne olje.</a:t>
            </a:r>
            <a:endParaRPr lang="nb-NO" dirty="0"/>
          </a:p>
        </p:txBody>
      </p:sp>
      <p:pic>
        <p:nvPicPr>
          <p:cNvPr id="4098" name="Picture 2" descr="Bilderesultat for petroamazon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5"/>
          <a:stretch/>
        </p:blipFill>
        <p:spPr bwMode="auto">
          <a:xfrm>
            <a:off x="7718854" y="3016251"/>
            <a:ext cx="4473146" cy="38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8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KOMPETANSEMÅL</a:t>
            </a:r>
            <a:endParaRPr lang="nb-N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forklare </a:t>
            </a:r>
            <a:r>
              <a:rPr lang="nb-NO" dirty="0"/>
              <a:t>hva drivhuseffekt er, og gjøre rede for hvordan menneskelig aktivitet endrer energibalansen i atmosfæren</a:t>
            </a:r>
          </a:p>
          <a:p>
            <a:r>
              <a:rPr lang="nb-NO" dirty="0"/>
              <a:t>gjøre rede for noen mulige konsekvenser av økt drivhuseffekt i arktiske og lavtliggende områder og drøfte ett aktuelt </a:t>
            </a:r>
            <a:r>
              <a:rPr lang="nb-NO" dirty="0" smtClean="0"/>
              <a:t>klimatiltak</a:t>
            </a:r>
          </a:p>
          <a:p>
            <a:r>
              <a:rPr lang="nb-NO" dirty="0">
                <a:solidFill>
                  <a:srgbClr val="FF0000"/>
                </a:solidFill>
              </a:rPr>
              <a:t>undersøke en global interessekonflikt knyttet til miljøspørsmål og drøfte kvaliteten på argumenter og konklusjoner i </a:t>
            </a:r>
            <a:r>
              <a:rPr lang="nb-NO" dirty="0" smtClean="0">
                <a:solidFill>
                  <a:srgbClr val="FF0000"/>
                </a:solidFill>
              </a:rPr>
              <a:t>debattinnlegg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>
                <a:solidFill>
                  <a:srgbClr val="FF0000"/>
                </a:solidFill>
              </a:rPr>
              <a:t>gjøre rede for begrepet bærekraftig utvikling</a:t>
            </a:r>
          </a:p>
          <a:p>
            <a:r>
              <a:rPr lang="nb-NO" dirty="0">
                <a:solidFill>
                  <a:srgbClr val="FF0000"/>
                </a:solidFill>
              </a:rPr>
              <a:t>kartlegge egne forbruksvalg og argumentere faglig og etisk for egne forbruksvalg som kan bidra til bærekraftig forbruksmønster</a:t>
            </a:r>
          </a:p>
          <a:p>
            <a:endParaRPr lang="nb-NO" dirty="0"/>
          </a:p>
        </p:txBody>
      </p:sp>
      <p:sp>
        <p:nvSpPr>
          <p:cNvPr id="4" name="Explosion 2 3"/>
          <p:cNvSpPr/>
          <p:nvPr/>
        </p:nvSpPr>
        <p:spPr>
          <a:xfrm>
            <a:off x="9399373" y="5426440"/>
            <a:ext cx="2792627" cy="1270922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dirty="0" smtClean="0">
                <a:solidFill>
                  <a:srgbClr val="FF0000"/>
                </a:solidFill>
              </a:rPr>
              <a:t>Ikke NAT1003</a:t>
            </a: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188" y="-180975"/>
            <a:ext cx="10515600" cy="1325563"/>
          </a:xfrm>
        </p:spPr>
        <p:txBody>
          <a:bodyPr>
            <a:normAutofit/>
          </a:bodyPr>
          <a:lstStyle/>
          <a:p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INTERESSEKONFLIKTER:</a:t>
            </a:r>
            <a:b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FERSKVANN</a:t>
            </a:r>
            <a:endParaRPr lang="nb-NO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188" y="950259"/>
            <a:ext cx="4536141" cy="3379694"/>
          </a:xfrm>
        </p:spPr>
        <p:txBody>
          <a:bodyPr>
            <a:normAutofit fontScale="85000" lnSpcReduction="20000"/>
          </a:bodyPr>
          <a:lstStyle/>
          <a:p>
            <a:r>
              <a:rPr lang="nb-NO" dirty="0" smtClean="0"/>
              <a:t>Økt befolkning gir knapphet på mange ressurser, som ferskvann.</a:t>
            </a:r>
          </a:p>
          <a:p>
            <a:r>
              <a:rPr lang="nb-NO" dirty="0" smtClean="0"/>
              <a:t>Deler av Nilen går fra Etiopia og nordover gjennom Sudan og Egypt før den renner ut i </a:t>
            </a:r>
            <a:r>
              <a:rPr lang="nb-NO" dirty="0" err="1" smtClean="0"/>
              <a:t>middelhavet</a:t>
            </a:r>
            <a:r>
              <a:rPr lang="nb-NO" dirty="0" smtClean="0"/>
              <a:t>.</a:t>
            </a:r>
          </a:p>
          <a:p>
            <a:r>
              <a:rPr lang="nb-NO" dirty="0" smtClean="0"/>
              <a:t>Etiopia bygger nå verdens største demning for å få vannkraft.</a:t>
            </a:r>
          </a:p>
          <a:p>
            <a:r>
              <a:rPr lang="nb-NO" dirty="0" smtClean="0"/>
              <a:t>Egypt og Sudan frykter at dette vil ødelegge for deres vanntilførsel.</a:t>
            </a:r>
            <a:endParaRPr lang="nb-NO" dirty="0"/>
          </a:p>
        </p:txBody>
      </p:sp>
      <p:pic>
        <p:nvPicPr>
          <p:cNvPr id="33794" name="Picture 2" descr="Bilderesultat for nile from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6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Bilderesultat for nil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15" y="0"/>
            <a:ext cx="3743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Bilderesultat for nil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88" y="4401697"/>
            <a:ext cx="4432427" cy="245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nb-NO" dirty="0" smtClean="0"/>
              <a:t>Kompetansemål:</a:t>
            </a:r>
            <a:br>
              <a:rPr lang="nb-NO" dirty="0" smtClean="0"/>
            </a:br>
            <a:r>
              <a:rPr lang="nb-NO" dirty="0" smtClean="0"/>
              <a:t>kartlegge egne forbruksvalg og argumentere faglig og etisk for egne forbruksvalg som kan bidra til bærekraftig forbruksmønster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hlinkClick r:id="rId2"/>
              </a:rPr>
              <a:t>https://www.footprintcalculator.org/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29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UTVIKLING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7388"/>
            <a:ext cx="10515600" cy="34814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 smtClean="0"/>
              <a:t>Bærekraftig utvikling (FNs definisjon):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«Bærekraftig </a:t>
            </a:r>
            <a:r>
              <a:rPr lang="nb-NO" dirty="0"/>
              <a:t>utvikling handler om å ta vare på behovene til mennesker som lever i dag, uten å ødelegge fremtidige generasjoners muligheter til å dekke </a:t>
            </a:r>
            <a:r>
              <a:rPr lang="nb-NO" dirty="0" smtClean="0"/>
              <a:t>sine».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En bærekraftig utvikling vil derfor si at vi </a:t>
            </a:r>
            <a:r>
              <a:rPr lang="nb-NO" dirty="0" smtClean="0"/>
              <a:t>må:</a:t>
            </a:r>
            <a:endParaRPr lang="nb-NO" dirty="0" smtClean="0"/>
          </a:p>
          <a:p>
            <a:r>
              <a:rPr lang="nb-NO" dirty="0" smtClean="0"/>
              <a:t>I minst mulig grad ødelegge for planter, dyr og jorda</a:t>
            </a:r>
          </a:p>
          <a:p>
            <a:r>
              <a:rPr lang="nb-NO" dirty="0" smtClean="0"/>
              <a:t>Handle etisk i forhold til både mennesker og dyr</a:t>
            </a:r>
          </a:p>
        </p:txBody>
      </p:sp>
    </p:spTree>
    <p:extLst>
      <p:ext uri="{BB962C8B-B14F-4D97-AF65-F5344CB8AC3E}">
        <p14:creationId xmlns:p14="http://schemas.microsoft.com/office/powerpoint/2010/main" val="7915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UTVIKLING - OVERBESKATNING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7389"/>
            <a:ext cx="10515600" cy="610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Er dette bærekraftig?</a:t>
            </a:r>
            <a:endParaRPr lang="nb-NO" dirty="0"/>
          </a:p>
        </p:txBody>
      </p:sp>
      <p:pic>
        <p:nvPicPr>
          <p:cNvPr id="4" name="Picture 2" descr="Bilderesultat for world population fish statist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7"/>
          <a:stretch/>
        </p:blipFill>
        <p:spPr bwMode="auto">
          <a:xfrm>
            <a:off x="564259" y="3487271"/>
            <a:ext cx="5035786" cy="331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ilderesultat for fish stocks since 19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9" b="17866"/>
          <a:stretch/>
        </p:blipFill>
        <p:spPr bwMode="auto">
          <a:xfrm>
            <a:off x="6853517" y="3567954"/>
            <a:ext cx="4141372" cy="32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0823" y="3338478"/>
            <a:ext cx="213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Fiske i millioner tonn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7628964" y="3270338"/>
            <a:ext cx="275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Reduksjon i villfiskebestand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977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deresultat for world population fish statist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7"/>
          <a:stretch/>
        </p:blipFill>
        <p:spPr bwMode="auto">
          <a:xfrm>
            <a:off x="564259" y="3487271"/>
            <a:ext cx="5035786" cy="331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UTVIKLING - OVERBESKATNING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7389"/>
            <a:ext cx="10515600" cy="189294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dirty="0" smtClean="0"/>
              <a:t>I takt med befolkningsvekst øker behovet for mat.</a:t>
            </a:r>
          </a:p>
          <a:p>
            <a:pPr marL="0" indent="0">
              <a:buNone/>
            </a:pPr>
            <a:r>
              <a:rPr lang="nb-NO" dirty="0" smtClean="0"/>
              <a:t>I dag drives det overfiske slik at fiskebestandene i verden er i ferd med å kollapse.</a:t>
            </a:r>
          </a:p>
          <a:p>
            <a:pPr marL="0" indent="0">
              <a:buNone/>
            </a:pPr>
            <a:r>
              <a:rPr lang="nb-NO" dirty="0" smtClean="0"/>
              <a:t>Fiskeoppdrett er lansert som en mer bærekraftig løsning, men:</a:t>
            </a:r>
          </a:p>
          <a:p>
            <a:r>
              <a:rPr lang="nb-NO" dirty="0" smtClean="0"/>
              <a:t>Oppdrettsfisken fores ofte med annen fisk.</a:t>
            </a:r>
          </a:p>
          <a:p>
            <a:r>
              <a:rPr lang="nb-NO" dirty="0" smtClean="0"/>
              <a:t>Oppdrettsfisken </a:t>
            </a:r>
            <a:r>
              <a:rPr lang="nb-NO" dirty="0"/>
              <a:t>sprer lus og andre sykdommer til </a:t>
            </a:r>
            <a:r>
              <a:rPr lang="nb-NO" dirty="0" smtClean="0"/>
              <a:t>villfisk og bidrar til å ødelegge bestanden av villfisk.</a:t>
            </a:r>
          </a:p>
          <a:p>
            <a:endParaRPr lang="nb-NO" dirty="0" smtClean="0"/>
          </a:p>
        </p:txBody>
      </p:sp>
      <p:pic>
        <p:nvPicPr>
          <p:cNvPr id="9218" name="Picture 2" descr="Bilderesultat for fish stocks since 19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9" b="17866"/>
          <a:stretch/>
        </p:blipFill>
        <p:spPr bwMode="auto">
          <a:xfrm>
            <a:off x="6853517" y="3567954"/>
            <a:ext cx="4141372" cy="32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0823" y="3338478"/>
            <a:ext cx="213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Fiske i millioner tonn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7628964" y="3270338"/>
            <a:ext cx="275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Reduksjon i villfiskebestand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49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3980" cy="1325563"/>
          </a:xfrm>
        </p:spPr>
        <p:txBody>
          <a:bodyPr>
            <a:normAutofit/>
          </a:bodyPr>
          <a:lstStyle/>
          <a:p>
            <a:r>
              <a:rPr lang="nb-NO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 SKAL VI EGENTLIG MED VILLE DYR OG PLANTER?</a:t>
            </a:r>
            <a:endParaRPr lang="nb-N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95212" cy="49547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System-argumentet: </a:t>
            </a:r>
            <a:r>
              <a:rPr lang="nb-NO" dirty="0" smtClean="0"/>
              <a:t>Naturen er et finjustert system hvor hver art har en funksjon. Hvis vi forstyrrer dette systemet risikerer vi å ødelegge hele systemet. 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Etisk argument: </a:t>
            </a:r>
            <a:r>
              <a:rPr lang="nb-NO" dirty="0" smtClean="0"/>
              <a:t>Vi har kunnskap og valgmulighet til å </a:t>
            </a:r>
            <a:br>
              <a:rPr lang="nb-NO" dirty="0" smtClean="0"/>
            </a:br>
            <a:r>
              <a:rPr lang="nb-NO" dirty="0" smtClean="0"/>
              <a:t>ikke ødelegge dyre- og planteliv, bør vi ikke bruke den </a:t>
            </a:r>
            <a:br>
              <a:rPr lang="nb-NO" dirty="0" smtClean="0"/>
            </a:br>
            <a:r>
              <a:rPr lang="nb-NO" dirty="0" smtClean="0"/>
              <a:t>muligheten? Og har vi rett til å plage annet liv med </a:t>
            </a:r>
            <a:br>
              <a:rPr lang="nb-NO" dirty="0" smtClean="0"/>
            </a:br>
            <a:r>
              <a:rPr lang="nb-NO" dirty="0" smtClean="0"/>
              <a:t>mindre det er absolutt nødvendig?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Nytte-argument: </a:t>
            </a:r>
            <a:r>
              <a:rPr lang="nb-NO" dirty="0" smtClean="0"/>
              <a:t>Vi har i dag nytte av mange arter </a:t>
            </a:r>
            <a:br>
              <a:rPr lang="nb-NO" dirty="0" smtClean="0"/>
            </a:br>
            <a:r>
              <a:rPr lang="nb-NO" dirty="0" smtClean="0"/>
              <a:t>og vil i fremtiden oppdage nye nytteområder.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Estetisk argument: </a:t>
            </a:r>
            <a:r>
              <a:rPr lang="nb-NO" dirty="0" smtClean="0"/>
              <a:t>Naturen gir oss fine opplevelser.</a:t>
            </a:r>
            <a:endParaRPr lang="nb-NO" dirty="0"/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/>
              <a:t>L</a:t>
            </a:r>
            <a:r>
              <a:rPr lang="nb-NO" dirty="0" smtClean="0"/>
              <a:t>ikevel har våre handlinger gjort at over halvparten av alt dyreliv har forsvunnet siden 1950.</a:t>
            </a:r>
          </a:p>
        </p:txBody>
      </p:sp>
      <p:pic>
        <p:nvPicPr>
          <p:cNvPr id="8194" name="Picture 2" descr="Bilderesultat for death st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06" y="2254555"/>
            <a:ext cx="4232874" cy="39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894" r="1604" b="930"/>
          <a:stretch/>
        </p:blipFill>
        <p:spPr>
          <a:xfrm>
            <a:off x="7669306" y="2254555"/>
            <a:ext cx="4232874" cy="39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UTVIKLING - ENERGIKILDER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89" y="1765388"/>
            <a:ext cx="6432176" cy="4729321"/>
          </a:xfrm>
          <a:prstGeom prst="rect">
            <a:avLst/>
          </a:prstGeom>
        </p:spPr>
      </p:pic>
      <p:pic>
        <p:nvPicPr>
          <p:cNvPr id="16386" name="Picture 2" descr="https://upload.wikimedia.org/wikipedia/commons/9/9d/Bp_world_energy_consumption_201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3" y="2958354"/>
            <a:ext cx="5116940" cy="307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</a:t>
            </a:r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UTVIKLING - MAT</a:t>
            </a:r>
            <a:endParaRPr lang="nb-NO" dirty="0"/>
          </a:p>
        </p:txBody>
      </p:sp>
      <p:pic>
        <p:nvPicPr>
          <p:cNvPr id="2050" name="Picture 2" descr="Bilderesultat for grain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0" y="2377577"/>
            <a:ext cx="3375212" cy="20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esultat for me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67745"/>
            <a:ext cx="1487016" cy="10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335741"/>
            <a:ext cx="10995212" cy="5444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Hva metter flest med minst bruk av energi (</a:t>
            </a:r>
            <a:r>
              <a:rPr lang="nb-NO" dirty="0" smtClean="0">
                <a:sym typeface="Wingdings" panose="05000000000000000000" pitchFamily="2" charset="2"/>
              </a:rPr>
              <a:t> utslipp) </a:t>
            </a:r>
            <a:r>
              <a:rPr lang="nb-NO" dirty="0" smtClean="0"/>
              <a:t>og areal?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Og hva er best etisk? Og hva er sunnest?</a:t>
            </a:r>
          </a:p>
        </p:txBody>
      </p:sp>
      <p:sp>
        <p:nvSpPr>
          <p:cNvPr id="4" name="Pil høyre 3"/>
          <p:cNvSpPr/>
          <p:nvPr/>
        </p:nvSpPr>
        <p:spPr>
          <a:xfrm>
            <a:off x="4867564" y="3241964"/>
            <a:ext cx="2955636" cy="572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56" name="Picture 8" descr="Relatert bil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64" y="2218944"/>
            <a:ext cx="3098800" cy="23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ilderesultat for grai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0" y="4583283"/>
            <a:ext cx="3375212" cy="203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l høyre 12"/>
          <p:cNvSpPr/>
          <p:nvPr/>
        </p:nvSpPr>
        <p:spPr>
          <a:xfrm>
            <a:off x="4502172" y="5399086"/>
            <a:ext cx="910337" cy="572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 høyre 13"/>
          <p:cNvSpPr/>
          <p:nvPr/>
        </p:nvSpPr>
        <p:spPr>
          <a:xfrm>
            <a:off x="7047307" y="5399086"/>
            <a:ext cx="775893" cy="572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Picture 8" descr="Relatert bild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2" b="51799"/>
          <a:stretch/>
        </p:blipFill>
        <p:spPr bwMode="auto">
          <a:xfrm>
            <a:off x="8626764" y="5399086"/>
            <a:ext cx="615990" cy="118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2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239619"/>
            <a:ext cx="10515600" cy="477557"/>
          </a:xfrm>
        </p:spPr>
        <p:txBody>
          <a:bodyPr>
            <a:normAutofit fontScale="90000"/>
          </a:bodyPr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</a:t>
            </a:r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UTVIKLING - MAT</a:t>
            </a:r>
            <a:endParaRPr lang="nb-NO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299347"/>
              </p:ext>
            </p:extLst>
          </p:nvPr>
        </p:nvGraphicFramePr>
        <p:xfrm>
          <a:off x="430307" y="717177"/>
          <a:ext cx="11421034" cy="579921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203647"/>
                <a:gridCol w="1678835"/>
                <a:gridCol w="2009569"/>
                <a:gridCol w="1758841"/>
                <a:gridCol w="2770142"/>
              </a:tblGrid>
              <a:tr h="281211"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u="none" strike="noStrike" dirty="0">
                          <a:effectLst/>
                          <a:latin typeface="+mn-lt"/>
                        </a:rPr>
                        <a:t>Vare</a:t>
                      </a:r>
                      <a:endParaRPr lang="nb-NO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CO2/kcal</a:t>
                      </a:r>
                      <a:r>
                        <a:rPr lang="nb-NO" sz="1300" b="1" u="none" strike="noStrike" baseline="0" dirty="0" smtClean="0">
                          <a:effectLst/>
                          <a:latin typeface="+mn-lt"/>
                        </a:rPr>
                        <a:t> ganger </a:t>
                      </a:r>
                      <a:br>
                        <a:rPr lang="nb-NO" sz="1300" b="1" u="none" strike="noStrike" baseline="0" dirty="0" smtClean="0">
                          <a:effectLst/>
                          <a:latin typeface="+mn-lt"/>
                        </a:rPr>
                      </a:br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bedre </a:t>
                      </a:r>
                      <a:r>
                        <a:rPr lang="nb-NO" sz="1300" b="1" u="none" strike="noStrike" dirty="0">
                          <a:effectLst/>
                          <a:latin typeface="+mn-lt"/>
                        </a:rPr>
                        <a:t>enn </a:t>
                      </a:r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okse</a:t>
                      </a:r>
                      <a:endParaRPr lang="nb-NO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Vannforbruk ganger </a:t>
                      </a:r>
                      <a:br>
                        <a:rPr lang="nb-NO" sz="1300" b="1" u="none" strike="noStrike" dirty="0" smtClean="0">
                          <a:effectLst/>
                          <a:latin typeface="+mn-lt"/>
                        </a:rPr>
                      </a:br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bedre </a:t>
                      </a:r>
                      <a:r>
                        <a:rPr lang="nb-NO" sz="1300" b="1" u="none" strike="noStrike" dirty="0">
                          <a:effectLst/>
                          <a:latin typeface="+mn-lt"/>
                        </a:rPr>
                        <a:t>enn </a:t>
                      </a:r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okse</a:t>
                      </a:r>
                      <a:endParaRPr lang="nb-NO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Arealbruk ganger </a:t>
                      </a:r>
                      <a:br>
                        <a:rPr lang="nb-NO" sz="1300" b="1" u="none" strike="noStrike" dirty="0" smtClean="0">
                          <a:effectLst/>
                          <a:latin typeface="+mn-lt"/>
                        </a:rPr>
                      </a:br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bedre </a:t>
                      </a:r>
                      <a:r>
                        <a:rPr lang="nb-NO" sz="1300" b="1" u="none" strike="noStrike" dirty="0">
                          <a:effectLst/>
                          <a:latin typeface="+mn-lt"/>
                        </a:rPr>
                        <a:t>enn </a:t>
                      </a:r>
                      <a:r>
                        <a:rPr lang="nb-NO" sz="1300" b="1" u="none" strike="noStrike" dirty="0" smtClean="0">
                          <a:effectLst/>
                          <a:latin typeface="+mn-lt"/>
                        </a:rPr>
                        <a:t>okse</a:t>
                      </a:r>
                      <a:endParaRPr lang="nb-NO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Kommentar</a:t>
                      </a:r>
                      <a:endParaRPr lang="nb-NO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Planteoljer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136.0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50.8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67.59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Havregryn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68.0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14.6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25.09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Bønner (tørkede)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68.0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6.4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8.50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Sukker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45.3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20.7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86.95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>
                          <a:effectLst/>
                          <a:latin typeface="+mn-lt"/>
                        </a:rPr>
                        <a:t>Brød</a:t>
                      </a:r>
                      <a:endParaRPr lang="nb-NO" sz="1300" b="0" i="0" u="none" strike="noStrike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34.0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13.0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17.57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Nøtter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34.0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5.9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15.33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Sild (filet)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27.2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 Ikke bærekraftig fordi villfisk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Poteter (norske)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22.7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21.5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32.96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Avokado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19.4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17.2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42.19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Egg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11.3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4.2</a:t>
                      </a:r>
                    </a:p>
                  </a:txBody>
                  <a:tcPr marL="9525" marR="9525" marT="9525" marB="0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Løk (norsk)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8.5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10.6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16.42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Kylling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7.6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3.6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5.03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Melk (hel)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7.2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5.7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7.92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>
                          <a:effectLst/>
                          <a:latin typeface="+mn-lt"/>
                        </a:rPr>
                        <a:t>Svinekjøtt</a:t>
                      </a:r>
                      <a:endParaRPr lang="nb-NO" sz="1300" b="0" i="0" u="none" strike="noStrike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7.2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3.7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5.38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Løk (importert)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5.4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10.9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12.04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Melk (lett)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4.9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3.9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5.38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Torsk (filet)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3.9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 Ikke bærekraftig fordi villfisk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Laks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9525" marR="9525" marT="9525" marB="0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9525" marR="9525" marT="9525" marB="0">
                    <a:solidFill>
                      <a:srgbClr val="F5E7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b="0" i="0" u="none" strike="noStrike" dirty="0">
                          <a:solidFill>
                            <a:srgbClr val="3D3D3D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 smtClean="0">
                          <a:effectLst/>
                          <a:latin typeface="+mn-lt"/>
                        </a:rPr>
                        <a:t>Sauekjøtt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2.0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2.6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1.94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>
                          <a:effectLst/>
                          <a:latin typeface="+mn-lt"/>
                        </a:rPr>
                        <a:t>Tomater (importert)</a:t>
                      </a:r>
                      <a:endParaRPr lang="nb-NO" sz="1300" b="0" i="0" u="none" strike="noStrike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1.4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5.2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75.65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>
                          <a:effectLst/>
                          <a:latin typeface="+mn-lt"/>
                        </a:rPr>
                        <a:t>Agurk (importert)</a:t>
                      </a:r>
                      <a:endParaRPr lang="nb-NO" sz="1300" b="0" i="0" u="none" strike="noStrike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1.1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2.6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126.08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 smtClean="0">
                          <a:effectLst/>
                          <a:latin typeface="+mn-lt"/>
                        </a:rPr>
                        <a:t>Okse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1.0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1.00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Etisk?</a:t>
                      </a:r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>
                          <a:effectLst/>
                          <a:latin typeface="+mn-lt"/>
                        </a:rPr>
                        <a:t>Tomater (norske)</a:t>
                      </a:r>
                      <a:endParaRPr lang="nb-NO" sz="1300" b="0" i="0" u="none" strike="noStrike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0.7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7.8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113.74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24727">
                <a:tc>
                  <a:txBody>
                    <a:bodyPr/>
                    <a:lstStyle/>
                    <a:p>
                      <a:pPr algn="l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Agurk (norsk)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0.4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2.6</a:t>
                      </a:r>
                      <a:endParaRPr lang="nb-NO" sz="1300" b="0" i="0" u="none" strike="noStrike" dirty="0">
                        <a:solidFill>
                          <a:srgbClr val="3D3D3D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+mn-lt"/>
                        </a:rPr>
                        <a:t>126.08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476085"/>
            <a:ext cx="1233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Kilde: </a:t>
            </a:r>
            <a:r>
              <a:rPr lang="nb-NO" dirty="0">
                <a:hlinkClick r:id="rId2"/>
              </a:rPr>
              <a:t>https://www.researchgate.net/publication/317012525_Climate_Footprints_of_Norwegian_Dairy_and_Meat_-_a_Synthesis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41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4203</TotalTime>
  <Words>889</Words>
  <Application>Microsoft Office PowerPoint</Application>
  <PresentationFormat>Widescreen</PresentationFormat>
  <Paragraphs>260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BÆREKRAFTIG UTVIKLING</vt:lpstr>
      <vt:lpstr>KOMPETANSEMÅL</vt:lpstr>
      <vt:lpstr>BÆREKRAFTIG UTVIKLING</vt:lpstr>
      <vt:lpstr>BÆREKRAFTIG UTVIKLING - OVERBESKATNING</vt:lpstr>
      <vt:lpstr>BÆREKRAFTIG UTVIKLING - OVERBESKATNING</vt:lpstr>
      <vt:lpstr>HVA SKAL VI EGENTLIG MED VILLE DYR OG PLANTER?</vt:lpstr>
      <vt:lpstr>BÆREKRAFTIG UTVIKLING - ENERGIKILDER</vt:lpstr>
      <vt:lpstr>BÆREKRAFTIG UTVIKLING - MAT</vt:lpstr>
      <vt:lpstr>BÆREKRAFTIG UTVIKLING - MAT</vt:lpstr>
      <vt:lpstr>BÆREKRAFTIG UTVIKLING – ØKOLOGISK?</vt:lpstr>
      <vt:lpstr>BÆREKRAFTIG UTVIKLING – ØKOLOGISK?</vt:lpstr>
      <vt:lpstr>BÆREKRAFTIG UTVIKLING HVA GJØR ET PRODUKT MILJØVENNLIG?</vt:lpstr>
      <vt:lpstr>FREMKOMSTMIDLER</vt:lpstr>
      <vt:lpstr>POSER</vt:lpstr>
      <vt:lpstr>PowerPoint Presentation</vt:lpstr>
      <vt:lpstr>HVA KAN DU GJØRE FOR Å LEVE MER BÆREKRAFTIG?</vt:lpstr>
      <vt:lpstr>INTERESSEKONFLIKTER: KLIMAFLYKTNINGER</vt:lpstr>
      <vt:lpstr>PowerPoint Presentation</vt:lpstr>
      <vt:lpstr>INTERESSEKONFLIKTER: REGNSKOGEN</vt:lpstr>
      <vt:lpstr>INTERESSEKONFLIKTER: FERSKVANN</vt:lpstr>
      <vt:lpstr>Kompetansemål: kartlegge egne forbruksvalg og argumentere faglig og etisk for egne forbruksvalg som kan bidra til bærekraftig forbruksmønster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T</dc:creator>
  <cp:lastModifiedBy>A T</cp:lastModifiedBy>
  <cp:revision>107</cp:revision>
  <dcterms:created xsi:type="dcterms:W3CDTF">2018-02-21T11:28:17Z</dcterms:created>
  <dcterms:modified xsi:type="dcterms:W3CDTF">2020-04-14T09:21:29Z</dcterms:modified>
</cp:coreProperties>
</file>