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9" r:id="rId9"/>
    <p:sldId id="271" r:id="rId10"/>
    <p:sldId id="272" r:id="rId11"/>
    <p:sldId id="317" r:id="rId12"/>
    <p:sldId id="283" r:id="rId13"/>
    <p:sldId id="286" r:id="rId14"/>
    <p:sldId id="288" r:id="rId15"/>
    <p:sldId id="291" r:id="rId16"/>
    <p:sldId id="314" r:id="rId17"/>
    <p:sldId id="294" r:id="rId18"/>
    <p:sldId id="324" r:id="rId19"/>
    <p:sldId id="296" r:id="rId20"/>
    <p:sldId id="326" r:id="rId21"/>
    <p:sldId id="292" r:id="rId22"/>
    <p:sldId id="298" r:id="rId23"/>
    <p:sldId id="323" r:id="rId24"/>
    <p:sldId id="322" r:id="rId25"/>
    <p:sldId id="312" r:id="rId26"/>
    <p:sldId id="299" r:id="rId27"/>
    <p:sldId id="325" r:id="rId28"/>
    <p:sldId id="301" r:id="rId29"/>
    <p:sldId id="304" r:id="rId30"/>
    <p:sldId id="305" r:id="rId31"/>
    <p:sldId id="307" r:id="rId32"/>
    <p:sldId id="308" r:id="rId33"/>
    <p:sldId id="302" r:id="rId34"/>
    <p:sldId id="303" r:id="rId35"/>
    <p:sldId id="310" r:id="rId36"/>
    <p:sldId id="315" r:id="rId37"/>
    <p:sldId id="284" r:id="rId3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 T" initials="AT" lastIdx="1" clrIdx="0">
    <p:extLst>
      <p:ext uri="{19B8F6BF-5375-455C-9EA6-DF929625EA0E}">
        <p15:presenceInfo xmlns:p15="http://schemas.microsoft.com/office/powerpoint/2012/main" userId="f2d596c97eb127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C7"/>
    <a:srgbClr val="002060"/>
    <a:srgbClr val="FFC000"/>
    <a:srgbClr val="FFFFFF"/>
    <a:srgbClr val="FF6D6D"/>
    <a:srgbClr val="FFF415"/>
    <a:srgbClr val="3078EE"/>
    <a:srgbClr val="2FD8EF"/>
    <a:srgbClr val="FF3300"/>
    <a:srgbClr val="FF8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Halveringstid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Isotop X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Sheet1!$B$3:$B$8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  <c:pt idx="3">
                  <c:v>125</c:v>
                </c:pt>
                <c:pt idx="4">
                  <c:v>62.5</c:v>
                </c:pt>
                <c:pt idx="5">
                  <c:v>31.25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Isotop Y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Sheet1!$B$3:$B$8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0">
                  <c:v>0</c:v>
                </c:pt>
                <c:pt idx="1">
                  <c:v>500</c:v>
                </c:pt>
                <c:pt idx="2">
                  <c:v>750</c:v>
                </c:pt>
                <c:pt idx="3">
                  <c:v>875</c:v>
                </c:pt>
                <c:pt idx="4">
                  <c:v>937.5</c:v>
                </c:pt>
                <c:pt idx="5">
                  <c:v>968.75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357360"/>
        <c:axId val="207351376"/>
      </c:lineChart>
      <c:catAx>
        <c:axId val="207357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Minutter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7351376"/>
        <c:crosses val="autoZero"/>
        <c:auto val="1"/>
        <c:lblAlgn val="ctr"/>
        <c:lblOffset val="100"/>
        <c:noMultiLvlLbl val="0"/>
      </c:catAx>
      <c:valAx>
        <c:axId val="207351376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Antall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7357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A9F5-A052-4C8A-AD86-4886D7E1A3E0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9EA15-F57C-4CDB-B5AD-85F930900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26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A15-F57C-4CDB-B5AD-85F9309005C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40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C-klassen ferdig med denne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A15-F57C-4CDB-B5AD-85F9309005C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13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Ta</a:t>
            </a:r>
            <a:r>
              <a:rPr lang="nb-NO" baseline="0" dirty="0" smtClean="0"/>
              <a:t> repetisjon </a:t>
            </a:r>
            <a:r>
              <a:rPr lang="nb-NO" baseline="0" smtClean="0"/>
              <a:t>av denne i G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A15-F57C-4CDB-B5AD-85F9309005C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A15-F57C-4CDB-B5AD-85F9309005C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278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09519-8346-4E26-83B6-296DE178C22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95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09519-8346-4E26-83B6-296DE178C22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18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09519-8346-4E26-83B6-296DE178C22B}" type="slidenum">
              <a:rPr lang="nb-NO" smtClean="0">
                <a:solidFill>
                  <a:prstClr val="black"/>
                </a:solidFill>
              </a:rPr>
              <a:pPr/>
              <a:t>23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8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93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09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782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49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62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03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701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731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76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420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56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E5BA-8DE2-4034-8D3B-B143F124AD14}" type="datetimeFigureOut">
              <a:rPr lang="nb-NO" smtClean="0"/>
              <a:t>04.04.2020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A5D3E-5AA8-44DA-A9A7-A1635417FF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1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331" y="1968649"/>
            <a:ext cx="9144000" cy="1193800"/>
          </a:xfrm>
        </p:spPr>
        <p:txBody>
          <a:bodyPr>
            <a:normAutofit/>
          </a:bodyPr>
          <a:lstStyle/>
          <a:p>
            <a:r>
              <a:rPr lang="nb-NO" sz="8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RADIOAKTIVITET</a:t>
            </a:r>
            <a:endParaRPr lang="nb-NO" sz="80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6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35207" y="4424081"/>
            <a:ext cx="12327207" cy="2363897"/>
            <a:chOff x="-135207" y="4003590"/>
            <a:chExt cx="12327207" cy="2784389"/>
          </a:xfrm>
        </p:grpSpPr>
        <p:pic>
          <p:nvPicPr>
            <p:cNvPr id="4" name="Content Placeholder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80" b="41648"/>
            <a:stretch/>
          </p:blipFill>
          <p:spPr>
            <a:xfrm>
              <a:off x="-135207" y="4893276"/>
              <a:ext cx="12327207" cy="18947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5" t="2765" r="1067" b="81310"/>
            <a:stretch/>
          </p:blipFill>
          <p:spPr bwMode="auto">
            <a:xfrm>
              <a:off x="0" y="4003590"/>
              <a:ext cx="11598818" cy="109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465"/>
            <a:ext cx="10760618" cy="1325563"/>
          </a:xfrm>
        </p:spPr>
        <p:txBody>
          <a:bodyPr>
            <a:normAutofit fontScale="90000"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RADIOAKTIVITET 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ELEKTROMAGNETISK STRÅLING: GAMMASTRÅLING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01"/>
            <a:ext cx="10515600" cy="325394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Gamma</a:t>
            </a:r>
            <a:r>
              <a:rPr lang="nb-NO" dirty="0"/>
              <a:t>stråling</a:t>
            </a:r>
            <a:r>
              <a:rPr lang="en-US" dirty="0"/>
              <a:t> (</a:t>
            </a:r>
            <a:r>
              <a:rPr lang="el-GR" dirty="0"/>
              <a:t>γ</a:t>
            </a:r>
            <a:r>
              <a:rPr lang="en-US" dirty="0"/>
              <a:t>-</a:t>
            </a:r>
            <a:r>
              <a:rPr lang="nb-NO" dirty="0"/>
              <a:t>stråling)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partikler</a:t>
            </a:r>
            <a:r>
              <a:rPr lang="en-US" dirty="0"/>
              <a:t>, men </a:t>
            </a:r>
            <a:r>
              <a:rPr lang="en-US" dirty="0" err="1"/>
              <a:t>elektromagnetisk</a:t>
            </a:r>
            <a:r>
              <a:rPr lang="en-US" dirty="0"/>
              <a:t> </a:t>
            </a:r>
            <a:r>
              <a:rPr lang="en-US" dirty="0" err="1"/>
              <a:t>stråling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Etter</a:t>
            </a:r>
            <a:r>
              <a:rPr lang="en-US" dirty="0" smtClean="0"/>
              <a:t> </a:t>
            </a:r>
            <a:r>
              <a:rPr lang="en-US" dirty="0" smtClean="0"/>
              <a:t>at et </a:t>
            </a:r>
            <a:r>
              <a:rPr lang="en-US" dirty="0" err="1" smtClean="0"/>
              <a:t>ustabilt</a:t>
            </a:r>
            <a:r>
              <a:rPr lang="en-US" dirty="0" smtClean="0"/>
              <a:t> atom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sendt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alfastråling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betastråling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atomkjernen</a:t>
            </a:r>
            <a:r>
              <a:rPr lang="en-US" dirty="0" smtClean="0"/>
              <a:t> </a:t>
            </a:r>
            <a:r>
              <a:rPr lang="en-US" dirty="0" err="1" smtClean="0"/>
              <a:t>fortsatt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ustabil</a:t>
            </a:r>
            <a:r>
              <a:rPr lang="en-US" dirty="0" smtClean="0"/>
              <a:t> </a:t>
            </a:r>
            <a:r>
              <a:rPr lang="en-US" dirty="0" err="1" smtClean="0"/>
              <a:t>fordi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nå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noe</a:t>
            </a:r>
            <a:r>
              <a:rPr lang="en-US" dirty="0" smtClean="0"/>
              <a:t> </a:t>
            </a:r>
            <a:r>
              <a:rPr lang="en-US" dirty="0" err="1" smtClean="0"/>
              <a:t>tomrom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kjernen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/>
              <a:t>Siden</a:t>
            </a:r>
            <a:r>
              <a:rPr lang="en-US" dirty="0"/>
              <a:t> </a:t>
            </a:r>
            <a:r>
              <a:rPr lang="en-US" dirty="0" err="1" smtClean="0"/>
              <a:t>atomkjernen</a:t>
            </a:r>
            <a:r>
              <a:rPr lang="en-US" dirty="0" smtClean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ustabil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den </a:t>
            </a:r>
            <a:r>
              <a:rPr lang="en-US" dirty="0" err="1"/>
              <a:t>overskuddsenergi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 </a:t>
            </a:r>
            <a:r>
              <a:rPr lang="en-US" dirty="0" err="1" smtClean="0"/>
              <a:t>sier</a:t>
            </a:r>
            <a:r>
              <a:rPr lang="en-US" dirty="0" smtClean="0"/>
              <a:t> at </a:t>
            </a:r>
            <a:r>
              <a:rPr lang="en-US" dirty="0" err="1" smtClean="0"/>
              <a:t>atomkjernen</a:t>
            </a:r>
            <a:r>
              <a:rPr lang="en-US" dirty="0" smtClean="0"/>
              <a:t> </a:t>
            </a:r>
            <a:r>
              <a:rPr lang="en-US" dirty="0" err="1" smtClean="0"/>
              <a:t>nå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eksitert</a:t>
            </a:r>
            <a:r>
              <a:rPr lang="en-US" dirty="0" smtClean="0"/>
              <a:t> </a:t>
            </a:r>
            <a:r>
              <a:rPr lang="en-US" dirty="0" err="1" smtClean="0"/>
              <a:t>tilstand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å </a:t>
            </a:r>
            <a:r>
              <a:rPr lang="en-US" dirty="0" err="1" smtClean="0"/>
              <a:t>bli</a:t>
            </a:r>
            <a:r>
              <a:rPr lang="en-US" dirty="0" smtClean="0"/>
              <a:t>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atomkjernen</a:t>
            </a:r>
            <a:r>
              <a:rPr lang="en-US" dirty="0" smtClean="0"/>
              <a:t> </a:t>
            </a:r>
            <a:r>
              <a:rPr lang="en-US" dirty="0" err="1" smtClean="0"/>
              <a:t>sende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overskuddsenergien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form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gammastråling</a:t>
            </a:r>
            <a:r>
              <a:rPr lang="en-US" dirty="0" smtClean="0"/>
              <a:t>.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derfor</a:t>
            </a:r>
            <a:r>
              <a:rPr lang="en-US" dirty="0"/>
              <a:t> </a:t>
            </a:r>
            <a:r>
              <a:rPr lang="en-US" dirty="0" err="1" smtClean="0"/>
              <a:t>sendes</a:t>
            </a:r>
            <a:r>
              <a:rPr lang="en-US" dirty="0" smtClean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smtClean="0"/>
              <a:t>gamma</a:t>
            </a:r>
            <a:r>
              <a:rPr lang="nb-NO" dirty="0" smtClean="0"/>
              <a:t>stråling</a:t>
            </a:r>
            <a:r>
              <a:rPr lang="en-US" dirty="0" smtClean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 smtClean="0"/>
              <a:t>alfastråling</a:t>
            </a:r>
            <a:r>
              <a:rPr lang="en-US" dirty="0" smtClean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 smtClean="0"/>
              <a:t>betastråling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Gammastråling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emisjon</a:t>
            </a:r>
            <a:r>
              <a:rPr lang="en-US" dirty="0" smtClean="0"/>
              <a:t>, men </a:t>
            </a:r>
            <a:r>
              <a:rPr lang="en-US" dirty="0" err="1" smtClean="0"/>
              <a:t>energien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sendes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mye</a:t>
            </a:r>
            <a:r>
              <a:rPr lang="en-US" dirty="0" smtClean="0"/>
              <a:t> </a:t>
            </a:r>
            <a:r>
              <a:rPr lang="en-US" dirty="0" err="1" smtClean="0"/>
              <a:t>høyere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den vi </a:t>
            </a:r>
            <a:r>
              <a:rPr lang="en-US" dirty="0" err="1" smtClean="0"/>
              <a:t>har</a:t>
            </a:r>
            <a:r>
              <a:rPr lang="en-US" dirty="0" smtClean="0"/>
              <a:t> sett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tidligere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4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OPPKLARENDE FIGUR (?)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768486" y="1604513"/>
            <a:ext cx="10885250" cy="4981113"/>
          </a:xfrm>
          <a:prstGeom prst="rect">
            <a:avLst/>
          </a:prstGeom>
          <a:gradFill>
            <a:gsLst>
              <a:gs pos="19000">
                <a:srgbClr val="FF3300"/>
              </a:gs>
              <a:gs pos="68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400" dirty="0" smtClean="0"/>
              <a:t>FARLIG STRÅLING                                                                                          UFARLIG STRÅLING                                                        </a:t>
            </a:r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>
            <a:off x="768485" y="5291847"/>
            <a:ext cx="10885251" cy="1293779"/>
          </a:xfrm>
          <a:prstGeom prst="rect">
            <a:avLst/>
          </a:prstGeom>
          <a:solidFill>
            <a:srgbClr val="E6CDC7">
              <a:alpha val="5490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ELEKTROMAGNETISK STRÅLING</a:t>
            </a:r>
            <a:endParaRPr lang="nb-NO" sz="2400" dirty="0"/>
          </a:p>
        </p:txBody>
      </p:sp>
      <p:sp>
        <p:nvSpPr>
          <p:cNvPr id="7" name="Rektangel 6"/>
          <p:cNvSpPr/>
          <p:nvPr/>
        </p:nvSpPr>
        <p:spPr>
          <a:xfrm>
            <a:off x="768483" y="3927603"/>
            <a:ext cx="4055308" cy="1364244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/>
              <a:t>PARTIKKELSTRÅLING</a:t>
            </a:r>
            <a:endParaRPr lang="nb-NO" sz="2400" dirty="0"/>
          </a:p>
        </p:txBody>
      </p:sp>
      <p:sp>
        <p:nvSpPr>
          <p:cNvPr id="10" name="Frihåndsform 9"/>
          <p:cNvSpPr/>
          <p:nvPr/>
        </p:nvSpPr>
        <p:spPr>
          <a:xfrm>
            <a:off x="778890" y="3297383"/>
            <a:ext cx="4044901" cy="3288244"/>
          </a:xfrm>
          <a:custGeom>
            <a:avLst/>
            <a:gdLst>
              <a:gd name="connsiteX0" fmla="*/ 0 w 3948521"/>
              <a:gd name="connsiteY0" fmla="*/ 0 h 2998477"/>
              <a:gd name="connsiteX1" fmla="*/ 3948521 w 3948521"/>
              <a:gd name="connsiteY1" fmla="*/ 0 h 2998477"/>
              <a:gd name="connsiteX2" fmla="*/ 3948521 w 3948521"/>
              <a:gd name="connsiteY2" fmla="*/ 1819300 h 2998477"/>
              <a:gd name="connsiteX3" fmla="*/ 1261485 w 3948521"/>
              <a:gd name="connsiteY3" fmla="*/ 1819300 h 2998477"/>
              <a:gd name="connsiteX4" fmla="*/ 1261485 w 3948521"/>
              <a:gd name="connsiteY4" fmla="*/ 2998477 h 2998477"/>
              <a:gd name="connsiteX5" fmla="*/ 0 w 3948521"/>
              <a:gd name="connsiteY5" fmla="*/ 2998477 h 29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8521" h="2998477">
                <a:moveTo>
                  <a:pt x="0" y="0"/>
                </a:moveTo>
                <a:lnTo>
                  <a:pt x="3948521" y="0"/>
                </a:lnTo>
                <a:lnTo>
                  <a:pt x="3948521" y="1819300"/>
                </a:lnTo>
                <a:lnTo>
                  <a:pt x="1261485" y="1819300"/>
                </a:lnTo>
                <a:lnTo>
                  <a:pt x="1261485" y="2998477"/>
                </a:lnTo>
                <a:lnTo>
                  <a:pt x="0" y="2998477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nb-NO" sz="2400" dirty="0" smtClean="0"/>
              <a:t>RADIOAKTIV STRÅLING</a:t>
            </a:r>
            <a:endParaRPr lang="nb-NO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5784"/>
          <a:stretch/>
        </p:blipFill>
        <p:spPr>
          <a:xfrm>
            <a:off x="778889" y="5291846"/>
            <a:ext cx="10885250" cy="129378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778889" y="2852927"/>
            <a:ext cx="4055309" cy="3732699"/>
          </a:xfrm>
          <a:prstGeom prst="rect">
            <a:avLst/>
          </a:prstGeom>
          <a:solidFill>
            <a:srgbClr val="002060">
              <a:alpha val="4902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400" dirty="0" smtClean="0"/>
              <a:t>IONISERENDE STRÅLING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5967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14" y="1151068"/>
            <a:ext cx="11052586" cy="50258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Ioniserende stråling er stråling med så stor energi at den kan slå løs </a:t>
            </a:r>
            <a:r>
              <a:rPr lang="nb-NO" dirty="0"/>
              <a:t>elektroner (ioniserende </a:t>
            </a:r>
            <a:r>
              <a:rPr lang="nb-NO" dirty="0">
                <a:sym typeface="Wingdings" panose="05000000000000000000" pitchFamily="2" charset="2"/>
              </a:rPr>
              <a:t> lage ioner) </a:t>
            </a:r>
            <a:r>
              <a:rPr lang="nb-NO" dirty="0" smtClean="0"/>
              <a:t>fra atomer i kroppen.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Ioniserende stråling vil særlig ha negative konsekvenser for oss dersom det skjer med atomer i </a:t>
            </a:r>
            <a:r>
              <a:rPr lang="nb-NO" dirty="0" err="1"/>
              <a:t>DNA’et</a:t>
            </a:r>
            <a:r>
              <a:rPr lang="nb-NO" dirty="0"/>
              <a:t>, da vil DNA kunne ødelegges.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Vanligvis vil kroppen reparere skadene, men i store doser kan skadene bli varige og også føre til kreft.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All partikkelstråling er ioniserende</a:t>
            </a:r>
          </a:p>
          <a:p>
            <a:pPr marL="0" indent="0">
              <a:buNone/>
            </a:pPr>
            <a:r>
              <a:rPr lang="nb-NO" dirty="0" err="1" smtClean="0"/>
              <a:t>Høyenergisk</a:t>
            </a:r>
            <a:r>
              <a:rPr lang="nb-NO" dirty="0" smtClean="0"/>
              <a:t> EM-stråling (gamma, røntgen, noe UV) er ioniserende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6168" y="-28838"/>
            <a:ext cx="10515600" cy="1325563"/>
          </a:xfrm>
        </p:spPr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IONISERENDE STRÅLING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3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355314" y="4903227"/>
            <a:ext cx="1308847" cy="55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8" y="1690688"/>
            <a:ext cx="1099521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Ioniserende stråling kan slå løs elektronene ved å tilføre så mye energi at elektronet slås ut fra hele atomet.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089517" y="4838209"/>
            <a:ext cx="472063" cy="456598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b-NO" altLang="nb-NO" sz="4000" dirty="0">
              <a:latin typeface="Calibri" panose="020F0502020204030204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938265" y="3754340"/>
            <a:ext cx="2781465" cy="268377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b-NO" altLang="nb-NO">
              <a:latin typeface="Calibri" panose="020F0502020204030204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427328" y="4217757"/>
            <a:ext cx="1792145" cy="1713874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b-NO" altLang="nb-NO">
              <a:latin typeface="Calibri" panose="020F0502020204030204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200529" y="3954753"/>
            <a:ext cx="2305238" cy="2254698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b-NO" altLang="nb-NO">
              <a:latin typeface="Calibri" panose="020F0502020204030204" pitchFamily="34" charset="0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726726" y="3576776"/>
            <a:ext cx="3200400" cy="3030351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b-NO" altLang="nb-NO">
              <a:latin typeface="Calibri" panose="020F0502020204030204" pitchFamily="34" charset="0"/>
            </a:endParaRP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5727116" y="4492677"/>
            <a:ext cx="1206767" cy="1165497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b-NO" altLang="nb-NO">
              <a:latin typeface="Calibri" panose="020F0502020204030204" pitchFamily="34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6224165" y="4380409"/>
            <a:ext cx="198470" cy="19665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grpSp>
        <p:nvGrpSpPr>
          <p:cNvPr id="13" name="Group 12"/>
          <p:cNvGrpSpPr/>
          <p:nvPr/>
        </p:nvGrpSpPr>
        <p:grpSpPr>
          <a:xfrm rot="20213945">
            <a:off x="377304" y="3616461"/>
            <a:ext cx="4058119" cy="2547572"/>
            <a:chOff x="3106" y="1254264"/>
            <a:chExt cx="2111609" cy="1493055"/>
          </a:xfrm>
        </p:grpSpPr>
        <p:pic>
          <p:nvPicPr>
            <p:cNvPr id="14" name="Picture 2" descr="Bilderesultat for boxing glove 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5"/>
            <a:stretch/>
          </p:blipFill>
          <p:spPr bwMode="auto">
            <a:xfrm rot="6310349">
              <a:off x="312383" y="944987"/>
              <a:ext cx="1493055" cy="211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586193">
              <a:off x="603543" y="2148587"/>
              <a:ext cx="1253935" cy="239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Ioniserende stråling</a:t>
              </a:r>
              <a:endParaRPr lang="nb-N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28378" y="5289353"/>
            <a:ext cx="110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Fri radikal</a:t>
            </a:r>
            <a:endParaRPr lang="nb-NO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76168" y="-28838"/>
            <a:ext cx="10515600" cy="1325563"/>
          </a:xfrm>
        </p:spPr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IONISERENDE STRÅLING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6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6145 -0.1125 " pathEditMode="relative" rAng="0" ptsTypes="AA">
                                      <p:cBhvr>
                                        <p:cTn id="1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56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7.40741E-7 L 0.6099 -0.49514 L 0.6099 -0.49491 " pathEditMode="relative" rAng="0" ptsTypes="AAA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95" y="-2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/>
          <p:cNvGrpSpPr/>
          <p:nvPr/>
        </p:nvGrpSpPr>
        <p:grpSpPr>
          <a:xfrm>
            <a:off x="8228861" y="2340279"/>
            <a:ext cx="1962575" cy="1875394"/>
            <a:chOff x="8228861" y="2340279"/>
            <a:chExt cx="1962575" cy="1875394"/>
          </a:xfrm>
        </p:grpSpPr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8311800" y="2501799"/>
              <a:ext cx="1792145" cy="1713874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8228861" y="2340279"/>
              <a:ext cx="1962575" cy="1697840"/>
              <a:chOff x="8228861" y="2340279"/>
              <a:chExt cx="1962575" cy="1697840"/>
            </a:xfrm>
          </p:grpSpPr>
          <p:sp>
            <p:nvSpPr>
              <p:cNvPr id="75" name="Oval 30"/>
              <p:cNvSpPr>
                <a:spLocks noChangeArrowheads="1"/>
              </p:cNvSpPr>
              <p:nvPr/>
            </p:nvSpPr>
            <p:spPr bwMode="auto">
              <a:xfrm>
                <a:off x="8611588" y="2776719"/>
                <a:ext cx="1206767" cy="1165497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nb-NO" altLang="nb-NO"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Oval 3"/>
              <p:cNvSpPr>
                <a:spLocks noChangeArrowheads="1"/>
              </p:cNvSpPr>
              <p:nvPr/>
            </p:nvSpPr>
            <p:spPr bwMode="auto">
              <a:xfrm>
                <a:off x="8973989" y="3122251"/>
                <a:ext cx="472063" cy="45659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/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4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Oval 7"/>
              <p:cNvSpPr>
                <a:spLocks noChangeArrowheads="1"/>
              </p:cNvSpPr>
              <p:nvPr/>
            </p:nvSpPr>
            <p:spPr bwMode="auto">
              <a:xfrm>
                <a:off x="8228861" y="3355738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81" name="Oval 7"/>
              <p:cNvSpPr>
                <a:spLocks noChangeArrowheads="1"/>
              </p:cNvSpPr>
              <p:nvPr/>
            </p:nvSpPr>
            <p:spPr bwMode="auto">
              <a:xfrm>
                <a:off x="9014511" y="2340279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83" name="Oval 7"/>
              <p:cNvSpPr>
                <a:spLocks noChangeArrowheads="1"/>
              </p:cNvSpPr>
              <p:nvPr/>
            </p:nvSpPr>
            <p:spPr bwMode="auto">
              <a:xfrm>
                <a:off x="8237084" y="3134171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73" name="Oval 7"/>
              <p:cNvSpPr>
                <a:spLocks noChangeArrowheads="1"/>
              </p:cNvSpPr>
              <p:nvPr/>
            </p:nvSpPr>
            <p:spPr bwMode="auto">
              <a:xfrm>
                <a:off x="9132032" y="2701786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74" name="Oval 7"/>
              <p:cNvSpPr>
                <a:spLocks noChangeArrowheads="1"/>
              </p:cNvSpPr>
              <p:nvPr/>
            </p:nvSpPr>
            <p:spPr bwMode="auto">
              <a:xfrm>
                <a:off x="9132032" y="3878801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35" name="Oval 7"/>
              <p:cNvSpPr>
                <a:spLocks noChangeArrowheads="1"/>
              </p:cNvSpPr>
              <p:nvPr/>
            </p:nvSpPr>
            <p:spPr bwMode="auto">
              <a:xfrm>
                <a:off x="10025559" y="3090636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8228861" y="4118818"/>
            <a:ext cx="1993447" cy="1943509"/>
            <a:chOff x="8228861" y="4118818"/>
            <a:chExt cx="1993447" cy="1943509"/>
          </a:xfrm>
        </p:grpSpPr>
        <p:sp>
          <p:nvSpPr>
            <p:cNvPr id="115" name="Oval 7"/>
            <p:cNvSpPr>
              <a:spLocks noChangeArrowheads="1"/>
            </p:cNvSpPr>
            <p:nvPr/>
          </p:nvSpPr>
          <p:spPr bwMode="auto">
            <a:xfrm>
              <a:off x="9132032" y="5645796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8" name="Oval 5"/>
            <p:cNvSpPr>
              <a:spLocks noChangeArrowheads="1"/>
            </p:cNvSpPr>
            <p:nvPr/>
          </p:nvSpPr>
          <p:spPr bwMode="auto">
            <a:xfrm>
              <a:off x="8311800" y="4268794"/>
              <a:ext cx="1792145" cy="1713874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  <p:sp>
          <p:nvSpPr>
            <p:cNvPr id="116" name="Oval 30"/>
            <p:cNvSpPr>
              <a:spLocks noChangeArrowheads="1"/>
            </p:cNvSpPr>
            <p:nvPr/>
          </p:nvSpPr>
          <p:spPr bwMode="auto">
            <a:xfrm>
              <a:off x="8611588" y="4543714"/>
              <a:ext cx="1206767" cy="1165497"/>
            </a:xfrm>
            <a:prstGeom prst="ellipse">
              <a:avLst/>
            </a:prstGeom>
            <a:noFill/>
            <a:ln w="571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  <p:sp>
          <p:nvSpPr>
            <p:cNvPr id="117" name="Oval 3"/>
            <p:cNvSpPr>
              <a:spLocks noChangeArrowheads="1"/>
            </p:cNvSpPr>
            <p:nvPr/>
          </p:nvSpPr>
          <p:spPr bwMode="auto">
            <a:xfrm>
              <a:off x="8973989" y="4889246"/>
              <a:ext cx="472063" cy="456598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nb-NO" altLang="nb-NO" sz="4000" dirty="0">
                <a:latin typeface="Calibri" panose="020F0502020204030204" pitchFamily="34" charset="0"/>
              </a:endParaRPr>
            </a:p>
          </p:txBody>
        </p:sp>
        <p:sp>
          <p:nvSpPr>
            <p:cNvPr id="119" name="Oval 7"/>
            <p:cNvSpPr>
              <a:spLocks noChangeArrowheads="1"/>
            </p:cNvSpPr>
            <p:nvPr/>
          </p:nvSpPr>
          <p:spPr bwMode="auto">
            <a:xfrm>
              <a:off x="8228861" y="5122733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0" name="Oval 7"/>
            <p:cNvSpPr>
              <a:spLocks noChangeArrowheads="1"/>
            </p:cNvSpPr>
            <p:nvPr/>
          </p:nvSpPr>
          <p:spPr bwMode="auto">
            <a:xfrm>
              <a:off x="9014511" y="5903009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2" name="Oval 7"/>
            <p:cNvSpPr>
              <a:spLocks noChangeArrowheads="1"/>
            </p:cNvSpPr>
            <p:nvPr/>
          </p:nvSpPr>
          <p:spPr bwMode="auto">
            <a:xfrm>
              <a:off x="9262605" y="5893667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" name="Oval 7"/>
            <p:cNvSpPr>
              <a:spLocks noChangeArrowheads="1"/>
            </p:cNvSpPr>
            <p:nvPr/>
          </p:nvSpPr>
          <p:spPr bwMode="auto">
            <a:xfrm>
              <a:off x="8237084" y="4901166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4" name="Oval 7"/>
            <p:cNvSpPr>
              <a:spLocks noChangeArrowheads="1"/>
            </p:cNvSpPr>
            <p:nvPr/>
          </p:nvSpPr>
          <p:spPr bwMode="auto">
            <a:xfrm>
              <a:off x="9132032" y="4468781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37" name="Oval 7"/>
            <p:cNvSpPr>
              <a:spLocks noChangeArrowheads="1"/>
            </p:cNvSpPr>
            <p:nvPr/>
          </p:nvSpPr>
          <p:spPr bwMode="auto">
            <a:xfrm>
              <a:off x="10056431" y="4901108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82" name="Oval 7"/>
            <p:cNvSpPr>
              <a:spLocks noChangeArrowheads="1"/>
            </p:cNvSpPr>
            <p:nvPr/>
          </p:nvSpPr>
          <p:spPr bwMode="auto">
            <a:xfrm>
              <a:off x="9240472" y="4118818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09" y="345308"/>
            <a:ext cx="10515600" cy="1325563"/>
          </a:xfrm>
        </p:spPr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IONISERENDE STRÅLING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09" y="1434251"/>
            <a:ext cx="7661518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Ioniserende stråling er farlig fordi:</a:t>
            </a:r>
          </a:p>
          <a:p>
            <a:pPr marL="0" indent="0">
              <a:buNone/>
            </a:pPr>
            <a:r>
              <a:rPr lang="nb-NO" dirty="0" smtClean="0"/>
              <a:t>Atomet som har mistet sitt elektron kan nå bli en «fri radikal».</a:t>
            </a:r>
          </a:p>
          <a:p>
            <a:pPr marL="0" indent="0">
              <a:buNone/>
            </a:pPr>
            <a:r>
              <a:rPr lang="nb-NO" dirty="0" smtClean="0"/>
              <a:t>«Frie radikaler» ønsker sterkt elektroner og kan stjele elektroner fra stabile atomer, for eksempel i DNA. Det gjør at bindinger i </a:t>
            </a:r>
            <a:r>
              <a:rPr lang="nb-NO" dirty="0" err="1" smtClean="0"/>
              <a:t>DNA’et</a:t>
            </a:r>
            <a:r>
              <a:rPr lang="nb-NO" dirty="0" smtClean="0"/>
              <a:t> kan bli brutt og </a:t>
            </a:r>
            <a:r>
              <a:rPr lang="nb-NO" dirty="0" err="1" smtClean="0"/>
              <a:t>DNA’et</a:t>
            </a:r>
            <a:r>
              <a:rPr lang="nb-NO" dirty="0" smtClean="0"/>
              <a:t> «faller fra hverandre».</a:t>
            </a:r>
          </a:p>
          <a:p>
            <a:endParaRPr lang="nb-NO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28378" y="5289353"/>
            <a:ext cx="110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Fri radikal</a:t>
            </a:r>
            <a:endParaRPr lang="nb-NO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8204709" y="609273"/>
            <a:ext cx="1982618" cy="1880982"/>
            <a:chOff x="8204709" y="609273"/>
            <a:chExt cx="1982618" cy="1880982"/>
          </a:xfrm>
        </p:grpSpPr>
        <p:grpSp>
          <p:nvGrpSpPr>
            <p:cNvPr id="11" name="Group 10"/>
            <p:cNvGrpSpPr/>
            <p:nvPr/>
          </p:nvGrpSpPr>
          <p:grpSpPr>
            <a:xfrm>
              <a:off x="8204709" y="609273"/>
              <a:ext cx="1982618" cy="1880982"/>
              <a:chOff x="8247353" y="3382629"/>
              <a:chExt cx="1982618" cy="1880982"/>
            </a:xfrm>
          </p:grpSpPr>
          <p:sp>
            <p:nvSpPr>
              <p:cNvPr id="29" name="Oval 30"/>
              <p:cNvSpPr>
                <a:spLocks noChangeArrowheads="1"/>
              </p:cNvSpPr>
              <p:nvPr/>
            </p:nvSpPr>
            <p:spPr bwMode="auto">
              <a:xfrm>
                <a:off x="8630080" y="3754340"/>
                <a:ext cx="1206767" cy="1165497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nb-NO" altLang="nb-NO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Oval 3"/>
              <p:cNvSpPr>
                <a:spLocks noChangeArrowheads="1"/>
              </p:cNvSpPr>
              <p:nvPr/>
            </p:nvSpPr>
            <p:spPr bwMode="auto">
              <a:xfrm>
                <a:off x="8992481" y="4099872"/>
                <a:ext cx="472063" cy="45659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/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4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Oval 5"/>
              <p:cNvSpPr>
                <a:spLocks noChangeArrowheads="1"/>
              </p:cNvSpPr>
              <p:nvPr/>
            </p:nvSpPr>
            <p:spPr bwMode="auto">
              <a:xfrm>
                <a:off x="8330292" y="3479420"/>
                <a:ext cx="1792145" cy="1713874"/>
              </a:xfrm>
              <a:prstGeom prst="ellips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nb-NO" altLang="nb-NO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Oval 7"/>
              <p:cNvSpPr>
                <a:spLocks noChangeArrowheads="1"/>
              </p:cNvSpPr>
              <p:nvPr/>
            </p:nvSpPr>
            <p:spPr bwMode="auto">
              <a:xfrm>
                <a:off x="8247353" y="4333359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9281097" y="3384790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1" name="Oval 7"/>
              <p:cNvSpPr>
                <a:spLocks noChangeArrowheads="1"/>
              </p:cNvSpPr>
              <p:nvPr/>
            </p:nvSpPr>
            <p:spPr bwMode="auto">
              <a:xfrm>
                <a:off x="9033003" y="3382629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2" name="Oval 7"/>
              <p:cNvSpPr>
                <a:spLocks noChangeArrowheads="1"/>
              </p:cNvSpPr>
              <p:nvPr/>
            </p:nvSpPr>
            <p:spPr bwMode="auto">
              <a:xfrm>
                <a:off x="9281097" y="5104293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43" name="Oval 7"/>
              <p:cNvSpPr>
                <a:spLocks noChangeArrowheads="1"/>
              </p:cNvSpPr>
              <p:nvPr/>
            </p:nvSpPr>
            <p:spPr bwMode="auto">
              <a:xfrm>
                <a:off x="8255576" y="4111792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39" name="Oval 7"/>
              <p:cNvSpPr>
                <a:spLocks noChangeArrowheads="1"/>
              </p:cNvSpPr>
              <p:nvPr/>
            </p:nvSpPr>
            <p:spPr bwMode="auto">
              <a:xfrm>
                <a:off x="10064094" y="4081195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>
                <a:off x="10055954" y="4342342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9107880" y="906051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9107880" y="2083066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0145659" y="576367"/>
            <a:ext cx="1899679" cy="1931505"/>
            <a:chOff x="10145659" y="576367"/>
            <a:chExt cx="1899679" cy="1931505"/>
          </a:xfrm>
        </p:grpSpPr>
        <p:grpSp>
          <p:nvGrpSpPr>
            <p:cNvPr id="56" name="Group 55"/>
            <p:cNvGrpSpPr/>
            <p:nvPr/>
          </p:nvGrpSpPr>
          <p:grpSpPr>
            <a:xfrm>
              <a:off x="10145659" y="576367"/>
              <a:ext cx="1899679" cy="1810665"/>
              <a:chOff x="8330292" y="3382629"/>
              <a:chExt cx="1899679" cy="181066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8330292" y="3382629"/>
                <a:ext cx="1899679" cy="1810665"/>
                <a:chOff x="8330292" y="3382629"/>
                <a:chExt cx="1899679" cy="1810665"/>
              </a:xfrm>
            </p:grpSpPr>
            <p:sp>
              <p:nvSpPr>
                <p:cNvPr id="60" name="Oval 30"/>
                <p:cNvSpPr>
                  <a:spLocks noChangeArrowheads="1"/>
                </p:cNvSpPr>
                <p:nvPr/>
              </p:nvSpPr>
              <p:spPr bwMode="auto">
                <a:xfrm>
                  <a:off x="8630080" y="3754340"/>
                  <a:ext cx="1206767" cy="1165497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nb-NO" altLang="nb-NO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1" name="Oval 3"/>
                <p:cNvSpPr>
                  <a:spLocks noChangeArrowheads="1"/>
                </p:cNvSpPr>
                <p:nvPr/>
              </p:nvSpPr>
              <p:spPr bwMode="auto">
                <a:xfrm>
                  <a:off x="8992481" y="4099872"/>
                  <a:ext cx="472063" cy="4565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50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18900000" scaled="1"/>
                  <a:tileRect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nb-NO" altLang="nb-NO" sz="40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2" name="Oval 5"/>
                <p:cNvSpPr>
                  <a:spLocks noChangeArrowheads="1"/>
                </p:cNvSpPr>
                <p:nvPr/>
              </p:nvSpPr>
              <p:spPr bwMode="auto">
                <a:xfrm>
                  <a:off x="8330292" y="3479420"/>
                  <a:ext cx="1792145" cy="1713874"/>
                </a:xfrm>
                <a:prstGeom prst="ellips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nb-NO" altLang="nb-NO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5" name="Oval 7"/>
                <p:cNvSpPr>
                  <a:spLocks noChangeArrowheads="1"/>
                </p:cNvSpPr>
                <p:nvPr/>
              </p:nvSpPr>
              <p:spPr bwMode="auto">
                <a:xfrm>
                  <a:off x="10055954" y="4342342"/>
                  <a:ext cx="165877" cy="1593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5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66" name="Oval 7"/>
                <p:cNvSpPr>
                  <a:spLocks noChangeArrowheads="1"/>
                </p:cNvSpPr>
                <p:nvPr/>
              </p:nvSpPr>
              <p:spPr bwMode="auto">
                <a:xfrm>
                  <a:off x="10064094" y="4081195"/>
                  <a:ext cx="165877" cy="1593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5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67" name="Oval 7"/>
                <p:cNvSpPr>
                  <a:spLocks noChangeArrowheads="1"/>
                </p:cNvSpPr>
                <p:nvPr/>
              </p:nvSpPr>
              <p:spPr bwMode="auto">
                <a:xfrm>
                  <a:off x="9281097" y="3384790"/>
                  <a:ext cx="165877" cy="1593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5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68" name="Oval 7"/>
                <p:cNvSpPr>
                  <a:spLocks noChangeArrowheads="1"/>
                </p:cNvSpPr>
                <p:nvPr/>
              </p:nvSpPr>
              <p:spPr bwMode="auto">
                <a:xfrm>
                  <a:off x="9033003" y="3382629"/>
                  <a:ext cx="165877" cy="1593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5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sp>
            <p:nvSpPr>
              <p:cNvPr id="58" name="Oval 7"/>
              <p:cNvSpPr>
                <a:spLocks noChangeArrowheads="1"/>
              </p:cNvSpPr>
              <p:nvPr/>
            </p:nvSpPr>
            <p:spPr bwMode="auto">
              <a:xfrm>
                <a:off x="9150524" y="3679407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auto">
              <a:xfrm>
                <a:off x="9150524" y="4856422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sp>
          <p:nvSpPr>
            <p:cNvPr id="139" name="Oval 7"/>
            <p:cNvSpPr>
              <a:spLocks noChangeArrowheads="1"/>
            </p:cNvSpPr>
            <p:nvPr/>
          </p:nvSpPr>
          <p:spPr bwMode="auto">
            <a:xfrm>
              <a:off x="10847571" y="2348554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788591" y="5351296"/>
            <a:ext cx="1312432" cy="441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089517" y="4838209"/>
            <a:ext cx="472063" cy="456598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b-NO" altLang="nb-NO" sz="4000" dirty="0">
              <a:latin typeface="Calibri" panose="020F0502020204030204" pitchFamily="34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10047020" y="4091320"/>
            <a:ext cx="2022359" cy="1973009"/>
            <a:chOff x="10047020" y="4091320"/>
            <a:chExt cx="2022359" cy="1973009"/>
          </a:xfrm>
        </p:grpSpPr>
        <p:grpSp>
          <p:nvGrpSpPr>
            <p:cNvPr id="145" name="Group 144"/>
            <p:cNvGrpSpPr/>
            <p:nvPr/>
          </p:nvGrpSpPr>
          <p:grpSpPr>
            <a:xfrm>
              <a:off x="10149389" y="4091320"/>
              <a:ext cx="1919990" cy="1973009"/>
              <a:chOff x="10149389" y="4091320"/>
              <a:chExt cx="1919990" cy="197300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0149389" y="4208689"/>
                <a:ext cx="1919990" cy="1855640"/>
                <a:chOff x="8317165" y="3478206"/>
                <a:chExt cx="1912806" cy="1794747"/>
              </a:xfrm>
            </p:grpSpPr>
            <p:grpSp>
              <p:nvGrpSpPr>
                <p:cNvPr id="125" name="Group 124"/>
                <p:cNvGrpSpPr/>
                <p:nvPr/>
              </p:nvGrpSpPr>
              <p:grpSpPr>
                <a:xfrm>
                  <a:off x="8317165" y="3478206"/>
                  <a:ext cx="1912806" cy="1794747"/>
                  <a:chOff x="8317165" y="3478206"/>
                  <a:chExt cx="1912806" cy="1794747"/>
                </a:xfrm>
              </p:grpSpPr>
              <p:sp>
                <p:nvSpPr>
                  <p:cNvPr id="128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8317165" y="3478206"/>
                    <a:ext cx="1792145" cy="1713874"/>
                  </a:xfrm>
                  <a:prstGeom prst="ellips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nb-NO" altLang="nb-NO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9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8630080" y="3754340"/>
                    <a:ext cx="1206767" cy="1165497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nb-NO" altLang="nb-NO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0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8992481" y="4099872"/>
                    <a:ext cx="472063" cy="4565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B050"/>
                      </a:gs>
                      <a:gs pos="50000">
                        <a:schemeClr val="accent6">
                          <a:lumMod val="60000"/>
                          <a:lumOff val="40000"/>
                        </a:schemeClr>
                      </a:gs>
                      <a:gs pos="100000">
                        <a:schemeClr val="accent6">
                          <a:lumMod val="40000"/>
                          <a:lumOff val="60000"/>
                        </a:schemeClr>
                      </a:gs>
                    </a:gsLst>
                    <a:lin ang="18900000" scaled="1"/>
                    <a:tileRect/>
                  </a:gradFill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nb-NO" altLang="nb-NO" sz="400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9033003" y="5113635"/>
                    <a:ext cx="165877" cy="15931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5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5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5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8900000" scaled="1"/>
                    <a:tileRect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nb-NO"/>
                  </a:p>
                </p:txBody>
              </p:sp>
              <p:sp>
                <p:nvSpPr>
                  <p:cNvPr id="132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0055954" y="4342342"/>
                    <a:ext cx="165877" cy="15931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5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5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5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8900000" scaled="1"/>
                    <a:tileRect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nb-NO"/>
                  </a:p>
                </p:txBody>
              </p:sp>
              <p:sp>
                <p:nvSpPr>
                  <p:cNvPr id="13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0064094" y="4081195"/>
                    <a:ext cx="165877" cy="15931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5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5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5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8900000" scaled="1"/>
                    <a:tileRect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nb-NO"/>
                  </a:p>
                </p:txBody>
              </p:sp>
              <p:sp>
                <p:nvSpPr>
                  <p:cNvPr id="134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9281097" y="5104293"/>
                    <a:ext cx="165877" cy="15931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5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5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5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8900000" scaled="1"/>
                    <a:tileRect/>
                  </a:gra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nb-NO"/>
                  </a:p>
                </p:txBody>
              </p:sp>
            </p:grpSp>
            <p:sp>
              <p:nvSpPr>
                <p:cNvPr id="126" name="Oval 7"/>
                <p:cNvSpPr>
                  <a:spLocks noChangeArrowheads="1"/>
                </p:cNvSpPr>
                <p:nvPr/>
              </p:nvSpPr>
              <p:spPr bwMode="auto">
                <a:xfrm>
                  <a:off x="9150524" y="3679407"/>
                  <a:ext cx="165877" cy="1593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5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7" name="Oval 7"/>
                <p:cNvSpPr>
                  <a:spLocks noChangeArrowheads="1"/>
                </p:cNvSpPr>
                <p:nvPr/>
              </p:nvSpPr>
              <p:spPr bwMode="auto">
                <a:xfrm>
                  <a:off x="9150524" y="4856422"/>
                  <a:ext cx="165877" cy="1593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5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sp>
            <p:nvSpPr>
              <p:cNvPr id="111" name="Oval 7"/>
              <p:cNvSpPr>
                <a:spLocks noChangeArrowheads="1"/>
              </p:cNvSpPr>
              <p:nvPr/>
            </p:nvSpPr>
            <p:spPr bwMode="auto">
              <a:xfrm>
                <a:off x="11115864" y="4091320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sp>
          <p:nvSpPr>
            <p:cNvPr id="138" name="Oval 7"/>
            <p:cNvSpPr>
              <a:spLocks noChangeArrowheads="1"/>
            </p:cNvSpPr>
            <p:nvPr/>
          </p:nvSpPr>
          <p:spPr bwMode="auto">
            <a:xfrm>
              <a:off x="10047020" y="5121261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0047021" y="2339750"/>
            <a:ext cx="2008632" cy="1920230"/>
            <a:chOff x="10047021" y="2339750"/>
            <a:chExt cx="2008632" cy="1920230"/>
          </a:xfrm>
        </p:grpSpPr>
        <p:grpSp>
          <p:nvGrpSpPr>
            <p:cNvPr id="149" name="Group 148"/>
            <p:cNvGrpSpPr/>
            <p:nvPr/>
          </p:nvGrpSpPr>
          <p:grpSpPr>
            <a:xfrm>
              <a:off x="10047021" y="2339750"/>
              <a:ext cx="2008632" cy="1920230"/>
              <a:chOff x="10047021" y="2339750"/>
              <a:chExt cx="2008632" cy="1920230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10047021" y="2339750"/>
                <a:ext cx="2008632" cy="1920230"/>
                <a:chOff x="10047021" y="2339750"/>
                <a:chExt cx="2008632" cy="1920230"/>
              </a:xfrm>
            </p:grpSpPr>
            <p:sp>
              <p:nvSpPr>
                <p:cNvPr id="105" name="Oval 5"/>
                <p:cNvSpPr>
                  <a:spLocks noChangeArrowheads="1"/>
                </p:cNvSpPr>
                <p:nvPr/>
              </p:nvSpPr>
              <p:spPr bwMode="auto">
                <a:xfrm>
                  <a:off x="10155974" y="2453783"/>
                  <a:ext cx="1792145" cy="1713874"/>
                </a:xfrm>
                <a:prstGeom prst="ellips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nb-NO" altLang="nb-NO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" name="Oval 30"/>
                <p:cNvSpPr>
                  <a:spLocks noChangeArrowheads="1"/>
                </p:cNvSpPr>
                <p:nvPr/>
              </p:nvSpPr>
              <p:spPr bwMode="auto">
                <a:xfrm>
                  <a:off x="10455762" y="2728703"/>
                  <a:ext cx="1206767" cy="1165497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nb-NO" altLang="nb-NO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4" name="Oval 3"/>
                <p:cNvSpPr>
                  <a:spLocks noChangeArrowheads="1"/>
                </p:cNvSpPr>
                <p:nvPr/>
              </p:nvSpPr>
              <p:spPr bwMode="auto">
                <a:xfrm>
                  <a:off x="10818163" y="3074235"/>
                  <a:ext cx="472063" cy="4565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50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18900000" scaled="1"/>
                  <a:tileRect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nb-NO" altLang="nb-NO" sz="40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7" name="Oval 7"/>
                <p:cNvSpPr>
                  <a:spLocks noChangeArrowheads="1"/>
                </p:cNvSpPr>
                <p:nvPr/>
              </p:nvSpPr>
              <p:spPr bwMode="auto">
                <a:xfrm>
                  <a:off x="11881636" y="3316705"/>
                  <a:ext cx="165877" cy="1593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5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08" name="Oval 7"/>
                <p:cNvSpPr>
                  <a:spLocks noChangeArrowheads="1"/>
                </p:cNvSpPr>
                <p:nvPr/>
              </p:nvSpPr>
              <p:spPr bwMode="auto">
                <a:xfrm>
                  <a:off x="11889776" y="3055558"/>
                  <a:ext cx="165877" cy="1593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5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06" name="Oval 7"/>
                <p:cNvSpPr>
                  <a:spLocks noChangeArrowheads="1"/>
                </p:cNvSpPr>
                <p:nvPr/>
              </p:nvSpPr>
              <p:spPr bwMode="auto">
                <a:xfrm>
                  <a:off x="10867770" y="4100662"/>
                  <a:ext cx="165877" cy="1593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5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36" name="Oval 7"/>
                <p:cNvSpPr>
                  <a:spLocks noChangeArrowheads="1"/>
                </p:cNvSpPr>
                <p:nvPr/>
              </p:nvSpPr>
              <p:spPr bwMode="auto">
                <a:xfrm>
                  <a:off x="10047021" y="3302534"/>
                  <a:ext cx="165877" cy="1593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5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40" name="Oval 7"/>
                <p:cNvSpPr>
                  <a:spLocks noChangeArrowheads="1"/>
                </p:cNvSpPr>
                <p:nvPr/>
              </p:nvSpPr>
              <p:spPr bwMode="auto">
                <a:xfrm>
                  <a:off x="11124372" y="2339750"/>
                  <a:ext cx="165877" cy="1593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5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sp>
            <p:nvSpPr>
              <p:cNvPr id="101" name="Oval 7"/>
              <p:cNvSpPr>
                <a:spLocks noChangeArrowheads="1"/>
              </p:cNvSpPr>
              <p:nvPr/>
            </p:nvSpPr>
            <p:spPr bwMode="auto">
              <a:xfrm>
                <a:off x="10976206" y="2653770"/>
                <a:ext cx="165877" cy="1593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5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sp>
          <p:nvSpPr>
            <p:cNvPr id="102" name="Oval 7"/>
            <p:cNvSpPr>
              <a:spLocks noChangeArrowheads="1"/>
            </p:cNvSpPr>
            <p:nvPr/>
          </p:nvSpPr>
          <p:spPr bwMode="auto">
            <a:xfrm>
              <a:off x="10976206" y="3830785"/>
              <a:ext cx="165877" cy="15931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41" name="Oval 30"/>
          <p:cNvSpPr>
            <a:spLocks noChangeArrowheads="1"/>
          </p:cNvSpPr>
          <p:nvPr/>
        </p:nvSpPr>
        <p:spPr bwMode="auto">
          <a:xfrm>
            <a:off x="6473603" y="5060426"/>
            <a:ext cx="1206767" cy="1165497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b-NO" altLang="nb-NO">
              <a:latin typeface="Calibri" panose="020F0502020204030204" pitchFamily="34" charset="0"/>
            </a:endParaRPr>
          </a:p>
        </p:txBody>
      </p:sp>
      <p:sp>
        <p:nvSpPr>
          <p:cNvPr id="79" name="Oval 7"/>
          <p:cNvSpPr>
            <a:spLocks noChangeArrowheads="1"/>
          </p:cNvSpPr>
          <p:nvPr/>
        </p:nvSpPr>
        <p:spPr bwMode="auto">
          <a:xfrm>
            <a:off x="9014511" y="4140143"/>
            <a:ext cx="165877" cy="15931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6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5482 -0.1122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-736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75E-6 2.22222E-6 L -0.13177 0.145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72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5482 -0.11227 L 0.06211 0.081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967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2013 0.439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5" y="2199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5E-6 2.22222E-6 L 0.19206 0.386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193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7.40741E-7 L 0.07435 0.74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372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1.48148E-6 L 0.08919 0.756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3782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4.07407E-6 L 0.12799 1.021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510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95833E-6 1.48148E-6 L -0.19688 1.0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5" grpId="1" animBg="1"/>
      <p:bldP spid="141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15" y="88136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GJENNOMBRUDDSEVNE IONISERENDE STRÅLING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2"/>
          <a:stretch/>
        </p:blipFill>
        <p:spPr>
          <a:xfrm>
            <a:off x="838200" y="1432098"/>
            <a:ext cx="9063658" cy="3108959"/>
          </a:xfrm>
        </p:spPr>
      </p:pic>
      <p:sp>
        <p:nvSpPr>
          <p:cNvPr id="7" name="TextBox 6"/>
          <p:cNvSpPr txBox="1"/>
          <p:nvPr/>
        </p:nvSpPr>
        <p:spPr>
          <a:xfrm>
            <a:off x="3673737" y="4541663"/>
            <a:ext cx="824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Papir</a:t>
            </a:r>
          </a:p>
          <a:p>
            <a:r>
              <a:rPr lang="nb-NO" sz="2400" dirty="0"/>
              <a:t>H</a:t>
            </a:r>
            <a:r>
              <a:rPr lang="nb-NO" sz="2400" dirty="0" smtClean="0"/>
              <a:t>ud</a:t>
            </a:r>
            <a:endParaRPr lang="nb-NO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49409" y="4559456"/>
            <a:ext cx="155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Betong</a:t>
            </a:r>
          </a:p>
          <a:p>
            <a:r>
              <a:rPr lang="nb-NO" sz="2400" dirty="0" smtClean="0"/>
              <a:t>Aluminium</a:t>
            </a:r>
            <a:endParaRPr lang="nb-NO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070747" y="454105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Bly</a:t>
            </a:r>
            <a:endParaRPr lang="nb-NO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7430" y="5408852"/>
            <a:ext cx="9699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Gammastråling går lengst og vil derfor vanligvis utgjøre mest skade. </a:t>
            </a:r>
            <a:br>
              <a:rPr lang="nb-NO" sz="2400" dirty="0" smtClean="0"/>
            </a:br>
            <a:r>
              <a:rPr lang="nb-NO" sz="2400" dirty="0" smtClean="0"/>
              <a:t>Men alfapartikler kan utgjøre stor skade dersom det slipper gjennom huden </a:t>
            </a:r>
            <a:br>
              <a:rPr lang="nb-NO" sz="2400" dirty="0" smtClean="0"/>
            </a:br>
            <a:r>
              <a:rPr lang="nb-NO" sz="2400" dirty="0" smtClean="0"/>
              <a:t>(ved å bli pustet inn, spist eller sprøytet inn)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462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671" y="-204509"/>
            <a:ext cx="10515600" cy="1325563"/>
          </a:xfrm>
        </p:spPr>
        <p:txBody>
          <a:bodyPr/>
          <a:lstStyle/>
          <a:p>
            <a:pPr algn="ctr"/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LITVINENKO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3" y="726141"/>
            <a:ext cx="12290613" cy="61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65522" y="4041058"/>
            <a:ext cx="3155865" cy="2888660"/>
            <a:chOff x="3397622" y="2299449"/>
            <a:chExt cx="4123766" cy="4630269"/>
          </a:xfrm>
        </p:grpSpPr>
        <p:pic>
          <p:nvPicPr>
            <p:cNvPr id="3074" name="Picture 2" descr="Bilderesultat for roulette 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494" y="3092824"/>
              <a:ext cx="3836894" cy="383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397622" y="2299449"/>
              <a:ext cx="2528050" cy="1358153"/>
              <a:chOff x="3397622" y="2299449"/>
              <a:chExt cx="2528050" cy="135815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397622" y="2743202"/>
                <a:ext cx="1120589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20690549">
                <a:off x="4805083" y="2299449"/>
                <a:ext cx="1120589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871369" y="1600201"/>
            <a:ext cx="10209007" cy="302095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5400" dirty="0"/>
              <a:t>Halveringstid for en isotop er tiden det for halvparten av atomene av en isotop å bli spaltet til en annen isotop.</a:t>
            </a:r>
          </a:p>
          <a:p>
            <a:pPr marL="0" indent="0">
              <a:buNone/>
            </a:pPr>
            <a:endParaRPr lang="nb-NO" sz="4900" dirty="0" smtClean="0"/>
          </a:p>
          <a:p>
            <a:pPr marL="0" indent="0">
              <a:buNone/>
            </a:pPr>
            <a:r>
              <a:rPr lang="nb-NO" sz="4900" dirty="0" smtClean="0"/>
              <a:t>Hvorfor bruker vi dette begrepet?</a:t>
            </a:r>
          </a:p>
          <a:p>
            <a:pPr marL="0" indent="0">
              <a:buNone/>
            </a:pPr>
            <a:endParaRPr lang="nb-NO" sz="4900" dirty="0"/>
          </a:p>
          <a:p>
            <a:pPr marL="0" indent="0">
              <a:buNone/>
            </a:pPr>
            <a:r>
              <a:rPr lang="nb-NO" sz="4900" dirty="0" smtClean="0"/>
              <a:t>Tenk deg at du spiller </a:t>
            </a:r>
            <a:r>
              <a:rPr lang="nb-NO" sz="4900" dirty="0" err="1" smtClean="0"/>
              <a:t>roulette</a:t>
            </a:r>
            <a:r>
              <a:rPr lang="nb-NO" sz="4900" dirty="0" smtClean="0"/>
              <a:t>. Først når du treffer 0 får du premie og kan avslutte spillet. </a:t>
            </a:r>
          </a:p>
          <a:p>
            <a:pPr marL="0" indent="0">
              <a:buNone/>
            </a:pPr>
            <a:r>
              <a:rPr lang="nb-NO" sz="4900" dirty="0" smtClean="0"/>
              <a:t>Hvor mange spinn tar det? </a:t>
            </a:r>
            <a:r>
              <a:rPr lang="nb-NO" dirty="0" smtClean="0">
                <a:solidFill>
                  <a:schemeClr val="bg1"/>
                </a:solidFill>
              </a:rPr>
              <a:t>nøyaktig </a:t>
            </a:r>
            <a:r>
              <a:rPr lang="nb-NO" dirty="0">
                <a:solidFill>
                  <a:schemeClr val="bg1"/>
                </a:solidFill>
              </a:rPr>
              <a:t>halveringstid.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1369" y="4572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HALVERINGSTID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4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HALVERINGSTID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16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err="1"/>
              <a:t>Radiaktive</a:t>
            </a:r>
            <a:r>
              <a:rPr lang="nb-NO" dirty="0"/>
              <a:t> atomkjerner spiller </a:t>
            </a:r>
            <a:r>
              <a:rPr lang="nb-NO" dirty="0" err="1"/>
              <a:t>roulette</a:t>
            </a:r>
            <a:r>
              <a:rPr lang="nb-NO" dirty="0"/>
              <a:t>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F.eks</a:t>
            </a:r>
            <a:r>
              <a:rPr lang="nb-NO" dirty="0"/>
              <a:t>. kan ett enkelt atom i en klump av Uran-234 spaltes til Thorium-230 etter 10 sekunder eller i løpet av 10 millioner år.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Men </a:t>
            </a:r>
            <a:r>
              <a:rPr lang="nb-NO" dirty="0"/>
              <a:t>med en klump (mange atomer) Uran-234 kan vi beregne et slags </a:t>
            </a:r>
            <a:r>
              <a:rPr lang="nb-NO" dirty="0" smtClean="0"/>
              <a:t>gjennomsnitt for isotopen. </a:t>
            </a:r>
            <a:r>
              <a:rPr lang="nb-NO" dirty="0"/>
              <a:t>Man har funnet at etter omtrent 250.000 år har halvparten av Uran-234-atomene sendt ut alfastråling og blitt spaltet til Thorium-230. Halveringstiden for Uran-234 er derfor 250.000 år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/>
              <a:t>Uran-234 betyr det at det tar 250.000 år for at halvparten av Uran-234 blir spaltet til Thorium-230. Videre tar det 250.000 år til for at halvparten av det gjenværende Uran-234 blir spaltet til Thorium-230. </a:t>
            </a:r>
            <a:r>
              <a:rPr lang="nb-NO" sz="2000" dirty="0"/>
              <a:t>Videre tar det 250.000 år for at halvparten av det gjenværende Uran-234 blir spaltet til Thorium-230. </a:t>
            </a:r>
            <a:r>
              <a:rPr lang="nb-NO" sz="1200" dirty="0"/>
              <a:t>Videre tar det 250.000 år for at halvparten av det gjenværende Uran-234 blir spaltet til Thorium-230.</a:t>
            </a:r>
            <a:r>
              <a:rPr lang="nb-NO" sz="2400" dirty="0"/>
              <a:t> </a:t>
            </a:r>
            <a:r>
              <a:rPr lang="nb-NO" sz="1000" dirty="0"/>
              <a:t>Videre tar det 250.000 år for at halvparten av det gjenværende Uran-234 blir spaltet til Thorium-230. </a:t>
            </a:r>
            <a:r>
              <a:rPr lang="nb-NO" sz="600" dirty="0"/>
              <a:t>Videre tar det 250.000 år for at halvparten av det gjenværende Uran-234 blir spaltet til Thorium-230.  </a:t>
            </a:r>
            <a:r>
              <a:rPr lang="nb-NO" sz="500" dirty="0"/>
              <a:t>Videre tar det 250.000 år for at halvparten av det gjenværende Uran-234 blir spaltet til Thorium-230. </a:t>
            </a:r>
            <a:endParaRPr lang="nb-NO" sz="6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46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33" y="957430"/>
            <a:ext cx="11695355" cy="5723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Oppgave: Vi har 1000 atomer av en isotop </a:t>
            </a:r>
            <a:r>
              <a:rPr lang="nb-NO" sz="2400" dirty="0" err="1" smtClean="0"/>
              <a:t>X</a:t>
            </a:r>
            <a:r>
              <a:rPr lang="nb-NO" sz="2400" dirty="0" smtClean="0"/>
              <a:t> som spaltes til isotop Y med halveringstid på 1 minutt. </a:t>
            </a:r>
          </a:p>
          <a:p>
            <a:pPr marL="514350" indent="-514350">
              <a:buAutoNum type="arabicPeriod"/>
            </a:pPr>
            <a:r>
              <a:rPr lang="nb-NO" sz="2400" dirty="0" smtClean="0"/>
              <a:t>Hvor mange atomer er det igjen av </a:t>
            </a:r>
            <a:r>
              <a:rPr lang="nb-NO" sz="2400" dirty="0" err="1" smtClean="0"/>
              <a:t>X</a:t>
            </a:r>
            <a:r>
              <a:rPr lang="nb-NO" sz="2400" dirty="0" smtClean="0"/>
              <a:t> etter et minutt?</a:t>
            </a:r>
          </a:p>
          <a:p>
            <a:pPr marL="514350" indent="-514350">
              <a:buAutoNum type="arabicPeriod"/>
            </a:pPr>
            <a:r>
              <a:rPr lang="nb-NO" sz="2400" dirty="0"/>
              <a:t>Hvor mange atomer er det igjen av </a:t>
            </a:r>
            <a:r>
              <a:rPr lang="nb-NO" sz="2400" dirty="0" err="1"/>
              <a:t>X</a:t>
            </a:r>
            <a:r>
              <a:rPr lang="nb-NO" sz="2400" dirty="0"/>
              <a:t> etter </a:t>
            </a:r>
            <a:r>
              <a:rPr lang="nb-NO" sz="2400" dirty="0" smtClean="0"/>
              <a:t>to minutter?</a:t>
            </a:r>
          </a:p>
          <a:p>
            <a:pPr marL="514350" indent="-514350">
              <a:buAutoNum type="arabicPeriod"/>
            </a:pPr>
            <a:r>
              <a:rPr lang="nb-NO" sz="2400" dirty="0" smtClean="0"/>
              <a:t>Hvor mange atomer er det av Y etter to minutter?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07572"/>
              </p:ext>
            </p:extLst>
          </p:nvPr>
        </p:nvGraphicFramePr>
        <p:xfrm>
          <a:off x="471857" y="3133164"/>
          <a:ext cx="107325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0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99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84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209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8466"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STOFF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aseline="0" dirty="0" smtClean="0"/>
                        <a:t>START</a:t>
                      </a:r>
                      <a:br>
                        <a:rPr lang="nb-NO" baseline="0" dirty="0" smtClean="0"/>
                      </a:br>
                      <a:r>
                        <a:rPr lang="nb-NO" baseline="0" dirty="0" smtClean="0"/>
                        <a:t>(0 MINUTT)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 HALVERINGSTID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(1 MINUTT)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 HALVERINGSTIDER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(2 MINUTTER)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 HALVERINGSTIDER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(3 MINUTTER</a:t>
                      </a:r>
                      <a:r>
                        <a:rPr lang="nb-NO" baseline="0" dirty="0" smtClean="0"/>
                        <a:t>)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918">
                <a:tc>
                  <a:txBody>
                    <a:bodyPr/>
                    <a:lstStyle/>
                    <a:p>
                      <a:pPr algn="r"/>
                      <a:r>
                        <a:rPr lang="nb-NO" dirty="0" err="1" smtClean="0"/>
                        <a:t>X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100%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50%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25%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12,5%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918"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Antall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X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1000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500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250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125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9803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HALVERINGSTID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9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Kompetansemål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69" y="1617786"/>
            <a:ext cx="10747131" cy="4941276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beskrive </a:t>
            </a:r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kjennetegn ved ulike typer ioniserende stråling og gi eksempler på hvordan slik stråling utnyttes til teknisk og medisinsk bruk</a:t>
            </a:r>
          </a:p>
          <a:p>
            <a:r>
              <a:rPr lang="nb-NO" dirty="0" smtClean="0"/>
              <a:t>gjennomføre </a:t>
            </a:r>
            <a:r>
              <a:rPr lang="nb-NO" dirty="0"/>
              <a:t>forsøk med radioaktivitet, halveringstid og bakgrunnsstråling, forklare fenomenene og gjøre enkle beregninger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96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157474"/>
              </p:ext>
            </p:extLst>
          </p:nvPr>
        </p:nvGraphicFramePr>
        <p:xfrm>
          <a:off x="539564" y="244147"/>
          <a:ext cx="11141448" cy="635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98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137233" y="1217489"/>
            <a:ext cx="8587680" cy="2548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 smtClean="0"/>
              <a:t>NOEN EKSEMPLER PÅ HALVERINGSTID:</a:t>
            </a:r>
          </a:p>
          <a:p>
            <a:pPr marL="0" indent="0">
              <a:buNone/>
            </a:pPr>
            <a:r>
              <a:rPr lang="nb-NO" sz="2000" dirty="0" smtClean="0"/>
              <a:t>Uran-238 </a:t>
            </a:r>
            <a:r>
              <a:rPr lang="nb-NO" sz="2000" dirty="0" smtClean="0">
                <a:sym typeface="Wingdings" panose="05000000000000000000" pitchFamily="2" charset="2"/>
              </a:rPr>
              <a:t> Bly-206:</a:t>
            </a:r>
            <a:r>
              <a:rPr lang="nb-NO" sz="2000" dirty="0" smtClean="0"/>
              <a:t>  4500 millioner år</a:t>
            </a:r>
          </a:p>
          <a:p>
            <a:pPr marL="0" indent="0">
              <a:buNone/>
            </a:pPr>
            <a:r>
              <a:rPr lang="nb-NO" sz="2000" dirty="0" smtClean="0"/>
              <a:t>Uran-234 </a:t>
            </a:r>
            <a:r>
              <a:rPr lang="nb-NO" sz="2000" dirty="0" smtClean="0">
                <a:sym typeface="Wingdings" panose="05000000000000000000" pitchFamily="2" charset="2"/>
              </a:rPr>
              <a:t> </a:t>
            </a:r>
            <a:r>
              <a:rPr lang="nb-NO" sz="2000" dirty="0" smtClean="0"/>
              <a:t>Thorium-230: 250.000 år</a:t>
            </a:r>
          </a:p>
          <a:p>
            <a:pPr marL="0" indent="0">
              <a:buNone/>
            </a:pPr>
            <a:r>
              <a:rPr lang="nb-NO" sz="2000" dirty="0" smtClean="0"/>
              <a:t>Karbon-14 </a:t>
            </a:r>
            <a:r>
              <a:rPr lang="nb-NO" sz="2000" dirty="0" smtClean="0">
                <a:sym typeface="Wingdings" panose="05000000000000000000" pitchFamily="2" charset="2"/>
              </a:rPr>
              <a:t></a:t>
            </a:r>
            <a:r>
              <a:rPr lang="nb-NO" sz="2000" dirty="0" smtClean="0"/>
              <a:t> Nitrogen-14: 5730 år</a:t>
            </a:r>
          </a:p>
          <a:p>
            <a:pPr marL="0" indent="0">
              <a:buNone/>
            </a:pPr>
            <a:r>
              <a:rPr lang="nb-NO" sz="2000" dirty="0" smtClean="0"/>
              <a:t>Hydrogen-4 </a:t>
            </a:r>
            <a:r>
              <a:rPr lang="nb-NO" sz="2000" dirty="0" smtClean="0">
                <a:sym typeface="Wingdings" panose="05000000000000000000" pitchFamily="2" charset="2"/>
              </a:rPr>
              <a:t> Hydrogen-1: 0,000000000000000000000022 sekunder</a:t>
            </a:r>
            <a:endParaRPr lang="nb-NO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51699"/>
            <a:ext cx="12551719" cy="2006301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9165516" y="3594470"/>
            <a:ext cx="2551917" cy="1418594"/>
            <a:chOff x="9165516" y="3594470"/>
            <a:chExt cx="2551917" cy="1418594"/>
          </a:xfrm>
        </p:grpSpPr>
        <p:sp>
          <p:nvSpPr>
            <p:cNvPr id="2" name="TextBox 1"/>
            <p:cNvSpPr txBox="1"/>
            <p:nvPr/>
          </p:nvSpPr>
          <p:spPr>
            <a:xfrm>
              <a:off x="9165516" y="3594470"/>
              <a:ext cx="25519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b-NO" sz="3200" dirty="0" smtClean="0">
                  <a:solidFill>
                    <a:srgbClr val="FF0000"/>
                  </a:solidFill>
                </a:rPr>
                <a:t>Ikke pensum!!</a:t>
              </a:r>
              <a:endParaRPr lang="nb-NO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9724913" y="4179245"/>
              <a:ext cx="638287" cy="83381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1137233" y="132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HALVERINGSTID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9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HVORFOR ER HALVERINGSTID VIKTIG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4755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b-NO" dirty="0" smtClean="0"/>
              <a:t>Fordi det sier noe om hvor radioaktivt et stoff er. </a:t>
            </a:r>
          </a:p>
          <a:p>
            <a:pPr marL="0" indent="0">
              <a:buNone/>
            </a:pPr>
            <a:r>
              <a:rPr lang="nb-NO" dirty="0" smtClean="0"/>
              <a:t>2. Det kan brukes til datering av bergarter og datering av fossiler (Karbon-14 metoden) </a:t>
            </a:r>
          </a:p>
        </p:txBody>
      </p:sp>
    </p:spTree>
    <p:extLst>
      <p:ext uri="{BB962C8B-B14F-4D97-AF65-F5344CB8AC3E}">
        <p14:creationId xmlns:p14="http://schemas.microsoft.com/office/powerpoint/2010/main" val="141637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7398386" y="6439997"/>
            <a:ext cx="1444214" cy="152676"/>
          </a:xfrm>
          <a:prstGeom prst="rect">
            <a:avLst/>
          </a:prstGeom>
        </p:spPr>
      </p:pic>
      <p:pic>
        <p:nvPicPr>
          <p:cNvPr id="8" name="Picture 2" descr="Bilderesultat for sabre tooth tiger foss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2538" y="3984650"/>
            <a:ext cx="3157369" cy="19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953730" y="1570039"/>
            <a:ext cx="6556904" cy="50273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Den vanligste isotopen til karbon er 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karbon-12</a:t>
            </a:r>
            <a:r>
              <a:rPr lang="nb-NO" dirty="0" smtClean="0"/>
              <a:t> og er stabil.</a:t>
            </a:r>
          </a:p>
          <a:p>
            <a:pPr marL="0" indent="0">
              <a:buNone/>
            </a:pPr>
            <a:r>
              <a:rPr lang="nb-NO" dirty="0" smtClean="0"/>
              <a:t>En radioaktiv isotop av karbon er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karbon-14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Når vi spiser får vi i oss både 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karbon-12</a:t>
            </a:r>
            <a:r>
              <a:rPr lang="nb-NO" dirty="0" smtClean="0"/>
              <a:t> og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karbon-14</a:t>
            </a:r>
            <a:r>
              <a:rPr lang="nb-NO" dirty="0" smtClean="0"/>
              <a:t> og alle levende organismer får et fast mengdeforhold mellom disse. «Du blir hva du spiser».</a:t>
            </a:r>
          </a:p>
          <a:p>
            <a:pPr marL="0" indent="0">
              <a:buNone/>
            </a:pPr>
            <a:r>
              <a:rPr lang="nb-NO" dirty="0" smtClean="0"/>
              <a:t>Når vi dør og slutter å spise vil dette forholdet gradvis endre seg fordi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karbon-14</a:t>
            </a:r>
            <a:r>
              <a:rPr lang="nb-NO" dirty="0" smtClean="0"/>
              <a:t> er radioaktivt og spaltes med betastråling  til </a:t>
            </a:r>
            <a:r>
              <a:rPr lang="nb-NO" dirty="0" smtClean="0">
                <a:solidFill>
                  <a:srgbClr val="0070C0"/>
                </a:solidFill>
              </a:rPr>
              <a:t>nitrogen-14</a:t>
            </a:r>
            <a:r>
              <a:rPr lang="nb-NO" dirty="0" smtClean="0"/>
              <a:t>, mens 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karbon-12</a:t>
            </a:r>
            <a:r>
              <a:rPr lang="nb-NO" dirty="0" smtClean="0"/>
              <a:t> er stabilt. Det blir derfor mindre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karbon-14</a:t>
            </a:r>
            <a:r>
              <a:rPr lang="nb-NO" dirty="0" smtClean="0"/>
              <a:t> i forhold til 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karbon-12</a:t>
            </a:r>
            <a:r>
              <a:rPr lang="nb-NO" dirty="0" smtClean="0"/>
              <a:t> over tid</a:t>
            </a:r>
            <a:r>
              <a:rPr lang="nb-NO" dirty="0"/>
              <a:t>.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Halveringstiden til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karbon-14</a:t>
            </a:r>
            <a:r>
              <a:rPr lang="nb-NO" dirty="0" smtClean="0"/>
              <a:t> er 5730 år, hvor gammelt er fossilet?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SVAR: 11460 år (omtrent)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Karbon-14</a:t>
            </a:r>
            <a:r>
              <a:rPr lang="nb-NO" dirty="0" smtClean="0"/>
              <a:t> er ¼ av hva det var i forhold til 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karbon-12</a:t>
            </a:r>
            <a:r>
              <a:rPr lang="nb-NO" dirty="0" smtClean="0"/>
              <a:t>, </a:t>
            </a:r>
            <a:br>
              <a:rPr lang="nb-NO" dirty="0" smtClean="0"/>
            </a:br>
            <a:r>
              <a:rPr lang="nb-NO" dirty="0" smtClean="0"/>
              <a:t>altså 2 halveringstider. 2 halveringstider er 11460 år. 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83" y="1570039"/>
            <a:ext cx="2911076" cy="152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85"/>
          <a:stretch/>
        </p:blipFill>
        <p:spPr>
          <a:xfrm>
            <a:off x="7451479" y="3091656"/>
            <a:ext cx="1444214" cy="728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7451478" y="3655088"/>
            <a:ext cx="1444214" cy="152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585"/>
          <a:stretch/>
        </p:blipFill>
        <p:spPr>
          <a:xfrm>
            <a:off x="8895693" y="3091656"/>
            <a:ext cx="1444214" cy="728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8895692" y="3667086"/>
            <a:ext cx="1444214" cy="1526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4"/>
          <a:stretch/>
        </p:blipFill>
        <p:spPr>
          <a:xfrm>
            <a:off x="7406537" y="5870656"/>
            <a:ext cx="1444214" cy="582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 r="48192" b="-28"/>
          <a:stretch/>
        </p:blipFill>
        <p:spPr>
          <a:xfrm>
            <a:off x="7398387" y="6439995"/>
            <a:ext cx="748223" cy="1530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4"/>
          <a:stretch/>
        </p:blipFill>
        <p:spPr>
          <a:xfrm>
            <a:off x="8850751" y="5870656"/>
            <a:ext cx="1444214" cy="5826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7398386" y="6444677"/>
            <a:ext cx="1444214" cy="152676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DATERING:</a:t>
            </a:r>
          </a:p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KARBON-14 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METODEN</a:t>
            </a:r>
          </a:p>
        </p:txBody>
      </p:sp>
      <p:pic>
        <p:nvPicPr>
          <p:cNvPr id="19" name="Picture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8832786" y="6439389"/>
            <a:ext cx="1444214" cy="1526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8"/>
          <a:stretch/>
        </p:blipFill>
        <p:spPr>
          <a:xfrm>
            <a:off x="8833098" y="6437984"/>
            <a:ext cx="1444214" cy="1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nodeType="withEffect">
                                  <p:stCondLst>
                                    <p:cond delay="364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BAKGRUNNSSTRÅLING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Bakgrunnstråling</a:t>
            </a:r>
            <a:r>
              <a:rPr lang="nb-NO" dirty="0" smtClean="0"/>
              <a:t>: Strålingen vi blir utsatt for i det daglige. </a:t>
            </a:r>
          </a:p>
          <a:p>
            <a:pPr lvl="1"/>
            <a:r>
              <a:rPr lang="nb-NO" dirty="0" smtClean="0"/>
              <a:t>Radioaktiv stråling: Radioaktive isotoper i berggrunnen</a:t>
            </a:r>
          </a:p>
          <a:p>
            <a:pPr lvl="1"/>
            <a:r>
              <a:rPr lang="nb-NO" dirty="0" smtClean="0"/>
              <a:t>Elektromagnetisk stråling: UV, synlig lys, infrarødt lys, mikrobølger og radiosignaler (</a:t>
            </a:r>
            <a:r>
              <a:rPr lang="nb-NO" dirty="0" err="1" smtClean="0"/>
              <a:t>Wifi</a:t>
            </a:r>
            <a:r>
              <a:rPr lang="nb-NO" dirty="0" smtClean="0"/>
              <a:t>/mobil/TV/radio….).</a:t>
            </a:r>
          </a:p>
          <a:p>
            <a:r>
              <a:rPr lang="nb-NO" dirty="0" smtClean="0"/>
              <a:t>De fleste strålingstyper er helt ufarlige.</a:t>
            </a:r>
          </a:p>
          <a:p>
            <a:r>
              <a:rPr lang="nb-NO" dirty="0" smtClean="0"/>
              <a:t>Kroppen tåler dessuten en del ioniserende stråling og det er få steder i verden hvor bakgrunnsstrålingen er helsefarlig.</a:t>
            </a:r>
          </a:p>
          <a:p>
            <a:r>
              <a:rPr lang="nb-NO" dirty="0" smtClean="0"/>
              <a:t>Men det er særlig ett radioaktivt stoff vi bekymrer oss for i Norge: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81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6512" y="4851699"/>
            <a:ext cx="12551719" cy="2006301"/>
            <a:chOff x="-36512" y="4851699"/>
            <a:chExt cx="12551719" cy="20063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4851699"/>
              <a:ext cx="12551719" cy="200630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0467" y="6007250"/>
              <a:ext cx="1463937" cy="720762"/>
            </a:xfrm>
            <a:prstGeom prst="rect">
              <a:avLst/>
            </a:prstGeom>
            <a:solidFill>
              <a:srgbClr val="F5AA3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RADON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33" y="1435671"/>
            <a:ext cx="10209007" cy="367104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nb-NO" dirty="0" smtClean="0"/>
              <a:t>Mye av grunnfjellet i Norge inneholder uran, som spaltes til andre radioaktive isotoper, bl.a. Radon. 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Det er to grunner til at radon er farligere enn andre radioaktive isotoper vi har rundt oss:</a:t>
            </a:r>
          </a:p>
          <a:p>
            <a:pPr marL="914400" lvl="1" indent="-457200">
              <a:buAutoNum type="arabicPeriod"/>
            </a:pPr>
            <a:r>
              <a:rPr lang="nb-NO" dirty="0" smtClean="0"/>
              <a:t>Den har halveringstid på under 4 dager, derfor vil den sende ut mye radioaktiv stråling.</a:t>
            </a:r>
          </a:p>
          <a:p>
            <a:pPr marL="914400" lvl="1" indent="-457200">
              <a:buAutoNum type="arabicPeriod"/>
            </a:pPr>
            <a:r>
              <a:rPr lang="nb-NO" dirty="0" smtClean="0"/>
              <a:t>Det er en gass. </a:t>
            </a:r>
          </a:p>
          <a:p>
            <a:pPr lvl="2"/>
            <a:r>
              <a:rPr lang="nb-NO" dirty="0" smtClean="0"/>
              <a:t>Den vil derfor bevege seg inn i boliger.</a:t>
            </a:r>
          </a:p>
          <a:p>
            <a:pPr lvl="2"/>
            <a:r>
              <a:rPr lang="nb-NO" dirty="0" smtClean="0"/>
              <a:t>Vi kan puste den inn, da vil alfapartiklene radon sender ut kunne gjøre skade på lungene våre.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r>
              <a:rPr lang="nb-NO" dirty="0" smtClean="0"/>
              <a:t>Omtrent 10% av alle boliger i Norge har risikable nivåer av radon.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56434" y="5134087"/>
            <a:ext cx="677732" cy="720762"/>
          </a:xfrm>
          <a:prstGeom prst="rect">
            <a:avLst/>
          </a:prstGeom>
          <a:solidFill>
            <a:srgbClr val="F5AA3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7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765" r="1067" b="81310"/>
          <a:stretch/>
        </p:blipFill>
        <p:spPr bwMode="auto">
          <a:xfrm>
            <a:off x="0" y="936740"/>
            <a:ext cx="11598818" cy="66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472"/>
            <a:ext cx="12327207" cy="5528344"/>
          </a:xfrm>
        </p:spPr>
      </p:pic>
      <p:grpSp>
        <p:nvGrpSpPr>
          <p:cNvPr id="11" name="Group 10"/>
          <p:cNvGrpSpPr/>
          <p:nvPr/>
        </p:nvGrpSpPr>
        <p:grpSpPr>
          <a:xfrm>
            <a:off x="176167" y="2203799"/>
            <a:ext cx="4199187" cy="2571426"/>
            <a:chOff x="176168" y="2203799"/>
            <a:chExt cx="3553776" cy="2571426"/>
          </a:xfrm>
          <a:solidFill>
            <a:srgbClr val="FF3300">
              <a:alpha val="69804"/>
            </a:srgbClr>
          </a:solidFill>
        </p:grpSpPr>
        <p:sp>
          <p:nvSpPr>
            <p:cNvPr id="7" name="Rectangle 6"/>
            <p:cNvSpPr/>
            <p:nvPr/>
          </p:nvSpPr>
          <p:spPr>
            <a:xfrm>
              <a:off x="176168" y="2203799"/>
              <a:ext cx="3553776" cy="2571426"/>
            </a:xfrm>
            <a:prstGeom prst="rect">
              <a:avLst/>
            </a:prstGeom>
            <a:solidFill>
              <a:srgbClr val="FF3300">
                <a:alpha val="60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494" y="2625150"/>
              <a:ext cx="2710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rgbClr val="8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Ioniserende stråling</a:t>
              </a:r>
              <a:endParaRPr lang="nb-NO" sz="2400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75354" y="2203799"/>
            <a:ext cx="7618939" cy="2571426"/>
            <a:chOff x="3729944" y="2203799"/>
            <a:chExt cx="8264349" cy="2571426"/>
          </a:xfrm>
        </p:grpSpPr>
        <p:sp>
          <p:nvSpPr>
            <p:cNvPr id="13" name="Rectangle 12"/>
            <p:cNvSpPr/>
            <p:nvPr/>
          </p:nvSpPr>
          <p:spPr>
            <a:xfrm>
              <a:off x="3729944" y="2203799"/>
              <a:ext cx="8264349" cy="2571426"/>
            </a:xfrm>
            <a:prstGeom prst="rect">
              <a:avLst/>
            </a:prstGeom>
            <a:solidFill>
              <a:srgbClr val="00CC00">
                <a:alpha val="60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6112" y="2625150"/>
              <a:ext cx="3322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Ikke-ioniserende stråling</a:t>
              </a:r>
              <a:endParaRPr lang="nb-NO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6363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OPPSUMMERING </a:t>
            </a:r>
            <a:r>
              <a:rPr lang="nb-N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ELEKTROMAGNETISK STRÅLING</a:t>
            </a:r>
            <a:endParaRPr lang="nb-N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17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765" r="1067" b="81310"/>
          <a:stretch/>
        </p:blipFill>
        <p:spPr bwMode="auto">
          <a:xfrm>
            <a:off x="0" y="936740"/>
            <a:ext cx="11598818" cy="66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472"/>
            <a:ext cx="12327207" cy="5528344"/>
          </a:xfrm>
        </p:spPr>
      </p:pic>
      <p:sp>
        <p:nvSpPr>
          <p:cNvPr id="15" name="TextBox 14"/>
          <p:cNvSpPr txBox="1"/>
          <p:nvPr/>
        </p:nvSpPr>
        <p:spPr>
          <a:xfrm>
            <a:off x="0" y="6363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OPPSUMMERING </a:t>
            </a:r>
            <a:r>
              <a:rPr lang="nb-N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ELEKTROMAGNETISK STRÅLING</a:t>
            </a:r>
            <a:endParaRPr lang="nb-N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95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278"/>
            <a:ext cx="10515600" cy="742913"/>
          </a:xfrm>
        </p:spPr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GAMMASTRÅLER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4480"/>
            <a:ext cx="10515600" cy="40233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GRUNNLEGGENDE</a:t>
            </a:r>
            <a:endParaRPr lang="en-US" dirty="0"/>
          </a:p>
          <a:p>
            <a:pPr marL="0" indent="0">
              <a:buNone/>
            </a:pPr>
            <a:r>
              <a:rPr lang="nb-NO" dirty="0" smtClean="0"/>
              <a:t>Elektromagnetisk stråling </a:t>
            </a:r>
            <a:r>
              <a:rPr lang="nb-NO" dirty="0"/>
              <a:t>med høy </a:t>
            </a:r>
            <a:r>
              <a:rPr lang="nb-NO" dirty="0" smtClean="0"/>
              <a:t>energi = skadelig</a:t>
            </a:r>
            <a:endParaRPr lang="nb-NO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en-US" dirty="0" smtClean="0"/>
              <a:t>HØY MÅLOPPNÅELSE</a:t>
            </a:r>
          </a:p>
          <a:p>
            <a:pPr marL="0" indent="0">
              <a:buNone/>
            </a:pP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/>
              <a:t>radioaktiv</a:t>
            </a:r>
            <a:r>
              <a:rPr lang="en-US" dirty="0"/>
              <a:t> </a:t>
            </a:r>
            <a:r>
              <a:rPr lang="en-US" dirty="0" err="1"/>
              <a:t>stråling</a:t>
            </a:r>
            <a:r>
              <a:rPr lang="en-US" dirty="0"/>
              <a:t>, men </a:t>
            </a:r>
            <a:r>
              <a:rPr lang="en-US" dirty="0" err="1"/>
              <a:t>skiller</a:t>
            </a:r>
            <a:r>
              <a:rPr lang="en-US" dirty="0"/>
              <a:t> </a:t>
            </a:r>
            <a:r>
              <a:rPr lang="en-US" dirty="0" err="1"/>
              <a:t>seg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 smtClean="0"/>
              <a:t>alfastråling</a:t>
            </a:r>
            <a:r>
              <a:rPr lang="en-US" dirty="0" smtClean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 smtClean="0"/>
              <a:t>betastråling</a:t>
            </a:r>
            <a:r>
              <a:rPr lang="en-US" dirty="0" smtClean="0"/>
              <a:t> </a:t>
            </a:r>
            <a:r>
              <a:rPr lang="en-US" dirty="0" err="1"/>
              <a:t>ved</a:t>
            </a:r>
            <a:r>
              <a:rPr lang="en-US" dirty="0"/>
              <a:t> at den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elektromagnetisk</a:t>
            </a:r>
            <a:r>
              <a:rPr lang="en-US" dirty="0" smtClean="0"/>
              <a:t> </a:t>
            </a:r>
            <a:r>
              <a:rPr lang="en-US" dirty="0" err="1" smtClean="0"/>
              <a:t>stråling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Kommer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følge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alfastråling</a:t>
            </a:r>
            <a:r>
              <a:rPr lang="en-US" dirty="0" smtClean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 smtClean="0"/>
              <a:t>betastråling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emisjon</a:t>
            </a:r>
            <a:r>
              <a:rPr lang="en-US" dirty="0" smtClean="0"/>
              <a:t> (</a:t>
            </a:r>
            <a:r>
              <a:rPr lang="en-US" dirty="0" err="1" smtClean="0"/>
              <a:t>sammenligne</a:t>
            </a:r>
            <a:r>
              <a:rPr lang="en-US" dirty="0" smtClean="0"/>
              <a:t> med </a:t>
            </a:r>
            <a:r>
              <a:rPr lang="en-US" dirty="0" err="1" smtClean="0"/>
              <a:t>elektronemisjon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nb-NO" dirty="0" smtClean="0"/>
              <a:t>Er ioniserende stråling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" y="4701092"/>
            <a:ext cx="11801139" cy="2266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428" y="5002307"/>
            <a:ext cx="1796527" cy="1086521"/>
          </a:xfrm>
          <a:prstGeom prst="rect">
            <a:avLst/>
          </a:prstGeom>
          <a:solidFill>
            <a:srgbClr val="F5AA3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913"/>
          </a:xfrm>
        </p:spPr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RØNTGENSTRÅLER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038"/>
            <a:ext cx="5719916" cy="384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GRUNNLEGGENDE</a:t>
            </a:r>
            <a:endParaRPr lang="en-US" sz="3800" dirty="0"/>
          </a:p>
          <a:p>
            <a:pPr marL="0" indent="0">
              <a:buNone/>
            </a:pPr>
            <a:r>
              <a:rPr lang="nb-NO" sz="3800" dirty="0" smtClean="0"/>
              <a:t>Elektromagnetisk stråling </a:t>
            </a:r>
            <a:r>
              <a:rPr lang="nb-NO" sz="3800" dirty="0"/>
              <a:t>med høy </a:t>
            </a:r>
            <a:r>
              <a:rPr lang="nb-NO" sz="3800" dirty="0" smtClean="0"/>
              <a:t>energi og kan i store mengder være skadelig.</a:t>
            </a:r>
            <a:endParaRPr lang="nb-NO" sz="3800" dirty="0"/>
          </a:p>
          <a:p>
            <a:pPr marL="0" indent="0">
              <a:buNone/>
            </a:pPr>
            <a:endParaRPr lang="nb-NO" sz="3800" b="1" dirty="0"/>
          </a:p>
          <a:p>
            <a:pPr marL="0" indent="0">
              <a:buNone/>
            </a:pPr>
            <a:r>
              <a:rPr lang="nb-NO" sz="3800" dirty="0" smtClean="0"/>
              <a:t>HØY MÅLOPPNÅELSE</a:t>
            </a:r>
            <a:r>
              <a:rPr lang="nb-NO" sz="3800" b="1" dirty="0" smtClean="0"/>
              <a:t/>
            </a:r>
            <a:br>
              <a:rPr lang="nb-NO" sz="3800" b="1" dirty="0" smtClean="0"/>
            </a:br>
            <a:r>
              <a:rPr lang="nb-NO" sz="3800" dirty="0" smtClean="0"/>
              <a:t>Er i</a:t>
            </a:r>
            <a:r>
              <a:rPr lang="en-US" sz="3800" dirty="0" err="1" smtClean="0"/>
              <a:t>oniserende</a:t>
            </a:r>
            <a:r>
              <a:rPr lang="en-US" sz="3800" dirty="0" smtClean="0"/>
              <a:t> </a:t>
            </a:r>
            <a:r>
              <a:rPr lang="en-US" sz="3800" dirty="0" err="1" smtClean="0"/>
              <a:t>stråling</a:t>
            </a:r>
            <a:endParaRPr lang="en-US" sz="3800" dirty="0"/>
          </a:p>
          <a:p>
            <a:pPr marL="0" indent="0">
              <a:buNone/>
            </a:pPr>
            <a:r>
              <a:rPr lang="en-US" sz="3800" dirty="0" err="1" smtClean="0"/>
              <a:t>Er</a:t>
            </a:r>
            <a:r>
              <a:rPr lang="en-US" sz="3800" dirty="0" smtClean="0"/>
              <a:t> </a:t>
            </a:r>
            <a:r>
              <a:rPr lang="en-US" sz="3800" dirty="0" err="1" smtClean="0"/>
              <a:t>elektromagnetisk</a:t>
            </a:r>
            <a:r>
              <a:rPr lang="en-US" sz="3800" dirty="0" smtClean="0"/>
              <a:t> </a:t>
            </a:r>
            <a:r>
              <a:rPr lang="en-US" sz="3800" dirty="0" err="1" smtClean="0"/>
              <a:t>stråling</a:t>
            </a:r>
            <a:r>
              <a:rPr lang="en-US" sz="3800" dirty="0" smtClean="0"/>
              <a:t> </a:t>
            </a:r>
            <a:r>
              <a:rPr lang="en-US" sz="3800" dirty="0" err="1" smtClean="0"/>
              <a:t>som</a:t>
            </a:r>
            <a:r>
              <a:rPr lang="en-US" sz="3800" dirty="0" smtClean="0"/>
              <a:t> </a:t>
            </a:r>
            <a:r>
              <a:rPr lang="en-US" sz="3800" dirty="0" err="1" smtClean="0"/>
              <a:t>kan</a:t>
            </a:r>
            <a:r>
              <a:rPr lang="en-US" sz="3800" dirty="0" smtClean="0"/>
              <a:t> </a:t>
            </a:r>
            <a:br>
              <a:rPr lang="en-US" sz="3800" dirty="0" smtClean="0"/>
            </a:br>
            <a:r>
              <a:rPr lang="en-US" sz="3800" dirty="0" err="1" smtClean="0"/>
              <a:t>brukes</a:t>
            </a:r>
            <a:r>
              <a:rPr lang="en-US" sz="3800" dirty="0" smtClean="0"/>
              <a:t> </a:t>
            </a:r>
            <a:r>
              <a:rPr lang="en-US" sz="3800" dirty="0" err="1" smtClean="0"/>
              <a:t>til</a:t>
            </a:r>
            <a:r>
              <a:rPr lang="en-US" sz="3800" dirty="0" smtClean="0"/>
              <a:t> å ta </a:t>
            </a:r>
            <a:r>
              <a:rPr lang="en-US" sz="3800" dirty="0" err="1" smtClean="0"/>
              <a:t>bilder</a:t>
            </a:r>
            <a:r>
              <a:rPr lang="en-US" sz="3800" dirty="0" smtClean="0"/>
              <a:t> </a:t>
            </a:r>
            <a:r>
              <a:rPr lang="en-US" sz="3800" dirty="0" err="1" smtClean="0"/>
              <a:t>av</a:t>
            </a:r>
            <a:r>
              <a:rPr lang="en-US" sz="3800" dirty="0" smtClean="0"/>
              <a:t> </a:t>
            </a:r>
            <a:r>
              <a:rPr lang="en-US" sz="3800" dirty="0" err="1" smtClean="0"/>
              <a:t>det</a:t>
            </a:r>
            <a:r>
              <a:rPr lang="en-US" sz="3800" dirty="0" smtClean="0"/>
              <a:t> </a:t>
            </a:r>
            <a:r>
              <a:rPr lang="en-US" sz="3800" dirty="0" err="1" smtClean="0"/>
              <a:t>indre</a:t>
            </a:r>
            <a:r>
              <a:rPr lang="en-US" sz="3800" dirty="0" smtClean="0"/>
              <a:t> </a:t>
            </a:r>
            <a:r>
              <a:rPr lang="en-US" sz="3800" dirty="0" err="1" smtClean="0"/>
              <a:t>i</a:t>
            </a:r>
            <a:r>
              <a:rPr lang="en-US" sz="3800" dirty="0" smtClean="0"/>
              <a:t> </a:t>
            </a:r>
            <a:r>
              <a:rPr lang="en-US" sz="3800" dirty="0" err="1" smtClean="0"/>
              <a:t>kroppen</a:t>
            </a:r>
            <a:r>
              <a:rPr lang="en-US" sz="3800" dirty="0" smtClean="0"/>
              <a:t>. </a:t>
            </a:r>
            <a:br>
              <a:rPr lang="en-US" sz="3800" dirty="0" smtClean="0"/>
            </a:br>
            <a:r>
              <a:rPr lang="en-US" sz="3800" dirty="0" smtClean="0"/>
              <a:t>Jo </a:t>
            </a:r>
            <a:r>
              <a:rPr lang="en-US" sz="3800" dirty="0" err="1" smtClean="0"/>
              <a:t>mørkere</a:t>
            </a:r>
            <a:r>
              <a:rPr lang="en-US" sz="3800" dirty="0" smtClean="0"/>
              <a:t> </a:t>
            </a:r>
            <a:r>
              <a:rPr lang="en-US" sz="3800" dirty="0" err="1" smtClean="0"/>
              <a:t>en</a:t>
            </a:r>
            <a:r>
              <a:rPr lang="en-US" sz="3800" dirty="0" smtClean="0"/>
              <a:t> del </a:t>
            </a:r>
            <a:r>
              <a:rPr lang="en-US" sz="3800" dirty="0" err="1" smtClean="0"/>
              <a:t>av</a:t>
            </a:r>
            <a:r>
              <a:rPr lang="en-US" sz="3800" dirty="0" smtClean="0"/>
              <a:t> et </a:t>
            </a:r>
            <a:r>
              <a:rPr lang="en-US" sz="3800" dirty="0" err="1" smtClean="0"/>
              <a:t>røntgenfotografi</a:t>
            </a:r>
            <a:r>
              <a:rPr lang="en-US" sz="3800" dirty="0" smtClean="0"/>
              <a:t> </a:t>
            </a:r>
            <a:r>
              <a:rPr lang="en-US" sz="3800" dirty="0" err="1" smtClean="0"/>
              <a:t>er</a:t>
            </a:r>
            <a:r>
              <a:rPr lang="en-US" sz="3800" dirty="0" smtClean="0"/>
              <a:t> </a:t>
            </a:r>
            <a:br>
              <a:rPr lang="en-US" sz="3800" dirty="0" smtClean="0"/>
            </a:br>
            <a:r>
              <a:rPr lang="en-US" sz="3800" dirty="0" err="1" smtClean="0"/>
              <a:t>dess</a:t>
            </a:r>
            <a:r>
              <a:rPr lang="en-US" sz="3800" dirty="0" smtClean="0"/>
              <a:t> </a:t>
            </a:r>
            <a:r>
              <a:rPr lang="en-US" sz="3800" dirty="0" err="1" smtClean="0"/>
              <a:t>mer</a:t>
            </a:r>
            <a:r>
              <a:rPr lang="en-US" sz="3800" dirty="0" smtClean="0"/>
              <a:t> </a:t>
            </a:r>
            <a:r>
              <a:rPr lang="en-US" sz="3800" dirty="0" err="1" smtClean="0"/>
              <a:t>stråling</a:t>
            </a:r>
            <a:r>
              <a:rPr lang="en-US" sz="3800" dirty="0" smtClean="0"/>
              <a:t> </a:t>
            </a:r>
            <a:r>
              <a:rPr lang="en-US" sz="3800" dirty="0" err="1" smtClean="0"/>
              <a:t>har</a:t>
            </a:r>
            <a:r>
              <a:rPr lang="en-US" sz="3800" dirty="0" smtClean="0"/>
              <a:t> </a:t>
            </a:r>
            <a:r>
              <a:rPr lang="en-US" sz="3800" dirty="0" err="1" smtClean="0"/>
              <a:t>nådd</a:t>
            </a:r>
            <a:r>
              <a:rPr lang="en-US" sz="3800" dirty="0" smtClean="0"/>
              <a:t> </a:t>
            </a:r>
            <a:r>
              <a:rPr lang="en-US" sz="3800" dirty="0" err="1" smtClean="0"/>
              <a:t>frem</a:t>
            </a:r>
            <a:r>
              <a:rPr lang="en-US" sz="3800" dirty="0" smtClean="0"/>
              <a:t> </a:t>
            </a:r>
            <a:r>
              <a:rPr lang="en-US" sz="3800" dirty="0" err="1" smtClean="0"/>
              <a:t>til</a:t>
            </a:r>
            <a:r>
              <a:rPr lang="en-US" sz="3800" dirty="0" smtClean="0"/>
              <a:t> </a:t>
            </a:r>
            <a:r>
              <a:rPr lang="en-US" sz="3800" dirty="0" err="1" smtClean="0"/>
              <a:t>filmen</a:t>
            </a:r>
            <a:r>
              <a:rPr lang="en-US" sz="3800" dirty="0" smtClean="0"/>
              <a:t>.</a:t>
            </a:r>
            <a:endParaRPr lang="nb-NO" dirty="0"/>
          </a:p>
          <a:p>
            <a:endParaRPr lang="nb-NO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" y="4701092"/>
            <a:ext cx="11801139" cy="2266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16" y="530942"/>
            <a:ext cx="5554996" cy="41701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88199" y="4948519"/>
            <a:ext cx="1290918" cy="1086521"/>
          </a:xfrm>
          <a:prstGeom prst="rect">
            <a:avLst/>
          </a:prstGeom>
          <a:solidFill>
            <a:srgbClr val="F5AA3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5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REPETISJON GRUNNLEGGENDE KJEMI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29" y="1812469"/>
            <a:ext cx="9185628" cy="492181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Atomer inneholder protoner (+) og nøytroner i atomkjernen og elektroner (-) rundt.</a:t>
            </a:r>
          </a:p>
          <a:p>
            <a:r>
              <a:rPr lang="nb-NO" dirty="0" smtClean="0"/>
              <a:t>Det er antallet protoner i et atom som bestemmer hvilket grunnstoff det er (og atomnummeret). Eks: Alle karbonatomer vil alltid ha 6 protoner.</a:t>
            </a:r>
          </a:p>
          <a:p>
            <a:r>
              <a:rPr lang="nb-NO" dirty="0" smtClean="0"/>
              <a:t>Antallet elektroner i forhold til protoner avgjør ladningen til et atom. Er det flere elektroner enn protoner blir atomet negativt (-) ladet, er det flere protoner enn elektroner blir atomet positivt (+) ladet.</a:t>
            </a:r>
          </a:p>
          <a:p>
            <a:r>
              <a:rPr lang="nb-NO" dirty="0" smtClean="0"/>
              <a:t>Samme grunnstoff kan ha ulikt antall nøytroner, de forskjellige variantene kaller vi isotoper. </a:t>
            </a:r>
          </a:p>
          <a:p>
            <a:pPr lvl="1"/>
            <a:r>
              <a:rPr lang="nb-NO" dirty="0" smtClean="0"/>
              <a:t>Eks: Karbonatomer kan inneholde 6, </a:t>
            </a:r>
            <a:r>
              <a:rPr lang="nb-NO" dirty="0"/>
              <a:t>7</a:t>
            </a:r>
            <a:r>
              <a:rPr lang="nb-NO" dirty="0" smtClean="0"/>
              <a:t> eller 8 nøytroner. Dette er da tre forskjellige isotoper av karbon.</a:t>
            </a:r>
          </a:p>
          <a:p>
            <a:pPr lvl="1"/>
            <a:r>
              <a:rPr lang="nb-NO" dirty="0"/>
              <a:t>Vi er mer opptatt av isotoper enn grunnstoffer i </a:t>
            </a:r>
            <a:r>
              <a:rPr lang="nb-NO" dirty="0" smtClean="0"/>
              <a:t>forhold </a:t>
            </a:r>
            <a:r>
              <a:rPr lang="nb-NO" dirty="0"/>
              <a:t>til radioaktivitet, fordi det er store forskjeller i radioaktivitet mellom isotoper av det samme grunnstoffet. </a:t>
            </a:r>
            <a:endParaRPr lang="nb-NO" dirty="0" smtClean="0"/>
          </a:p>
          <a:p>
            <a:r>
              <a:rPr lang="nb-NO" dirty="0" smtClean="0"/>
              <a:t>Summen av protoner og nøytroner i et atom kalles nukleontall, dette bruker vi for å skille isotopene.</a:t>
            </a:r>
          </a:p>
          <a:p>
            <a:pPr lvl="1"/>
            <a:r>
              <a:rPr lang="nb-NO" dirty="0" smtClean="0"/>
              <a:t>For karbon har vi dermed tre forskjellige isotoper som hver har sitt unike nukleontall: Karbon-12 (</a:t>
            </a:r>
            <a:r>
              <a:rPr lang="nb-NO" baseline="30000" dirty="0" smtClean="0"/>
              <a:t>12</a:t>
            </a:r>
            <a:r>
              <a:rPr lang="nb-NO" dirty="0" smtClean="0"/>
              <a:t>C), Karbon-13 (</a:t>
            </a:r>
            <a:r>
              <a:rPr lang="nb-NO" baseline="30000" dirty="0" smtClean="0"/>
              <a:t>13</a:t>
            </a:r>
            <a:r>
              <a:rPr lang="nb-NO" dirty="0" smtClean="0"/>
              <a:t>C) og Karbon-14 (</a:t>
            </a:r>
            <a:r>
              <a:rPr lang="nb-NO" baseline="30000" dirty="0" smtClean="0"/>
              <a:t>14</a:t>
            </a:r>
            <a:r>
              <a:rPr lang="nb-NO" dirty="0" smtClean="0"/>
              <a:t>C).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17188" y="1958558"/>
            <a:ext cx="116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Karbon-12</a:t>
            </a:r>
            <a:endParaRPr lang="nb-NO" dirty="0"/>
          </a:p>
        </p:txBody>
      </p:sp>
      <p:sp>
        <p:nvSpPr>
          <p:cNvPr id="18" name="TextBox 17"/>
          <p:cNvSpPr txBox="1"/>
          <p:nvPr/>
        </p:nvSpPr>
        <p:spPr>
          <a:xfrm>
            <a:off x="10327655" y="4203688"/>
            <a:ext cx="116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Karbon-13</a:t>
            </a:r>
            <a:endParaRPr lang="nb-NO" dirty="0"/>
          </a:p>
        </p:txBody>
      </p:sp>
      <p:sp>
        <p:nvSpPr>
          <p:cNvPr id="19" name="TextBox 18"/>
          <p:cNvSpPr txBox="1"/>
          <p:nvPr/>
        </p:nvSpPr>
        <p:spPr>
          <a:xfrm>
            <a:off x="10355135" y="6509841"/>
            <a:ext cx="116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Karbon-14</a:t>
            </a:r>
            <a:endParaRPr lang="nb-NO" dirty="0"/>
          </a:p>
        </p:txBody>
      </p:sp>
      <p:grpSp>
        <p:nvGrpSpPr>
          <p:cNvPr id="47" name="Group 46"/>
          <p:cNvGrpSpPr/>
          <p:nvPr/>
        </p:nvGrpSpPr>
        <p:grpSpPr>
          <a:xfrm>
            <a:off x="9921049" y="83807"/>
            <a:ext cx="1975707" cy="1951614"/>
            <a:chOff x="9921049" y="83807"/>
            <a:chExt cx="1975707" cy="1951614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11007530" y="1090064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46" name="Oval 3"/>
            <p:cNvSpPr>
              <a:spLocks noChangeArrowheads="1"/>
            </p:cNvSpPr>
            <p:nvPr/>
          </p:nvSpPr>
          <p:spPr bwMode="auto">
            <a:xfrm>
              <a:off x="11069801" y="727713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44" name="Oval 3"/>
            <p:cNvSpPr>
              <a:spLocks noChangeArrowheads="1"/>
            </p:cNvSpPr>
            <p:nvPr/>
          </p:nvSpPr>
          <p:spPr bwMode="auto">
            <a:xfrm>
              <a:off x="10619105" y="1115917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0013171" y="188484"/>
              <a:ext cx="1792145" cy="171387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10305861" y="466672"/>
              <a:ext cx="1206767" cy="1165497"/>
            </a:xfrm>
            <a:prstGeom prst="ellipse">
              <a:avLst/>
            </a:prstGeom>
            <a:noFill/>
            <a:ln w="571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nb-NO" altLang="nb-NO">
                <a:latin typeface="Calibri" panose="020F0502020204030204" pitchFamily="34" charset="0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10817144" y="83807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" tIns="0" rIns="0" bIns="54864" anchor="ctr"/>
            <a:lstStyle/>
            <a:p>
              <a:pPr>
                <a:defRPr/>
              </a:pPr>
              <a:r>
                <a:rPr lang="nb-NO" sz="2800" b="1" dirty="0" smtClean="0"/>
                <a:t>-</a:t>
              </a:r>
              <a:endParaRPr lang="nb-NO" sz="2800" b="1" dirty="0"/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10728994" y="814094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898117" y="75550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84" t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b-NO" altLang="nb-NO" sz="2400" dirty="0" smtClean="0">
                  <a:latin typeface="Calibri" panose="020F0502020204030204" pitchFamily="34" charset="0"/>
                </a:rPr>
                <a:t>+</a:t>
              </a:r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9921049" y="936466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" tIns="0" rIns="0" bIns="54864" anchor="ctr"/>
            <a:lstStyle/>
            <a:p>
              <a:pPr>
                <a:defRPr/>
              </a:pPr>
              <a:r>
                <a:rPr lang="nb-NO" sz="2800" b="1" dirty="0" smtClean="0"/>
                <a:t>-</a:t>
              </a:r>
              <a:endParaRPr lang="nb-NO" sz="2800" b="1" dirty="0"/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10824650" y="1852541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" tIns="0" rIns="0" bIns="54864" anchor="ctr"/>
            <a:lstStyle/>
            <a:p>
              <a:pPr>
                <a:defRPr/>
              </a:pPr>
              <a:r>
                <a:rPr lang="nb-NO" sz="2800" b="1" dirty="0" smtClean="0"/>
                <a:t>-</a:t>
              </a:r>
              <a:endParaRPr lang="nb-NO" sz="2800" b="1" dirty="0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11713876" y="953981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" tIns="0" rIns="0" bIns="54864" anchor="ctr"/>
            <a:lstStyle/>
            <a:p>
              <a:pPr>
                <a:defRPr/>
              </a:pPr>
              <a:r>
                <a:rPr lang="nb-NO" sz="2800" b="1" dirty="0" smtClean="0"/>
                <a:t>-</a:t>
              </a:r>
              <a:endParaRPr lang="nb-NO" sz="2800" b="1" dirty="0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10824650" y="1541393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" tIns="0" rIns="0" bIns="54864" anchor="ctr"/>
            <a:lstStyle/>
            <a:p>
              <a:pPr>
                <a:defRPr/>
              </a:pPr>
              <a:r>
                <a:rPr lang="nb-NO" sz="2800" b="1" dirty="0" smtClean="0"/>
                <a:t>-</a:t>
              </a:r>
              <a:endParaRPr lang="nb-NO" sz="2800" b="1" dirty="0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10824650" y="404263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" tIns="0" rIns="0" bIns="54864" anchor="ctr"/>
            <a:lstStyle/>
            <a:p>
              <a:pPr>
                <a:defRPr/>
              </a:pPr>
              <a:r>
                <a:rPr lang="nb-NO" sz="2800" b="1" dirty="0" smtClean="0"/>
                <a:t>-</a:t>
              </a:r>
              <a:endParaRPr lang="nb-NO" sz="2800" b="1" dirty="0"/>
            </a:p>
          </p:txBody>
        </p:sp>
        <p:sp>
          <p:nvSpPr>
            <p:cNvPr id="37" name="Oval 3"/>
            <p:cNvSpPr>
              <a:spLocks noChangeArrowheads="1"/>
            </p:cNvSpPr>
            <p:nvPr/>
          </p:nvSpPr>
          <p:spPr bwMode="auto">
            <a:xfrm>
              <a:off x="10679984" y="64955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84" t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b-NO" altLang="nb-NO" sz="2400" dirty="0" smtClean="0">
                  <a:latin typeface="Calibri" panose="020F0502020204030204" pitchFamily="34" charset="0"/>
                </a:rPr>
                <a:t>+</a:t>
              </a:r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10707464" y="962814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84" t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b-NO" altLang="nb-NO" sz="2400" dirty="0" smtClean="0">
                  <a:latin typeface="Calibri" panose="020F0502020204030204" pitchFamily="34" charset="0"/>
                </a:rPr>
                <a:t>+</a:t>
              </a:r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39" name="Oval 3"/>
            <p:cNvSpPr>
              <a:spLocks noChangeArrowheads="1"/>
            </p:cNvSpPr>
            <p:nvPr/>
          </p:nvSpPr>
          <p:spPr bwMode="auto">
            <a:xfrm>
              <a:off x="10526846" y="824541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84" t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b-NO" altLang="nb-NO" sz="2400" dirty="0" smtClean="0">
                  <a:latin typeface="Calibri" panose="020F0502020204030204" pitchFamily="34" charset="0"/>
                </a:rPr>
                <a:t>+</a:t>
              </a:r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40" name="Oval 3"/>
            <p:cNvSpPr>
              <a:spLocks noChangeArrowheads="1"/>
            </p:cNvSpPr>
            <p:nvPr/>
          </p:nvSpPr>
          <p:spPr bwMode="auto">
            <a:xfrm>
              <a:off x="11054690" y="921837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84" t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b-NO" altLang="nb-NO" sz="2400" dirty="0" smtClean="0">
                  <a:latin typeface="Calibri" panose="020F0502020204030204" pitchFamily="34" charset="0"/>
                </a:rPr>
                <a:t>+</a:t>
              </a:r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41" name="Oval 3"/>
            <p:cNvSpPr>
              <a:spLocks noChangeArrowheads="1"/>
            </p:cNvSpPr>
            <p:nvPr/>
          </p:nvSpPr>
          <p:spPr bwMode="auto">
            <a:xfrm>
              <a:off x="10841802" y="114162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84" t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nb-NO" altLang="nb-NO" sz="2400" dirty="0" smtClean="0">
                  <a:latin typeface="Calibri" panose="020F0502020204030204" pitchFamily="34" charset="0"/>
                </a:rPr>
                <a:t>+</a:t>
              </a:r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10862131" y="600937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43" name="Oval 3"/>
            <p:cNvSpPr>
              <a:spLocks noChangeArrowheads="1"/>
            </p:cNvSpPr>
            <p:nvPr/>
          </p:nvSpPr>
          <p:spPr bwMode="auto">
            <a:xfrm>
              <a:off x="10861381" y="91486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nb-NO" altLang="nb-NO"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9910355" y="4628514"/>
            <a:ext cx="1986401" cy="1951614"/>
            <a:chOff x="9910355" y="4628514"/>
            <a:chExt cx="1986401" cy="1951614"/>
          </a:xfrm>
        </p:grpSpPr>
        <p:grpSp>
          <p:nvGrpSpPr>
            <p:cNvPr id="111" name="Group 110"/>
            <p:cNvGrpSpPr/>
            <p:nvPr/>
          </p:nvGrpSpPr>
          <p:grpSpPr>
            <a:xfrm>
              <a:off x="9910355" y="4628514"/>
              <a:ext cx="1986401" cy="1951614"/>
              <a:chOff x="9910355" y="83807"/>
              <a:chExt cx="1986401" cy="1951614"/>
            </a:xfrm>
          </p:grpSpPr>
          <p:sp>
            <p:nvSpPr>
              <p:cNvPr id="112" name="Oval 3"/>
              <p:cNvSpPr>
                <a:spLocks noChangeArrowheads="1"/>
              </p:cNvSpPr>
              <p:nvPr/>
            </p:nvSpPr>
            <p:spPr bwMode="auto">
              <a:xfrm>
                <a:off x="11007530" y="1090064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Oval 3"/>
              <p:cNvSpPr>
                <a:spLocks noChangeArrowheads="1"/>
              </p:cNvSpPr>
              <p:nvPr/>
            </p:nvSpPr>
            <p:spPr bwMode="auto">
              <a:xfrm>
                <a:off x="11069801" y="727713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Oval 3"/>
              <p:cNvSpPr>
                <a:spLocks noChangeArrowheads="1"/>
              </p:cNvSpPr>
              <p:nvPr/>
            </p:nvSpPr>
            <p:spPr bwMode="auto">
              <a:xfrm>
                <a:off x="10619105" y="1115917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Oval 5"/>
              <p:cNvSpPr>
                <a:spLocks noChangeArrowheads="1"/>
              </p:cNvSpPr>
              <p:nvPr/>
            </p:nvSpPr>
            <p:spPr bwMode="auto">
              <a:xfrm>
                <a:off x="10013171" y="188484"/>
                <a:ext cx="1792145" cy="171387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nb-NO" altLang="nb-NO"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Oval 30"/>
              <p:cNvSpPr>
                <a:spLocks noChangeArrowheads="1"/>
              </p:cNvSpPr>
              <p:nvPr/>
            </p:nvSpPr>
            <p:spPr bwMode="auto">
              <a:xfrm>
                <a:off x="10305861" y="466672"/>
                <a:ext cx="1206767" cy="1165497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nb-NO" altLang="nb-NO">
                  <a:latin typeface="Calibri" panose="020F0502020204030204" pitchFamily="34" charset="0"/>
                </a:endParaRPr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10817144" y="83807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118" name="Oval 3"/>
              <p:cNvSpPr>
                <a:spLocks noChangeArrowheads="1"/>
              </p:cNvSpPr>
              <p:nvPr/>
            </p:nvSpPr>
            <p:spPr bwMode="auto">
              <a:xfrm>
                <a:off x="10728994" y="814094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" name="Oval 3"/>
              <p:cNvSpPr>
                <a:spLocks noChangeArrowheads="1"/>
              </p:cNvSpPr>
              <p:nvPr/>
            </p:nvSpPr>
            <p:spPr bwMode="auto">
              <a:xfrm>
                <a:off x="10898117" y="755508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" name="Oval 7"/>
              <p:cNvSpPr>
                <a:spLocks noChangeArrowheads="1"/>
              </p:cNvSpPr>
              <p:nvPr/>
            </p:nvSpPr>
            <p:spPr bwMode="auto">
              <a:xfrm>
                <a:off x="9910355" y="937728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121" name="Oval 7"/>
              <p:cNvSpPr>
                <a:spLocks noChangeArrowheads="1"/>
              </p:cNvSpPr>
              <p:nvPr/>
            </p:nvSpPr>
            <p:spPr bwMode="auto">
              <a:xfrm>
                <a:off x="10824650" y="1852541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122" name="Oval 7"/>
              <p:cNvSpPr>
                <a:spLocks noChangeArrowheads="1"/>
              </p:cNvSpPr>
              <p:nvPr/>
            </p:nvSpPr>
            <p:spPr bwMode="auto">
              <a:xfrm>
                <a:off x="11713876" y="953981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123" name="Oval 7"/>
              <p:cNvSpPr>
                <a:spLocks noChangeArrowheads="1"/>
              </p:cNvSpPr>
              <p:nvPr/>
            </p:nvSpPr>
            <p:spPr bwMode="auto">
              <a:xfrm>
                <a:off x="10824650" y="1541393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124" name="Oval 7"/>
              <p:cNvSpPr>
                <a:spLocks noChangeArrowheads="1"/>
              </p:cNvSpPr>
              <p:nvPr/>
            </p:nvSpPr>
            <p:spPr bwMode="auto">
              <a:xfrm>
                <a:off x="10824650" y="404263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125" name="Oval 3"/>
              <p:cNvSpPr>
                <a:spLocks noChangeArrowheads="1"/>
              </p:cNvSpPr>
              <p:nvPr/>
            </p:nvSpPr>
            <p:spPr bwMode="auto">
              <a:xfrm>
                <a:off x="10679984" y="649552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Oval 3"/>
              <p:cNvSpPr>
                <a:spLocks noChangeArrowheads="1"/>
              </p:cNvSpPr>
              <p:nvPr/>
            </p:nvSpPr>
            <p:spPr bwMode="auto">
              <a:xfrm>
                <a:off x="10707464" y="962814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Oval 3"/>
              <p:cNvSpPr>
                <a:spLocks noChangeArrowheads="1"/>
              </p:cNvSpPr>
              <p:nvPr/>
            </p:nvSpPr>
            <p:spPr bwMode="auto">
              <a:xfrm>
                <a:off x="10526846" y="824541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Oval 3"/>
              <p:cNvSpPr>
                <a:spLocks noChangeArrowheads="1"/>
              </p:cNvSpPr>
              <p:nvPr/>
            </p:nvSpPr>
            <p:spPr bwMode="auto">
              <a:xfrm>
                <a:off x="11054690" y="921837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Oval 3"/>
              <p:cNvSpPr>
                <a:spLocks noChangeArrowheads="1"/>
              </p:cNvSpPr>
              <p:nvPr/>
            </p:nvSpPr>
            <p:spPr bwMode="auto">
              <a:xfrm>
                <a:off x="10841802" y="1141628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Oval 3"/>
              <p:cNvSpPr>
                <a:spLocks noChangeArrowheads="1"/>
              </p:cNvSpPr>
              <p:nvPr/>
            </p:nvSpPr>
            <p:spPr bwMode="auto">
              <a:xfrm>
                <a:off x="10862131" y="600937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Oval 3"/>
              <p:cNvSpPr>
                <a:spLocks noChangeArrowheads="1"/>
              </p:cNvSpPr>
              <p:nvPr/>
            </p:nvSpPr>
            <p:spPr bwMode="auto">
              <a:xfrm>
                <a:off x="10861381" y="914868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2" name="Oval 3"/>
            <p:cNvSpPr>
              <a:spLocks noChangeArrowheads="1"/>
            </p:cNvSpPr>
            <p:nvPr/>
          </p:nvSpPr>
          <p:spPr bwMode="auto">
            <a:xfrm>
              <a:off x="10492419" y="5194259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nb-NO" altLang="nb-NO" sz="2400" dirty="0">
                <a:latin typeface="Calibri" panose="020F0502020204030204" pitchFamily="34" charset="0"/>
              </a:endParaRPr>
            </a:p>
          </p:txBody>
        </p:sp>
        <p:sp>
          <p:nvSpPr>
            <p:cNvPr id="133" name="Oval 3"/>
            <p:cNvSpPr>
              <a:spLocks noChangeArrowheads="1"/>
            </p:cNvSpPr>
            <p:nvPr/>
          </p:nvSpPr>
          <p:spPr bwMode="auto">
            <a:xfrm>
              <a:off x="10492419" y="5555467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nb-NO" altLang="nb-NO"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9921049" y="2322361"/>
            <a:ext cx="1975707" cy="1951614"/>
            <a:chOff x="9921049" y="2322361"/>
            <a:chExt cx="1975707" cy="1951614"/>
          </a:xfrm>
        </p:grpSpPr>
        <p:grpSp>
          <p:nvGrpSpPr>
            <p:cNvPr id="90" name="Group 89"/>
            <p:cNvGrpSpPr/>
            <p:nvPr/>
          </p:nvGrpSpPr>
          <p:grpSpPr>
            <a:xfrm>
              <a:off x="9921049" y="2322361"/>
              <a:ext cx="1975707" cy="1951614"/>
              <a:chOff x="9921049" y="83807"/>
              <a:chExt cx="1975707" cy="1951614"/>
            </a:xfrm>
          </p:grpSpPr>
          <p:sp>
            <p:nvSpPr>
              <p:cNvPr id="91" name="Oval 3"/>
              <p:cNvSpPr>
                <a:spLocks noChangeArrowheads="1"/>
              </p:cNvSpPr>
              <p:nvPr/>
            </p:nvSpPr>
            <p:spPr bwMode="auto">
              <a:xfrm>
                <a:off x="11007530" y="1090064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Oval 3"/>
              <p:cNvSpPr>
                <a:spLocks noChangeArrowheads="1"/>
              </p:cNvSpPr>
              <p:nvPr/>
            </p:nvSpPr>
            <p:spPr bwMode="auto">
              <a:xfrm>
                <a:off x="11069801" y="727713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Oval 3"/>
              <p:cNvSpPr>
                <a:spLocks noChangeArrowheads="1"/>
              </p:cNvSpPr>
              <p:nvPr/>
            </p:nvSpPr>
            <p:spPr bwMode="auto">
              <a:xfrm>
                <a:off x="10619105" y="1115917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Oval 5"/>
              <p:cNvSpPr>
                <a:spLocks noChangeArrowheads="1"/>
              </p:cNvSpPr>
              <p:nvPr/>
            </p:nvSpPr>
            <p:spPr bwMode="auto">
              <a:xfrm>
                <a:off x="10013171" y="188484"/>
                <a:ext cx="1792145" cy="171387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nb-NO" altLang="nb-NO"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Oval 30"/>
              <p:cNvSpPr>
                <a:spLocks noChangeArrowheads="1"/>
              </p:cNvSpPr>
              <p:nvPr/>
            </p:nvSpPr>
            <p:spPr bwMode="auto">
              <a:xfrm>
                <a:off x="10305861" y="466672"/>
                <a:ext cx="1206767" cy="1165497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nb-NO" altLang="nb-NO"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Oval 7"/>
              <p:cNvSpPr>
                <a:spLocks noChangeArrowheads="1"/>
              </p:cNvSpPr>
              <p:nvPr/>
            </p:nvSpPr>
            <p:spPr bwMode="auto">
              <a:xfrm>
                <a:off x="10817144" y="83807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97" name="Oval 3"/>
              <p:cNvSpPr>
                <a:spLocks noChangeArrowheads="1"/>
              </p:cNvSpPr>
              <p:nvPr/>
            </p:nvSpPr>
            <p:spPr bwMode="auto">
              <a:xfrm>
                <a:off x="10728994" y="814094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Oval 3"/>
              <p:cNvSpPr>
                <a:spLocks noChangeArrowheads="1"/>
              </p:cNvSpPr>
              <p:nvPr/>
            </p:nvSpPr>
            <p:spPr bwMode="auto">
              <a:xfrm>
                <a:off x="10898117" y="755508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9921049" y="937728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100" name="Oval 7"/>
              <p:cNvSpPr>
                <a:spLocks noChangeArrowheads="1"/>
              </p:cNvSpPr>
              <p:nvPr/>
            </p:nvSpPr>
            <p:spPr bwMode="auto">
              <a:xfrm>
                <a:off x="10824650" y="1852541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101" name="Oval 7"/>
              <p:cNvSpPr>
                <a:spLocks noChangeArrowheads="1"/>
              </p:cNvSpPr>
              <p:nvPr/>
            </p:nvSpPr>
            <p:spPr bwMode="auto">
              <a:xfrm>
                <a:off x="11713876" y="953981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102" name="Oval 7"/>
              <p:cNvSpPr>
                <a:spLocks noChangeArrowheads="1"/>
              </p:cNvSpPr>
              <p:nvPr/>
            </p:nvSpPr>
            <p:spPr bwMode="auto">
              <a:xfrm>
                <a:off x="10824650" y="1541393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103" name="Oval 7"/>
              <p:cNvSpPr>
                <a:spLocks noChangeArrowheads="1"/>
              </p:cNvSpPr>
              <p:nvPr/>
            </p:nvSpPr>
            <p:spPr bwMode="auto">
              <a:xfrm>
                <a:off x="10824650" y="404263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" tIns="0" rIns="0" bIns="54864" anchor="ctr"/>
              <a:lstStyle/>
              <a:p>
                <a:pPr>
                  <a:defRPr/>
                </a:pPr>
                <a:r>
                  <a:rPr lang="nb-NO" sz="2800" b="1" dirty="0" smtClean="0"/>
                  <a:t>-</a:t>
                </a:r>
                <a:endParaRPr lang="nb-NO" sz="2800" b="1" dirty="0"/>
              </a:p>
            </p:txBody>
          </p:sp>
          <p:sp>
            <p:nvSpPr>
              <p:cNvPr id="104" name="Oval 3"/>
              <p:cNvSpPr>
                <a:spLocks noChangeArrowheads="1"/>
              </p:cNvSpPr>
              <p:nvPr/>
            </p:nvSpPr>
            <p:spPr bwMode="auto">
              <a:xfrm>
                <a:off x="10679984" y="649552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Oval 3"/>
              <p:cNvSpPr>
                <a:spLocks noChangeArrowheads="1"/>
              </p:cNvSpPr>
              <p:nvPr/>
            </p:nvSpPr>
            <p:spPr bwMode="auto">
              <a:xfrm>
                <a:off x="10707464" y="962814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Oval 3"/>
              <p:cNvSpPr>
                <a:spLocks noChangeArrowheads="1"/>
              </p:cNvSpPr>
              <p:nvPr/>
            </p:nvSpPr>
            <p:spPr bwMode="auto">
              <a:xfrm>
                <a:off x="10526846" y="824541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Oval 3"/>
              <p:cNvSpPr>
                <a:spLocks noChangeArrowheads="1"/>
              </p:cNvSpPr>
              <p:nvPr/>
            </p:nvSpPr>
            <p:spPr bwMode="auto">
              <a:xfrm>
                <a:off x="11054690" y="921837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Oval 3"/>
              <p:cNvSpPr>
                <a:spLocks noChangeArrowheads="1"/>
              </p:cNvSpPr>
              <p:nvPr/>
            </p:nvSpPr>
            <p:spPr bwMode="auto">
              <a:xfrm>
                <a:off x="10841802" y="1141628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00584" t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nb-NO" altLang="nb-NO" sz="2400" dirty="0" smtClean="0">
                    <a:latin typeface="Calibri" panose="020F0502020204030204" pitchFamily="34" charset="0"/>
                  </a:rPr>
                  <a:t>+</a:t>
                </a:r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Oval 3"/>
              <p:cNvSpPr>
                <a:spLocks noChangeArrowheads="1"/>
              </p:cNvSpPr>
              <p:nvPr/>
            </p:nvSpPr>
            <p:spPr bwMode="auto">
              <a:xfrm>
                <a:off x="10862131" y="600937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Oval 3"/>
              <p:cNvSpPr>
                <a:spLocks noChangeArrowheads="1"/>
              </p:cNvSpPr>
              <p:nvPr/>
            </p:nvSpPr>
            <p:spPr bwMode="auto">
              <a:xfrm>
                <a:off x="10861381" y="914868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nb-NO" altLang="nb-NO" sz="24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4" name="Oval 3"/>
            <p:cNvSpPr>
              <a:spLocks noChangeArrowheads="1"/>
            </p:cNvSpPr>
            <p:nvPr/>
          </p:nvSpPr>
          <p:spPr bwMode="auto">
            <a:xfrm>
              <a:off x="10513796" y="322216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nb-NO" altLang="nb-NO"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2672407" y="6125351"/>
            <a:ext cx="266420" cy="287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900" baseline="-25000" dirty="0" smtClean="0"/>
              <a:t>6</a:t>
            </a:r>
            <a:endParaRPr lang="nb-NO" sz="1900" baseline="-25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146376" y="6116235"/>
            <a:ext cx="266420" cy="287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900" baseline="-25000" dirty="0" smtClean="0"/>
              <a:t>6</a:t>
            </a:r>
            <a:endParaRPr lang="nb-NO" sz="1900" baseline="-25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4303221" y="6125351"/>
            <a:ext cx="266420" cy="287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900" baseline="-25000" dirty="0" smtClean="0"/>
              <a:t>6</a:t>
            </a:r>
            <a:endParaRPr lang="nb-NO" sz="1900" baseline="-25000" dirty="0"/>
          </a:p>
        </p:txBody>
      </p:sp>
    </p:spTree>
    <p:extLst>
      <p:ext uri="{BB962C8B-B14F-4D97-AF65-F5344CB8AC3E}">
        <p14:creationId xmlns:p14="http://schemas.microsoft.com/office/powerpoint/2010/main" val="18119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37" grpId="0"/>
      <p:bldP spid="138" grpId="0"/>
      <p:bldP spid="1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913"/>
          </a:xfrm>
        </p:spPr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 (ULTRAFIOLETTE) STRÅLER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038"/>
            <a:ext cx="10515600" cy="359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GRUNNLEGGENDE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Er</a:t>
            </a:r>
            <a:r>
              <a:rPr lang="en-US" dirty="0" smtClean="0"/>
              <a:t> like </a:t>
            </a:r>
            <a:r>
              <a:rPr lang="en-US" dirty="0" err="1" smtClean="0"/>
              <a:t>utenfor</a:t>
            </a:r>
            <a:r>
              <a:rPr lang="en-US" dirty="0" smtClean="0"/>
              <a:t> </a:t>
            </a:r>
            <a:r>
              <a:rPr lang="en-US" dirty="0" err="1" smtClean="0"/>
              <a:t>synsfeltet</a:t>
            </a:r>
            <a:r>
              <a:rPr lang="en-US" dirty="0" smtClean="0"/>
              <a:t> </a:t>
            </a:r>
            <a:r>
              <a:rPr lang="en-US" dirty="0" err="1" smtClean="0"/>
              <a:t>vårt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err="1" smtClean="0"/>
              <a:t>Sendes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sola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kreftfremkallende</a:t>
            </a:r>
            <a:r>
              <a:rPr lang="en-US" dirty="0" smtClean="0"/>
              <a:t>.</a:t>
            </a:r>
            <a:endParaRPr lang="nb-NO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 smtClean="0"/>
              <a:t>HØY MÅLOPPNÅELSE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Noe UV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ioniserende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" y="4701092"/>
            <a:ext cx="11801139" cy="2266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25329" y="4900743"/>
            <a:ext cx="1409250" cy="1145055"/>
          </a:xfrm>
          <a:prstGeom prst="rect">
            <a:avLst/>
          </a:prstGeom>
          <a:solidFill>
            <a:srgbClr val="F5AA3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84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913"/>
          </a:xfrm>
        </p:spPr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SYNLIG LYS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038"/>
            <a:ext cx="10515600" cy="359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GRUNNLEGGENDE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Den </a:t>
            </a:r>
            <a:r>
              <a:rPr lang="en-US" dirty="0" err="1" smtClean="0"/>
              <a:t>elektromagnetiske</a:t>
            </a:r>
            <a:r>
              <a:rPr lang="en-US" dirty="0" smtClean="0"/>
              <a:t> </a:t>
            </a:r>
            <a:r>
              <a:rPr lang="en-US" dirty="0" err="1" smtClean="0"/>
              <a:t>strålingen</a:t>
            </a:r>
            <a:r>
              <a:rPr lang="en-US" dirty="0" smtClean="0"/>
              <a:t> vi </a:t>
            </a:r>
            <a:r>
              <a:rPr lang="en-US" dirty="0" err="1" smtClean="0"/>
              <a:t>kan</a:t>
            </a:r>
            <a:r>
              <a:rPr lang="en-US" dirty="0" smtClean="0"/>
              <a:t> se. </a:t>
            </a:r>
          </a:p>
          <a:p>
            <a:pPr marL="0" indent="0">
              <a:buNone/>
            </a:pP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bølgelengde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omtrent</a:t>
            </a:r>
            <a:r>
              <a:rPr lang="en-US" dirty="0" smtClean="0"/>
              <a:t> 400 – 800 nm (nanometer)</a:t>
            </a:r>
          </a:p>
          <a:p>
            <a:pPr marL="0" indent="0">
              <a:buNone/>
            </a:pP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ioniserende</a:t>
            </a:r>
            <a:r>
              <a:rPr lang="en-US" dirty="0" smtClean="0"/>
              <a:t>.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" y="4701092"/>
            <a:ext cx="11801139" cy="2266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56096" y="4871476"/>
            <a:ext cx="355000" cy="1145055"/>
          </a:xfrm>
          <a:prstGeom prst="rect">
            <a:avLst/>
          </a:prstGeom>
          <a:solidFill>
            <a:srgbClr val="F5AA3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50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913"/>
          </a:xfrm>
        </p:spPr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ANNEN IKKE-IONISERENDE STRÅLING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038"/>
            <a:ext cx="10515600" cy="359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GRUNNLEGGENDE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Infrarødt</a:t>
            </a:r>
            <a:r>
              <a:rPr lang="en-US" dirty="0" smtClean="0"/>
              <a:t> </a:t>
            </a:r>
            <a:r>
              <a:rPr lang="en-US" dirty="0" err="1" smtClean="0"/>
              <a:t>lys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mikrobølger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gi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oppvarmende</a:t>
            </a:r>
            <a:r>
              <a:rPr lang="en-US" dirty="0" smtClean="0"/>
              <a:t> </a:t>
            </a:r>
            <a:r>
              <a:rPr lang="en-US" dirty="0" err="1" smtClean="0"/>
              <a:t>effekt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Radiobølger</a:t>
            </a:r>
            <a:r>
              <a:rPr lang="en-US" dirty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ekstremt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bølgelgengde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benyttes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mange </a:t>
            </a:r>
            <a:r>
              <a:rPr lang="en-US" dirty="0" err="1" smtClean="0"/>
              <a:t>typer</a:t>
            </a:r>
            <a:r>
              <a:rPr lang="en-US" dirty="0" smtClean="0"/>
              <a:t> signaler (</a:t>
            </a:r>
            <a:r>
              <a:rPr lang="en-US" dirty="0" err="1" smtClean="0"/>
              <a:t>telefon</a:t>
            </a:r>
            <a:r>
              <a:rPr lang="en-US" dirty="0" smtClean="0"/>
              <a:t>, </a:t>
            </a:r>
            <a:r>
              <a:rPr lang="en-US" dirty="0" err="1" smtClean="0"/>
              <a:t>wi-fi</a:t>
            </a:r>
            <a:r>
              <a:rPr lang="en-US" dirty="0" smtClean="0"/>
              <a:t>, radio…)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" y="4701092"/>
            <a:ext cx="11801139" cy="2266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9581" y="4871476"/>
            <a:ext cx="6357769" cy="1145055"/>
          </a:xfrm>
          <a:prstGeom prst="rect">
            <a:avLst/>
          </a:prstGeom>
          <a:solidFill>
            <a:srgbClr val="F5AA3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41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OPPSUMMERING PARTIKKELSTRÅLING:</a:t>
            </a:r>
            <a:b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ALFASTRÅLING 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GRUNNLEGGENDE</a:t>
            </a:r>
          </a:p>
          <a:p>
            <a:pPr marL="0" indent="0">
              <a:buNone/>
            </a:pPr>
            <a:r>
              <a:rPr lang="en-US" dirty="0" err="1" smtClean="0"/>
              <a:t>Alfastråling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adioaktive</a:t>
            </a:r>
            <a:r>
              <a:rPr lang="en-US" dirty="0" smtClean="0"/>
              <a:t> </a:t>
            </a:r>
            <a:r>
              <a:rPr lang="en-US" dirty="0" err="1" smtClean="0"/>
              <a:t>atomer</a:t>
            </a:r>
            <a:r>
              <a:rPr lang="en-US" dirty="0" smtClean="0"/>
              <a:t> </a:t>
            </a:r>
            <a:r>
              <a:rPr lang="en-US" dirty="0"/>
              <a:t>sender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protoner</a:t>
            </a:r>
            <a:r>
              <a:rPr lang="en-US" dirty="0" smtClean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nøytroner</a:t>
            </a:r>
            <a:r>
              <a:rPr lang="en-US" dirty="0" smtClean="0"/>
              <a:t> (</a:t>
            </a:r>
            <a:r>
              <a:rPr lang="en-US" dirty="0" err="1" smtClean="0"/>
              <a:t>alfapartikler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HØY MÅLOPPNÅELSE</a:t>
            </a:r>
          </a:p>
          <a:p>
            <a:pPr marL="0" indent="0">
              <a:buNone/>
            </a:pPr>
            <a:r>
              <a:rPr lang="en-US" dirty="0" err="1" smtClean="0"/>
              <a:t>Atomet</a:t>
            </a:r>
            <a:r>
              <a:rPr lang="en-US" dirty="0" smtClean="0"/>
              <a:t> </a:t>
            </a:r>
            <a:r>
              <a:rPr lang="en-US" dirty="0" err="1" smtClean="0"/>
              <a:t>blir</a:t>
            </a:r>
            <a:r>
              <a:rPr lang="en-US" dirty="0" smtClean="0"/>
              <a:t> </a:t>
            </a:r>
            <a:r>
              <a:rPr lang="en-US" dirty="0" err="1" smtClean="0"/>
              <a:t>nå</a:t>
            </a:r>
            <a:r>
              <a:rPr lang="en-US" dirty="0" smtClean="0"/>
              <a:t> et </a:t>
            </a:r>
            <a:r>
              <a:rPr lang="en-US" dirty="0" err="1" smtClean="0"/>
              <a:t>annet</a:t>
            </a:r>
            <a:r>
              <a:rPr lang="en-US" dirty="0" smtClean="0"/>
              <a:t> </a:t>
            </a:r>
            <a:r>
              <a:rPr lang="en-US" dirty="0" err="1" smtClean="0"/>
              <a:t>grunnstoff</a:t>
            </a:r>
            <a:r>
              <a:rPr lang="en-US" dirty="0" smtClean="0"/>
              <a:t> med </a:t>
            </a:r>
            <a:r>
              <a:rPr lang="en-US" dirty="0" err="1" smtClean="0"/>
              <a:t>atomtall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2 </a:t>
            </a:r>
            <a:r>
              <a:rPr lang="en-US" dirty="0" err="1" smtClean="0"/>
              <a:t>lavere</a:t>
            </a:r>
            <a:r>
              <a:rPr lang="en-US" dirty="0" smtClean="0"/>
              <a:t> (</a:t>
            </a:r>
            <a:r>
              <a:rPr lang="en-US" dirty="0" err="1" smtClean="0"/>
              <a:t>eks</a:t>
            </a:r>
            <a:r>
              <a:rPr lang="en-US" dirty="0" smtClean="0"/>
              <a:t>. 92 (</a:t>
            </a:r>
            <a:r>
              <a:rPr lang="en-US" dirty="0" err="1" smtClean="0"/>
              <a:t>Uran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90 (Thorium))</a:t>
            </a:r>
          </a:p>
          <a:p>
            <a:pPr marL="0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Atomet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får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dessuten</a:t>
            </a:r>
            <a:r>
              <a:rPr lang="en-US" dirty="0" smtClean="0">
                <a:sym typeface="Wingdings" panose="05000000000000000000" pitchFamily="2" charset="2"/>
              </a:rPr>
              <a:t> et </a:t>
            </a:r>
            <a:r>
              <a:rPr lang="en-US" dirty="0" err="1" smtClean="0">
                <a:sym typeface="Wingdings" panose="05000000000000000000" pitchFamily="2" charset="2"/>
              </a:rPr>
              <a:t>nukleontall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som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er</a:t>
            </a:r>
            <a:r>
              <a:rPr lang="en-US" dirty="0" smtClean="0">
                <a:sym typeface="Wingdings" panose="05000000000000000000" pitchFamily="2" charset="2"/>
              </a:rPr>
              <a:t> 4 </a:t>
            </a:r>
            <a:r>
              <a:rPr lang="en-US" dirty="0" err="1" smtClean="0">
                <a:sym typeface="Wingdings" panose="05000000000000000000" pitchFamily="2" charset="2"/>
              </a:rPr>
              <a:t>lavere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eks</a:t>
            </a:r>
            <a:r>
              <a:rPr lang="en-US" dirty="0" smtClean="0">
                <a:sym typeface="Wingdings" panose="05000000000000000000" pitchFamily="2" charset="2"/>
              </a:rPr>
              <a:t>. 234 </a:t>
            </a:r>
            <a:r>
              <a:rPr lang="en-US" dirty="0" err="1" smtClean="0">
                <a:sym typeface="Wingdings" panose="05000000000000000000" pitchFamily="2" charset="2"/>
              </a:rPr>
              <a:t>til</a:t>
            </a:r>
            <a:r>
              <a:rPr lang="en-US" dirty="0" smtClean="0">
                <a:sym typeface="Wingdings" panose="05000000000000000000" pitchFamily="2" charset="2"/>
              </a:rPr>
              <a:t> 230)</a:t>
            </a:r>
            <a:endParaRPr lang="en-US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03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OPPSUMMERING PARTIKKELSTRÅLING</a:t>
            </a:r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BETASTRÅLING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GRUNNLEGGENDE</a:t>
            </a:r>
          </a:p>
          <a:p>
            <a:pPr marL="0" indent="0">
              <a:buNone/>
            </a:pPr>
            <a:r>
              <a:rPr lang="en-US" dirty="0" err="1" smtClean="0"/>
              <a:t>Betastråling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1 </a:t>
            </a:r>
            <a:r>
              <a:rPr lang="en-US" dirty="0" err="1" smtClean="0"/>
              <a:t>elektroner</a:t>
            </a:r>
            <a:r>
              <a:rPr lang="en-US" dirty="0" smtClean="0"/>
              <a:t> (</a:t>
            </a:r>
            <a:r>
              <a:rPr lang="en-US" dirty="0" err="1" smtClean="0"/>
              <a:t>betapartikler</a:t>
            </a:r>
            <a:r>
              <a:rPr lang="en-US" dirty="0" smtClean="0"/>
              <a:t>) </a:t>
            </a:r>
            <a:r>
              <a:rPr lang="en-US" dirty="0" err="1"/>
              <a:t>sendes</a:t>
            </a:r>
            <a:r>
              <a:rPr lang="en-US" dirty="0"/>
              <a:t> </a:t>
            </a:r>
            <a:r>
              <a:rPr lang="en-US" dirty="0" err="1" smtClean="0"/>
              <a:t>hurtig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kjernen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et </a:t>
            </a:r>
            <a:r>
              <a:rPr lang="en-US" dirty="0" err="1" smtClean="0"/>
              <a:t>radioaktivt</a:t>
            </a:r>
            <a:r>
              <a:rPr lang="en-US" dirty="0" smtClean="0"/>
              <a:t> atom.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HØY MÅLOPPNÅELSE</a:t>
            </a:r>
          </a:p>
          <a:p>
            <a:pPr marL="0" indent="0">
              <a:buNone/>
            </a:pPr>
            <a:r>
              <a:rPr lang="en-US" dirty="0" smtClean="0"/>
              <a:t>Et </a:t>
            </a:r>
            <a:r>
              <a:rPr lang="en-US" dirty="0" err="1" smtClean="0"/>
              <a:t>nøytron</a:t>
            </a:r>
            <a:r>
              <a:rPr lang="en-US" dirty="0" smtClean="0"/>
              <a:t> </a:t>
            </a:r>
            <a:r>
              <a:rPr lang="en-US" dirty="0" err="1" smtClean="0"/>
              <a:t>blir</a:t>
            </a:r>
            <a:r>
              <a:rPr lang="en-US" dirty="0" smtClean="0"/>
              <a:t> </a:t>
            </a:r>
            <a:r>
              <a:rPr lang="en-US" dirty="0" err="1" smtClean="0"/>
              <a:t>først</a:t>
            </a:r>
            <a:r>
              <a:rPr lang="en-US" dirty="0" smtClean="0"/>
              <a:t> </a:t>
            </a:r>
            <a:r>
              <a:rPr lang="en-US" dirty="0" err="1" smtClean="0"/>
              <a:t>omdannet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et proton </a:t>
            </a:r>
            <a:r>
              <a:rPr lang="en-US" dirty="0" err="1" smtClean="0"/>
              <a:t>og</a:t>
            </a:r>
            <a:r>
              <a:rPr lang="en-US" dirty="0" smtClean="0"/>
              <a:t> et </a:t>
            </a:r>
            <a:r>
              <a:rPr lang="en-US" dirty="0" err="1" smtClean="0"/>
              <a:t>elektron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Atomet</a:t>
            </a:r>
            <a:r>
              <a:rPr lang="en-US" dirty="0" smtClean="0"/>
              <a:t> </a:t>
            </a:r>
            <a:r>
              <a:rPr lang="en-US" dirty="0" err="1" smtClean="0"/>
              <a:t>blir</a:t>
            </a:r>
            <a:r>
              <a:rPr lang="en-US" dirty="0" smtClean="0"/>
              <a:t> </a:t>
            </a:r>
            <a:r>
              <a:rPr lang="en-US" dirty="0" err="1" smtClean="0"/>
              <a:t>nå</a:t>
            </a:r>
            <a:r>
              <a:rPr lang="en-US" dirty="0" smtClean="0"/>
              <a:t> et </a:t>
            </a:r>
            <a:r>
              <a:rPr lang="en-US" dirty="0" err="1" smtClean="0"/>
              <a:t>annet</a:t>
            </a:r>
            <a:r>
              <a:rPr lang="en-US" dirty="0" smtClean="0"/>
              <a:t> </a:t>
            </a:r>
            <a:r>
              <a:rPr lang="en-US" dirty="0" err="1" smtClean="0"/>
              <a:t>grunnstoff</a:t>
            </a:r>
            <a:r>
              <a:rPr lang="en-US" dirty="0" smtClean="0"/>
              <a:t> med </a:t>
            </a:r>
            <a:r>
              <a:rPr lang="en-US" dirty="0" err="1" smtClean="0"/>
              <a:t>atomtall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1 </a:t>
            </a:r>
            <a:r>
              <a:rPr lang="en-US" dirty="0" err="1" smtClean="0"/>
              <a:t>høyere</a:t>
            </a:r>
            <a:r>
              <a:rPr lang="en-US" dirty="0" smtClean="0"/>
              <a:t> (</a:t>
            </a:r>
            <a:r>
              <a:rPr lang="en-US" dirty="0" err="1" smtClean="0"/>
              <a:t>eks</a:t>
            </a:r>
            <a:r>
              <a:rPr lang="en-US" dirty="0" smtClean="0"/>
              <a:t>. 90 </a:t>
            </a:r>
            <a:r>
              <a:rPr lang="en-US" dirty="0" smtClean="0">
                <a:sym typeface="Wingdings" panose="05000000000000000000" pitchFamily="2" charset="2"/>
              </a:rPr>
              <a:t> 91).</a:t>
            </a:r>
          </a:p>
          <a:p>
            <a:pPr marL="0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Atomet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fortsatt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ym typeface="Wingdings" panose="05000000000000000000" pitchFamily="2" charset="2"/>
              </a:rPr>
              <a:t>samme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nukleontall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78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NYTTE AV STRÅLING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0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Stråling kan både være skadelig og nyttig.</a:t>
            </a:r>
          </a:p>
          <a:p>
            <a:pPr marL="0" indent="0">
              <a:buNone/>
            </a:pPr>
            <a:r>
              <a:rPr lang="nb-NO" dirty="0" smtClean="0"/>
              <a:t>Nytteområder:</a:t>
            </a:r>
          </a:p>
          <a:p>
            <a:pPr lvl="1"/>
            <a:r>
              <a:rPr lang="nb-NO" dirty="0" smtClean="0"/>
              <a:t>Bestråling av:</a:t>
            </a:r>
          </a:p>
          <a:p>
            <a:pPr lvl="2"/>
            <a:r>
              <a:rPr lang="nb-NO" dirty="0" smtClean="0"/>
              <a:t>Mat: I Norge hovedsakelig krydder – gammastråling</a:t>
            </a:r>
          </a:p>
          <a:p>
            <a:pPr lvl="2"/>
            <a:r>
              <a:rPr lang="nb-NO" dirty="0" smtClean="0"/>
              <a:t>Vann: UV-stråling</a:t>
            </a:r>
          </a:p>
          <a:p>
            <a:pPr lvl="2"/>
            <a:r>
              <a:rPr lang="nb-NO" dirty="0" smtClean="0"/>
              <a:t>Medisinsk utstyr </a:t>
            </a:r>
          </a:p>
          <a:p>
            <a:pPr lvl="1"/>
            <a:r>
              <a:rPr lang="nb-NO" dirty="0" smtClean="0"/>
              <a:t>Strålebehandling av kreft</a:t>
            </a:r>
          </a:p>
          <a:p>
            <a:pPr lvl="1"/>
            <a:r>
              <a:rPr lang="nb-NO" dirty="0" smtClean="0"/>
              <a:t>Synlig lys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 smtClean="0"/>
          </a:p>
          <a:p>
            <a:pPr lvl="1"/>
            <a:r>
              <a:rPr lang="nb-NO" dirty="0" smtClean="0"/>
              <a:t>Røntgenstråling</a:t>
            </a:r>
          </a:p>
          <a:p>
            <a:pPr lvl="1"/>
            <a:r>
              <a:rPr lang="nb-NO" dirty="0" smtClean="0"/>
              <a:t>Mikrobølgeovn</a:t>
            </a:r>
          </a:p>
          <a:p>
            <a:pPr lvl="1"/>
            <a:r>
              <a:rPr lang="nb-NO" dirty="0" smtClean="0"/>
              <a:t>Signaler (telefon, </a:t>
            </a:r>
            <a:r>
              <a:rPr lang="nb-NO" dirty="0" err="1" smtClean="0"/>
              <a:t>wifi</a:t>
            </a:r>
            <a:r>
              <a:rPr lang="nb-NO" dirty="0" smtClean="0"/>
              <a:t>, radio </a:t>
            </a:r>
            <a:r>
              <a:rPr lang="nb-NO" dirty="0" err="1" smtClean="0"/>
              <a:t>etc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Aldersbestemmelse av fossiler og bergarter</a:t>
            </a:r>
          </a:p>
          <a:p>
            <a:pPr lvl="1"/>
            <a:r>
              <a:rPr lang="nb-NO" dirty="0" smtClean="0"/>
              <a:t>Informasjon om verdensrommet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95" y="1825625"/>
            <a:ext cx="4723705" cy="31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1. Hvilken type radioaktiv stråling er mest farlig?</a:t>
            </a:r>
          </a:p>
          <a:p>
            <a:r>
              <a:rPr lang="nb-NO" dirty="0" smtClean="0"/>
              <a:t>Kort fortalt - gammastråler fordi de trenger gjennom kroppen.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2. </a:t>
            </a:r>
            <a:r>
              <a:rPr lang="nb-NO" smtClean="0"/>
              <a:t>Hva slags </a:t>
            </a:r>
            <a:r>
              <a:rPr lang="nb-NO" dirty="0" smtClean="0"/>
              <a:t>radioaktive stoffer er mest farlige?</a:t>
            </a:r>
          </a:p>
          <a:p>
            <a:r>
              <a:rPr lang="nb-NO" dirty="0" smtClean="0"/>
              <a:t>Radioaktive stoffer med kort halveringstid</a:t>
            </a:r>
          </a:p>
          <a:p>
            <a:r>
              <a:rPr lang="nb-NO" dirty="0" smtClean="0"/>
              <a:t>Radioaktive stoffer som er gasser.</a:t>
            </a:r>
          </a:p>
          <a:p>
            <a:r>
              <a:rPr lang="nb-NO" dirty="0" smtClean="0"/>
              <a:t>Type stråling spiller også inn.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35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3. Hvilke typer stråling utgjør størst trussel for deg?</a:t>
            </a:r>
          </a:p>
          <a:p>
            <a:pPr marL="0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endParaRPr lang="nb-NO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28730"/>
              </p:ext>
            </p:extLst>
          </p:nvPr>
        </p:nvGraphicFramePr>
        <p:xfrm>
          <a:off x="945029" y="2376095"/>
          <a:ext cx="8414124" cy="409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562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4660">
                <a:tc>
                  <a:txBody>
                    <a:bodyPr/>
                    <a:lstStyle/>
                    <a:p>
                      <a:r>
                        <a:rPr lang="nb-NO" dirty="0" smtClean="0"/>
                        <a:t>SVAR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BEGRUNNELSE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nb-NO" dirty="0" smtClean="0"/>
                        <a:t>Uran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Nei, relativt små mengder og</a:t>
                      </a:r>
                      <a:r>
                        <a:rPr lang="nb-NO" baseline="0" dirty="0" smtClean="0"/>
                        <a:t> lang halveringstid.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nb-NO" dirty="0" smtClean="0"/>
                        <a:t>Røntgenstråler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Nei, fordi vi utsettes så sjelden for det.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nb-NO" dirty="0" smtClean="0"/>
                        <a:t>Radon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Ja, siver inn i hus og kort halveringstid.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nb-NO" dirty="0" smtClean="0"/>
                        <a:t>Telefonsignaler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Nei, fordi bølgelengden er så lang og dermed er energien så lav.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nb-NO" dirty="0" smtClean="0"/>
                        <a:t>Solvind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Nei, stanses</a:t>
                      </a:r>
                      <a:r>
                        <a:rPr lang="nb-NO" baseline="0" dirty="0" smtClean="0"/>
                        <a:t> av atmosfæren.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nb-NO" dirty="0" smtClean="0"/>
                        <a:t>Solstråler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Ja, for</a:t>
                      </a:r>
                      <a:r>
                        <a:rPr lang="nb-NO" baseline="0" dirty="0" smtClean="0"/>
                        <a:t> inneholder UV-stråler som kan være kreftfremkallende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nb-NO" dirty="0" smtClean="0"/>
                        <a:t>Atomkraftverk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Nei,</a:t>
                      </a:r>
                      <a:r>
                        <a:rPr lang="nb-NO" baseline="0" dirty="0" smtClean="0"/>
                        <a:t> ekstremt liten sannsynlighet for lekkasjer og ulykker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r>
                        <a:rPr lang="nb-NO" dirty="0" smtClean="0"/>
                        <a:t>Atombomber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Nei</a:t>
                      </a:r>
                      <a:endParaRPr lang="nb-N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721768" y="2852317"/>
            <a:ext cx="8610600" cy="46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2721768" y="3321699"/>
            <a:ext cx="8610600" cy="47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2721768" y="3783411"/>
            <a:ext cx="8610600" cy="46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2721768" y="4194521"/>
            <a:ext cx="8610600" cy="513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/>
        </p:nvSpPr>
        <p:spPr>
          <a:xfrm>
            <a:off x="2721768" y="4707664"/>
            <a:ext cx="8610600" cy="49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2721768" y="5163235"/>
            <a:ext cx="8610600" cy="46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/>
          <p:cNvSpPr/>
          <p:nvPr/>
        </p:nvSpPr>
        <p:spPr>
          <a:xfrm>
            <a:off x="2721768" y="5618428"/>
            <a:ext cx="8610600" cy="46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ctangle 16"/>
          <p:cNvSpPr/>
          <p:nvPr/>
        </p:nvSpPr>
        <p:spPr>
          <a:xfrm>
            <a:off x="2721768" y="6029215"/>
            <a:ext cx="8610600" cy="46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80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STRÅLING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167"/>
            <a:ext cx="10515600" cy="40320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Elektromagnetisk stråling – </a:t>
            </a:r>
            <a:r>
              <a:rPr lang="nb-NO" dirty="0" err="1" smtClean="0"/>
              <a:t>lysenergi</a:t>
            </a:r>
            <a:r>
              <a:rPr lang="nb-NO" dirty="0" smtClean="0"/>
              <a:t> (både synlig og usynlig lys).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Partikkelstråling – deler av et atom sendes ut.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Akustisk </a:t>
            </a:r>
            <a:r>
              <a:rPr lang="nb-NO" dirty="0"/>
              <a:t>stråling – </a:t>
            </a:r>
            <a:r>
              <a:rPr lang="nb-NO" dirty="0" smtClean="0"/>
              <a:t>lydbølger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Gravitasjon (tyngdekraft)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050" name="Picture 2" descr="Bilderesultat for sound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19"/>
          <a:stretch/>
        </p:blipFill>
        <p:spPr bwMode="auto">
          <a:xfrm>
            <a:off x="878462" y="4387466"/>
            <a:ext cx="4857750" cy="7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esultat for electromagnetic radi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t="6903" r="2568" b="66451"/>
          <a:stretch/>
        </p:blipFill>
        <p:spPr bwMode="auto">
          <a:xfrm>
            <a:off x="905691" y="1844583"/>
            <a:ext cx="4902926" cy="7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e 4"/>
          <p:cNvGrpSpPr/>
          <p:nvPr/>
        </p:nvGrpSpPr>
        <p:grpSpPr>
          <a:xfrm rot="563775">
            <a:off x="933666" y="3062423"/>
            <a:ext cx="3169275" cy="936711"/>
            <a:chOff x="155576" y="-6218238"/>
            <a:chExt cx="5294117" cy="3600000"/>
          </a:xfrm>
        </p:grpSpPr>
        <p:pic>
          <p:nvPicPr>
            <p:cNvPr id="2054" name="Picture 6" descr="Bilderesultat for atom particle radiat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-6218238"/>
              <a:ext cx="5294117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ktangel 3"/>
            <p:cNvSpPr/>
            <p:nvPr/>
          </p:nvSpPr>
          <p:spPr>
            <a:xfrm>
              <a:off x="4781006" y="-5077097"/>
              <a:ext cx="592183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5"/>
          <a:srcRect t="19163" b="21923"/>
          <a:stretch/>
        </p:blipFill>
        <p:spPr>
          <a:xfrm>
            <a:off x="905691" y="5521235"/>
            <a:ext cx="4548868" cy="1200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77140" y="2004792"/>
            <a:ext cx="4616348" cy="13849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Radioaktive isotoper kan både</a:t>
            </a:r>
            <a:br>
              <a:rPr lang="nb-NO" sz="2800" dirty="0" smtClean="0"/>
            </a:br>
            <a:r>
              <a:rPr lang="nb-NO" sz="2800" dirty="0" smtClean="0"/>
              <a:t>sende ut partikkelstråling og elektromagnetisk stråling</a:t>
            </a:r>
            <a:endParaRPr lang="nb-NO" sz="2800" dirty="0"/>
          </a:p>
        </p:txBody>
      </p:sp>
      <p:sp>
        <p:nvSpPr>
          <p:cNvPr id="8" name="Rectangle 7"/>
          <p:cNvSpPr/>
          <p:nvPr/>
        </p:nvSpPr>
        <p:spPr>
          <a:xfrm>
            <a:off x="387275" y="3883511"/>
            <a:ext cx="5708725" cy="297448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96000" y="2312894"/>
            <a:ext cx="5382409" cy="4545106"/>
            <a:chOff x="5032211" y="2657813"/>
            <a:chExt cx="4124325" cy="4038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211" y="2657813"/>
              <a:ext cx="4124325" cy="4038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1" t="42540" r="42684" b="42910"/>
            <a:stretch/>
          </p:blipFill>
          <p:spPr>
            <a:xfrm>
              <a:off x="6476269" y="4114800"/>
              <a:ext cx="1212155" cy="1086332"/>
            </a:xfrm>
            <a:prstGeom prst="ellipse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RADIOAKTIVITET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Radioaktivitet er når atomer med en ustabil atomkjerne sender ut stråling.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Hva tror du er mest stabilt, </a:t>
            </a:r>
            <a:br>
              <a:rPr lang="nb-NO" dirty="0" smtClean="0"/>
            </a:br>
            <a:r>
              <a:rPr lang="nb-NO" dirty="0" smtClean="0"/>
              <a:t>store eller små atomer?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Hva tror du er vanligst? Atomer med </a:t>
            </a:r>
            <a:br>
              <a:rPr lang="nb-NO" dirty="0" smtClean="0"/>
            </a:br>
            <a:r>
              <a:rPr lang="nb-NO" dirty="0" smtClean="0"/>
              <a:t>stabile eller ustabile atomkjerner?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19971" y="5054283"/>
            <a:ext cx="1915600" cy="1803717"/>
            <a:chOff x="978159" y="3937517"/>
            <a:chExt cx="1875453" cy="18754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159" y="3937517"/>
              <a:ext cx="1875453" cy="1875453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399592" y="4366727"/>
              <a:ext cx="1045757" cy="10636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5" t="30340" r="32592" b="36327"/>
            <a:stretch/>
          </p:blipFill>
          <p:spPr>
            <a:xfrm>
              <a:off x="1715104" y="4665305"/>
              <a:ext cx="353497" cy="360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6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RADIOAKTIVITET</a:t>
            </a:r>
            <a:b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PARTIKKELSTRÅLING: ALFA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STRÅLING 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Alfastråling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stråling</a:t>
            </a:r>
            <a:r>
              <a:rPr lang="en-US" dirty="0" smtClean="0"/>
              <a:t>): </a:t>
            </a:r>
            <a:r>
              <a:rPr lang="en-US" dirty="0" err="1" smtClean="0"/>
              <a:t>Radioaktive</a:t>
            </a:r>
            <a:r>
              <a:rPr lang="en-US" dirty="0" smtClean="0"/>
              <a:t> </a:t>
            </a:r>
            <a:r>
              <a:rPr lang="en-US" dirty="0" err="1" smtClean="0"/>
              <a:t>atomer</a:t>
            </a:r>
            <a:r>
              <a:rPr lang="en-US" dirty="0" smtClean="0"/>
              <a:t> sender </a:t>
            </a:r>
            <a:r>
              <a:rPr lang="en-US" dirty="0" err="1" smtClean="0"/>
              <a:t>ut</a:t>
            </a:r>
            <a:r>
              <a:rPr lang="en-US" dirty="0" smtClean="0"/>
              <a:t> 2 </a:t>
            </a:r>
            <a:r>
              <a:rPr lang="en-US" dirty="0" err="1" smtClean="0"/>
              <a:t>protoner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2 </a:t>
            </a:r>
            <a:r>
              <a:rPr lang="en-US" dirty="0" err="1" smtClean="0"/>
              <a:t>nøytroner</a:t>
            </a:r>
            <a:r>
              <a:rPr lang="en-US" dirty="0" smtClean="0"/>
              <a:t> (=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partikkel</a:t>
            </a:r>
            <a:r>
              <a:rPr lang="en-US" dirty="0" smtClean="0"/>
              <a:t>).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79555" y="3203706"/>
            <a:ext cx="5635814" cy="3654294"/>
            <a:chOff x="915593" y="3815094"/>
            <a:chExt cx="3436472" cy="2765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7474" t="41905" r="60748" b="37143"/>
            <a:stretch/>
          </p:blipFill>
          <p:spPr>
            <a:xfrm>
              <a:off x="915593" y="3815094"/>
              <a:ext cx="2763522" cy="27652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297354" y="4346090"/>
              <a:ext cx="2054711" cy="1495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906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9418"/>
          <a:stretch/>
        </p:blipFill>
        <p:spPr>
          <a:xfrm>
            <a:off x="0" y="0"/>
            <a:ext cx="12192000" cy="6777318"/>
          </a:xfrm>
        </p:spPr>
      </p:pic>
      <p:sp>
        <p:nvSpPr>
          <p:cNvPr id="6" name="Rectangle 5"/>
          <p:cNvSpPr/>
          <p:nvPr/>
        </p:nvSpPr>
        <p:spPr>
          <a:xfrm>
            <a:off x="3593055" y="6121101"/>
            <a:ext cx="580914" cy="645459"/>
          </a:xfrm>
          <a:prstGeom prst="rect">
            <a:avLst/>
          </a:prstGeom>
          <a:solidFill>
            <a:srgbClr val="FFC000">
              <a:alpha val="69804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2271657" y="6121100"/>
            <a:ext cx="580914" cy="645459"/>
          </a:xfrm>
          <a:prstGeom prst="rect">
            <a:avLst/>
          </a:prstGeom>
          <a:solidFill>
            <a:srgbClr val="FFC000">
              <a:alpha val="69804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745864" y="4444700"/>
            <a:ext cx="580914" cy="645459"/>
          </a:xfrm>
          <a:prstGeom prst="rect">
            <a:avLst/>
          </a:prstGeom>
          <a:solidFill>
            <a:srgbClr val="FFC000">
              <a:alpha val="69804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1548335" y="3714973"/>
            <a:ext cx="580914" cy="645459"/>
          </a:xfrm>
          <a:prstGeom prst="rect">
            <a:avLst/>
          </a:prstGeom>
          <a:solidFill>
            <a:srgbClr val="FFC000">
              <a:alpha val="69804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0226937" y="3716766"/>
            <a:ext cx="580914" cy="645459"/>
          </a:xfrm>
          <a:prstGeom prst="rect">
            <a:avLst/>
          </a:prstGeom>
          <a:solidFill>
            <a:srgbClr val="FFC000">
              <a:alpha val="69804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8894782" y="3718559"/>
            <a:ext cx="580914" cy="645459"/>
          </a:xfrm>
          <a:prstGeom prst="rect">
            <a:avLst/>
          </a:prstGeom>
          <a:solidFill>
            <a:srgbClr val="FFC000">
              <a:alpha val="69804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0" y="3584"/>
            <a:ext cx="12278061" cy="3711389"/>
          </a:xfrm>
          <a:prstGeom prst="rect">
            <a:avLst/>
          </a:prstGeom>
          <a:gradFill>
            <a:gsLst>
              <a:gs pos="8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74" t="41905" r="28367" b="37143"/>
          <a:stretch/>
        </p:blipFill>
        <p:spPr>
          <a:xfrm>
            <a:off x="727511" y="-7174"/>
            <a:ext cx="10288319" cy="26320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23133" y="131987"/>
            <a:ext cx="650836" cy="458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0" name="Group 19"/>
          <p:cNvGrpSpPr/>
          <p:nvPr/>
        </p:nvGrpSpPr>
        <p:grpSpPr>
          <a:xfrm>
            <a:off x="2641069" y="-1088760"/>
            <a:ext cx="2678522" cy="2948038"/>
            <a:chOff x="2798782" y="-871813"/>
            <a:chExt cx="2439870" cy="2948038"/>
          </a:xfrm>
        </p:grpSpPr>
        <p:sp>
          <p:nvSpPr>
            <p:cNvPr id="17" name="Rectangle 16"/>
            <p:cNvSpPr/>
            <p:nvPr/>
          </p:nvSpPr>
          <p:spPr>
            <a:xfrm>
              <a:off x="2798782" y="604221"/>
              <a:ext cx="1558066" cy="1472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87816" y="-871813"/>
              <a:ext cx="650836" cy="458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344085" y="95947"/>
            <a:ext cx="1710466" cy="182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/>
          <p:cNvSpPr/>
          <p:nvPr/>
        </p:nvSpPr>
        <p:spPr>
          <a:xfrm>
            <a:off x="6067314" y="15212"/>
            <a:ext cx="1710466" cy="182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/>
          <p:cNvSpPr/>
          <p:nvPr/>
        </p:nvSpPr>
        <p:spPr>
          <a:xfrm>
            <a:off x="7769688" y="81601"/>
            <a:ext cx="1710466" cy="182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/>
          <p:cNvSpPr/>
          <p:nvPr/>
        </p:nvSpPr>
        <p:spPr>
          <a:xfrm>
            <a:off x="9472062" y="81602"/>
            <a:ext cx="1710466" cy="182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4967657" y="139158"/>
            <a:ext cx="72673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Hva blir Uran-234 (</a:t>
            </a:r>
            <a:r>
              <a:rPr lang="en-US" sz="2400" baseline="30000" dirty="0" smtClean="0"/>
              <a:t>234</a:t>
            </a:r>
            <a:r>
              <a:rPr lang="en-US" sz="2400" dirty="0" smtClean="0"/>
              <a:t>U) </a:t>
            </a:r>
            <a:r>
              <a:rPr lang="nb-NO" sz="2400" dirty="0" smtClean="0"/>
              <a:t>til når det sender ut </a:t>
            </a:r>
            <a:r>
              <a:rPr lang="en-US" sz="2400" dirty="0" err="1" smtClean="0"/>
              <a:t>alfastråling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Thorium-230 (</a:t>
            </a:r>
            <a:r>
              <a:rPr lang="en-US" sz="2400" baseline="30000" dirty="0" smtClean="0"/>
              <a:t>230</a:t>
            </a:r>
            <a:r>
              <a:rPr lang="en-US" sz="2400" dirty="0" smtClean="0"/>
              <a:t>Th)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antall</a:t>
            </a:r>
            <a:r>
              <a:rPr lang="en-US" sz="2400" dirty="0" smtClean="0"/>
              <a:t> </a:t>
            </a:r>
            <a:r>
              <a:rPr lang="en-US" sz="2400" dirty="0" err="1" smtClean="0"/>
              <a:t>protoner</a:t>
            </a:r>
            <a:r>
              <a:rPr lang="en-US" sz="2400" dirty="0" smtClean="0"/>
              <a:t> 92 </a:t>
            </a:r>
            <a:r>
              <a:rPr lang="en-US" sz="2400" dirty="0" smtClean="0">
                <a:sym typeface="Wingdings" panose="05000000000000000000" pitchFamily="2" charset="2"/>
              </a:rPr>
              <a:t> 90, </a:t>
            </a:r>
            <a:r>
              <a:rPr lang="en-US" sz="2400" dirty="0" err="1" smtClean="0">
                <a:sym typeface="Wingdings" panose="05000000000000000000" pitchFamily="2" charset="2"/>
              </a:rPr>
              <a:t>nukleontall</a:t>
            </a:r>
            <a:r>
              <a:rPr lang="en-US" sz="2400" dirty="0" smtClean="0">
                <a:sym typeface="Wingdings" panose="05000000000000000000" pitchFamily="2" charset="2"/>
              </a:rPr>
              <a:t> 234  230)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425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6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Betastråling</a:t>
            </a:r>
            <a:r>
              <a:rPr lang="en-US" dirty="0" smtClean="0"/>
              <a:t> (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stråling</a:t>
            </a:r>
            <a:r>
              <a:rPr lang="en-US" dirty="0" smtClean="0"/>
              <a:t>): </a:t>
            </a:r>
            <a:r>
              <a:rPr lang="en-US" dirty="0" err="1" smtClean="0"/>
              <a:t>Radioaktive</a:t>
            </a:r>
            <a:r>
              <a:rPr lang="en-US" dirty="0" smtClean="0"/>
              <a:t> </a:t>
            </a:r>
            <a:r>
              <a:rPr lang="en-US" dirty="0" err="1" smtClean="0"/>
              <a:t>atomer</a:t>
            </a:r>
            <a:r>
              <a:rPr lang="en-US" dirty="0" smtClean="0"/>
              <a:t> sender </a:t>
            </a:r>
            <a:r>
              <a:rPr lang="en-US" dirty="0" err="1" smtClean="0"/>
              <a:t>ut</a:t>
            </a:r>
            <a:r>
              <a:rPr lang="en-US" dirty="0" smtClean="0"/>
              <a:t> 1 </a:t>
            </a:r>
            <a:r>
              <a:rPr lang="en-US" dirty="0" err="1" smtClean="0"/>
              <a:t>elektron</a:t>
            </a:r>
            <a:r>
              <a:rPr lang="en-US" dirty="0" smtClean="0"/>
              <a:t> (</a:t>
            </a:r>
            <a:r>
              <a:rPr lang="el-GR" dirty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partikkel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Et </a:t>
            </a:r>
            <a:r>
              <a:rPr lang="en-US" dirty="0" err="1" smtClean="0"/>
              <a:t>nøytron</a:t>
            </a:r>
            <a:r>
              <a:rPr lang="en-US" dirty="0" smtClean="0"/>
              <a:t> </a:t>
            </a:r>
            <a:r>
              <a:rPr lang="en-US" dirty="0" err="1" smtClean="0"/>
              <a:t>omdannes</a:t>
            </a:r>
            <a:r>
              <a:rPr lang="en-US" dirty="0" smtClean="0"/>
              <a:t> </a:t>
            </a:r>
            <a:r>
              <a:rPr lang="en-US" dirty="0" err="1" smtClean="0"/>
              <a:t>først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et proton (+) </a:t>
            </a:r>
            <a:r>
              <a:rPr lang="en-US" dirty="0" err="1" smtClean="0"/>
              <a:t>og</a:t>
            </a:r>
            <a:r>
              <a:rPr lang="en-US" dirty="0" smtClean="0"/>
              <a:t> et </a:t>
            </a:r>
            <a:r>
              <a:rPr lang="en-US" dirty="0" err="1" smtClean="0"/>
              <a:t>elektron</a:t>
            </a:r>
            <a:r>
              <a:rPr lang="en-US" dirty="0" smtClean="0"/>
              <a:t> (-). </a:t>
            </a:r>
            <a:br>
              <a:rPr lang="en-US" dirty="0" smtClean="0"/>
            </a:b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elektronet</a:t>
            </a:r>
            <a:r>
              <a:rPr lang="en-US" dirty="0" smtClean="0"/>
              <a:t> </a:t>
            </a:r>
            <a:r>
              <a:rPr lang="en-US" dirty="0" err="1" smtClean="0"/>
              <a:t>sendes</a:t>
            </a:r>
            <a:r>
              <a:rPr lang="en-US" dirty="0" smtClean="0"/>
              <a:t> “</a:t>
            </a:r>
            <a:r>
              <a:rPr lang="en-US" dirty="0" err="1" smtClean="0"/>
              <a:t>hurtig</a:t>
            </a:r>
            <a:r>
              <a:rPr lang="en-US" dirty="0" smtClean="0"/>
              <a:t>” </a:t>
            </a:r>
            <a:r>
              <a:rPr lang="en-US" dirty="0" err="1" smtClean="0"/>
              <a:t>ut.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endParaRPr lang="nb-N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RADIOAKTIVITET</a:t>
            </a:r>
            <a:b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PARTIKKELSTRÅLING: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BETASTRÅLING 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47" t="57568" r="39735" b="22317"/>
          <a:stretch/>
        </p:blipFill>
        <p:spPr>
          <a:xfrm>
            <a:off x="1784844" y="3656997"/>
            <a:ext cx="6828214" cy="334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9418"/>
          <a:stretch/>
        </p:blipFill>
        <p:spPr>
          <a:xfrm>
            <a:off x="0" y="0"/>
            <a:ext cx="12192000" cy="67773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584"/>
            <a:ext cx="12278061" cy="3711389"/>
          </a:xfrm>
          <a:prstGeom prst="rect">
            <a:avLst/>
          </a:prstGeom>
          <a:gradFill>
            <a:gsLst>
              <a:gs pos="8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47" t="57568" r="39735" b="23647"/>
          <a:stretch/>
        </p:blipFill>
        <p:spPr>
          <a:xfrm>
            <a:off x="130886" y="-7174"/>
            <a:ext cx="5443370" cy="22863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1657" y="6121100"/>
            <a:ext cx="580914" cy="645459"/>
          </a:xfrm>
          <a:prstGeom prst="rect">
            <a:avLst/>
          </a:prstGeom>
          <a:solidFill>
            <a:srgbClr val="FFC000">
              <a:alpha val="69804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5841106" y="340216"/>
            <a:ext cx="6717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Hva blir Thorium-234 (</a:t>
            </a:r>
            <a:r>
              <a:rPr lang="nb-NO" sz="2400" baseline="30000" dirty="0" smtClean="0"/>
              <a:t>234</a:t>
            </a:r>
            <a:r>
              <a:rPr lang="nb-NO" sz="2400" dirty="0" smtClean="0"/>
              <a:t>Th) når det sender ut </a:t>
            </a:r>
            <a:br>
              <a:rPr lang="nb-NO" sz="2400" dirty="0" smtClean="0"/>
            </a:br>
            <a:r>
              <a:rPr lang="el-GR" sz="2400" dirty="0" smtClean="0"/>
              <a:t>β</a:t>
            </a:r>
            <a:r>
              <a:rPr lang="en-US" sz="2400" dirty="0" smtClean="0"/>
              <a:t>-</a:t>
            </a:r>
            <a:r>
              <a:rPr lang="en-US" sz="2400" dirty="0" err="1" smtClean="0"/>
              <a:t>stråling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Protactinum-234 (</a:t>
            </a:r>
            <a:r>
              <a:rPr lang="en-US" sz="2400" baseline="30000" dirty="0" smtClean="0"/>
              <a:t>234</a:t>
            </a:r>
            <a:r>
              <a:rPr lang="en-US" sz="2400" dirty="0" smtClean="0"/>
              <a:t>Pa)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antall</a:t>
            </a:r>
            <a:r>
              <a:rPr lang="en-US" sz="2400" dirty="0" smtClean="0"/>
              <a:t> </a:t>
            </a:r>
            <a:r>
              <a:rPr lang="en-US" sz="2400" dirty="0" err="1" smtClean="0"/>
              <a:t>protoner</a:t>
            </a:r>
            <a:r>
              <a:rPr lang="en-US" sz="2400" dirty="0" smtClean="0"/>
              <a:t> 90 </a:t>
            </a:r>
            <a:r>
              <a:rPr lang="en-US" sz="2400" dirty="0" smtClean="0">
                <a:sym typeface="Wingdings" panose="05000000000000000000" pitchFamily="2" charset="2"/>
              </a:rPr>
              <a:t> 91, </a:t>
            </a:r>
            <a:r>
              <a:rPr lang="en-US" sz="2400" dirty="0" err="1" smtClean="0">
                <a:sym typeface="Wingdings" panose="05000000000000000000" pitchFamily="2" charset="2"/>
              </a:rPr>
              <a:t>nukleontall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uendret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  <a:endParaRPr lang="nb-NO" sz="2400" dirty="0"/>
          </a:p>
        </p:txBody>
      </p:sp>
      <p:sp>
        <p:nvSpPr>
          <p:cNvPr id="10" name="Rectangle 9"/>
          <p:cNvSpPr/>
          <p:nvPr/>
        </p:nvSpPr>
        <p:spPr>
          <a:xfrm>
            <a:off x="2940424" y="6122892"/>
            <a:ext cx="580914" cy="645459"/>
          </a:xfrm>
          <a:prstGeom prst="rect">
            <a:avLst/>
          </a:prstGeom>
          <a:solidFill>
            <a:srgbClr val="FFC000">
              <a:alpha val="69804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4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5190</TotalTime>
  <Words>1905</Words>
  <Application>Microsoft Office PowerPoint</Application>
  <PresentationFormat>Widescreen</PresentationFormat>
  <Paragraphs>310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Wingdings</vt:lpstr>
      <vt:lpstr>Office Theme</vt:lpstr>
      <vt:lpstr>RADIOAKTIVITET</vt:lpstr>
      <vt:lpstr>Kompetansemål</vt:lpstr>
      <vt:lpstr>REPETISJON GRUNNLEGGENDE KJEMI</vt:lpstr>
      <vt:lpstr>STRÅLING</vt:lpstr>
      <vt:lpstr>RADIOAKTIVITET</vt:lpstr>
      <vt:lpstr>RADIOAKTIVITET PARTIKKELSTRÅLING: ALFASTRÅLING </vt:lpstr>
      <vt:lpstr>PowerPoint Presentation</vt:lpstr>
      <vt:lpstr>RADIOAKTIVITET PARTIKKELSTRÅLING: BETASTRÅLING </vt:lpstr>
      <vt:lpstr>PowerPoint Presentation</vt:lpstr>
      <vt:lpstr>RADIOAKTIVITET  ELEKTROMAGNETISK STRÅLING: GAMMASTRÅLING</vt:lpstr>
      <vt:lpstr>EN OPPKLARENDE FIGUR (?)</vt:lpstr>
      <vt:lpstr>IONISERENDE STRÅLING</vt:lpstr>
      <vt:lpstr>IONISERENDE STRÅLING</vt:lpstr>
      <vt:lpstr>IONISERENDE STRÅLING</vt:lpstr>
      <vt:lpstr>GJENNOMBRUDDSEVNE IONISERENDE STRÅLING</vt:lpstr>
      <vt:lpstr>ALEXANDER LITVINENKO</vt:lpstr>
      <vt:lpstr>PowerPoint Presentation</vt:lpstr>
      <vt:lpstr>HALVERINGSTID</vt:lpstr>
      <vt:lpstr>PowerPoint Presentation</vt:lpstr>
      <vt:lpstr>PowerPoint Presentation</vt:lpstr>
      <vt:lpstr>PowerPoint Presentation</vt:lpstr>
      <vt:lpstr>HVORFOR ER HALVERINGSTID VIKTIG</vt:lpstr>
      <vt:lpstr>PowerPoint Presentation</vt:lpstr>
      <vt:lpstr>BAKGRUNNSSTRÅLING</vt:lpstr>
      <vt:lpstr>RADON</vt:lpstr>
      <vt:lpstr>PowerPoint Presentation</vt:lpstr>
      <vt:lpstr>PowerPoint Presentation</vt:lpstr>
      <vt:lpstr>GAMMASTRÅLER</vt:lpstr>
      <vt:lpstr>RØNTGENSTRÅLER</vt:lpstr>
      <vt:lpstr>UV (ULTRAFIOLETTE) STRÅLER</vt:lpstr>
      <vt:lpstr>SYNLIG LYS</vt:lpstr>
      <vt:lpstr>ANNEN IKKE-IONISERENDE STRÅLING</vt:lpstr>
      <vt:lpstr>OPPSUMMERING PARTIKKELSTRÅLING: ALFASTRÅLING </vt:lpstr>
      <vt:lpstr>OPPSUMMERING PARTIKKELSTRÅLING: BETASTRÅLING</vt:lpstr>
      <vt:lpstr>NYTTE AV STRÅLING</vt:lpstr>
      <vt:lpstr>SPØRSMÅL</vt:lpstr>
      <vt:lpstr>SPØRSMÅL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T</dc:creator>
  <cp:lastModifiedBy>A T</cp:lastModifiedBy>
  <cp:revision>229</cp:revision>
  <dcterms:created xsi:type="dcterms:W3CDTF">2018-02-07T10:31:13Z</dcterms:created>
  <dcterms:modified xsi:type="dcterms:W3CDTF">2020-04-04T14:52:20Z</dcterms:modified>
</cp:coreProperties>
</file>