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75" r:id="rId7"/>
    <p:sldId id="271" r:id="rId8"/>
    <p:sldId id="273" r:id="rId9"/>
    <p:sldId id="261" r:id="rId10"/>
    <p:sldId id="266" r:id="rId11"/>
    <p:sldId id="267" r:id="rId12"/>
    <p:sldId id="274" r:id="rId13"/>
    <p:sldId id="264" r:id="rId14"/>
    <p:sldId id="276" r:id="rId15"/>
    <p:sldId id="262" r:id="rId16"/>
    <p:sldId id="263" r:id="rId17"/>
    <p:sldId id="265" r:id="rId18"/>
    <p:sldId id="268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B78E6-396E-4D7C-8938-ED1E109B2DA3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3C5D4-4994-4DDD-A432-F2D26447E7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7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73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02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07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50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2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4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08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64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39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6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0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FE29-8584-40CA-8953-BC73FE1E806A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4AE8-A73F-4CE7-A800-93EDBFA07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85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ten.no/vitenprogram/vis.html?prgid=uuid:558252B3-BA9B-7009-8AD5-000007673964&amp;tid=1080452&amp;grp=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moleky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2336" r="1184" b="693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0195" y="-1193800"/>
            <a:ext cx="9144000" cy="2387600"/>
          </a:xfrm>
        </p:spPr>
        <p:txBody>
          <a:bodyPr>
            <a:normAutofit/>
          </a:bodyPr>
          <a:lstStyle/>
          <a:p>
            <a:r>
              <a:rPr lang="nb-NO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BIOTEKNOLOGI</a:t>
            </a:r>
            <a:endParaRPr lang="nb-NO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72400" y="365125"/>
            <a:ext cx="4419600" cy="61921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365125"/>
            <a:ext cx="10925432" cy="1325563"/>
          </a:xfrm>
        </p:spPr>
        <p:txBody>
          <a:bodyPr>
            <a:normAutofit/>
          </a:bodyPr>
          <a:lstStyle/>
          <a:p>
            <a:r>
              <a:rPr lang="nb-N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GENETISK MODIFISERING AV BAKTERIER:</a:t>
            </a:r>
            <a:br>
              <a:rPr lang="nb-N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INSULINPRODUKSJON</a:t>
            </a:r>
            <a:endParaRPr lang="nb-N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" y="1433384"/>
            <a:ext cx="7124224" cy="51239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b-NO" dirty="0" smtClean="0"/>
              <a:t>I bakteriens plasmid kan man sette inn et gen for det man ønsker å produsere, f.eks. genet for proteinet </a:t>
            </a:r>
            <a:r>
              <a:rPr lang="nb-NO" dirty="0" smtClean="0"/>
              <a:t>insulin: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Dette gjøres ved at et «klippe-enzym» «klipper» ut genet for insulin fra en celle som inneholder genet og et «lime-enzym» «limer» genet inn i plasmidet.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Bakterien vil kunne formere seg til mange nye bakterier med samme DNA og alle disse vil kunne produsere insulin for oss!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0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GENETISK MODIFISERING AV STØRRE ORGANISMER: CRISPR</a:t>
            </a:r>
            <a:endParaRPr lang="nb-N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8834"/>
            <a:ext cx="10419272" cy="2899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dirty="0" smtClean="0"/>
              <a:t>Tiårets </a:t>
            </a:r>
            <a:r>
              <a:rPr lang="nb-NO" sz="1800" dirty="0" smtClean="0"/>
              <a:t>viktigste oppdagelse?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 smtClean="0"/>
              <a:t>Mange bakterier har et forsvarssystem mot virus kalt CRISPR</a:t>
            </a:r>
          </a:p>
          <a:p>
            <a:r>
              <a:rPr lang="nb-NO" sz="1800" dirty="0"/>
              <a:t>Virus kan </a:t>
            </a:r>
            <a:r>
              <a:rPr lang="nb-NO" sz="1800" dirty="0" smtClean="0"/>
              <a:t>ikke formere </a:t>
            </a:r>
            <a:r>
              <a:rPr lang="nb-NO" sz="1800" dirty="0"/>
              <a:t>seg </a:t>
            </a:r>
            <a:r>
              <a:rPr lang="nb-NO" sz="1800" dirty="0" smtClean="0"/>
              <a:t>selv, </a:t>
            </a:r>
            <a:r>
              <a:rPr lang="nb-NO" sz="1800" dirty="0"/>
              <a:t>men de kan lure sitt eget DNA inn i </a:t>
            </a:r>
            <a:r>
              <a:rPr lang="nb-NO" sz="1800" dirty="0" smtClean="0"/>
              <a:t>en annen organisme og dermed </a:t>
            </a:r>
            <a:r>
              <a:rPr lang="nb-NO" sz="1800" dirty="0"/>
              <a:t>få </a:t>
            </a:r>
            <a:r>
              <a:rPr lang="nb-NO" sz="1800" dirty="0" smtClean="0"/>
              <a:t>dette systemet </a:t>
            </a:r>
            <a:r>
              <a:rPr lang="nb-NO" sz="1800" dirty="0"/>
              <a:t>til produsere </a:t>
            </a:r>
            <a:r>
              <a:rPr lang="nb-NO" sz="1800" dirty="0" smtClean="0"/>
              <a:t>virus ved bl.a. proteinsyntese. </a:t>
            </a:r>
            <a:r>
              <a:rPr lang="nb-NO" sz="1800" dirty="0" smtClean="0"/>
              <a:t>CRISPR </a:t>
            </a:r>
            <a:r>
              <a:rPr lang="nb-NO" sz="1800" dirty="0"/>
              <a:t>gjenkjenner </a:t>
            </a:r>
            <a:r>
              <a:rPr lang="nb-NO" sz="1800" dirty="0" smtClean="0"/>
              <a:t>«inntrenger</a:t>
            </a:r>
            <a:r>
              <a:rPr lang="nb-NO" sz="1800" dirty="0"/>
              <a:t>» DNA og </a:t>
            </a:r>
            <a:r>
              <a:rPr lang="nb-NO" sz="1800" dirty="0" smtClean="0"/>
              <a:t>kan kutte bort </a:t>
            </a:r>
            <a:r>
              <a:rPr lang="nb-NO" sz="1800" dirty="0"/>
              <a:t>og </a:t>
            </a:r>
            <a:r>
              <a:rPr lang="nb-NO" sz="1800" dirty="0" smtClean="0"/>
              <a:t>fjerne </a:t>
            </a:r>
            <a:r>
              <a:rPr lang="nb-NO" sz="1800" dirty="0"/>
              <a:t>dette.</a:t>
            </a:r>
          </a:p>
          <a:p>
            <a:r>
              <a:rPr lang="nb-NO" sz="1800" dirty="0" smtClean="0"/>
              <a:t>CRISPR kan </a:t>
            </a:r>
            <a:r>
              <a:rPr lang="nb-NO" sz="1800" dirty="0" smtClean="0"/>
              <a:t>potensielt benyttes </a:t>
            </a:r>
            <a:r>
              <a:rPr lang="nb-NO" sz="1800" dirty="0" smtClean="0"/>
              <a:t>hos mennesker til å fjerne uønsket DNA og dermed bidra til å kurere virus-sykdommer som herpes og AIDS.</a:t>
            </a:r>
            <a:endParaRPr lang="nb-NO" sz="1800" dirty="0"/>
          </a:p>
          <a:p>
            <a:r>
              <a:rPr lang="nb-NO" sz="1800" dirty="0" smtClean="0"/>
              <a:t>I fremtiden tror man også CRISPR kan brukes til å </a:t>
            </a:r>
            <a:r>
              <a:rPr lang="nb-NO" sz="1800" dirty="0" smtClean="0"/>
              <a:t>erstatte skadet/mutert</a:t>
            </a:r>
            <a:r>
              <a:rPr lang="nb-NO" sz="1800" dirty="0" smtClean="0"/>
              <a:t> </a:t>
            </a:r>
            <a:r>
              <a:rPr lang="nb-NO" sz="1800" dirty="0" smtClean="0"/>
              <a:t>DNA. </a:t>
            </a:r>
          </a:p>
        </p:txBody>
      </p:sp>
      <p:pic>
        <p:nvPicPr>
          <p:cNvPr id="1026" name="Picture 2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8456"/>
            <a:ext cx="12192000" cy="23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ETISKE DILEMMAER MED GENETISK MODIFISERING</a:t>
            </a:r>
            <a:endParaRPr lang="nb-N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800" dirty="0" smtClean="0"/>
              <a:t>GM åpner </a:t>
            </a:r>
            <a:r>
              <a:rPr lang="nb-NO" sz="1800" dirty="0" smtClean="0"/>
              <a:t>opp for en rekke etiske dilemmaer: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 smtClean="0"/>
              <a:t>Ønsker vi i det hele tatt genetisk modifisert mat?</a:t>
            </a:r>
          </a:p>
          <a:p>
            <a:endParaRPr lang="nb-NO" sz="1800" dirty="0" smtClean="0"/>
          </a:p>
          <a:p>
            <a:r>
              <a:rPr lang="nb-NO" sz="1800" dirty="0" smtClean="0"/>
              <a:t>Ønsker </a:t>
            </a:r>
            <a:r>
              <a:rPr lang="nb-NO" sz="1800" dirty="0"/>
              <a:t>vi i det hele tatt genetisk modifiserte mennesker?</a:t>
            </a:r>
          </a:p>
          <a:p>
            <a:pPr lvl="1">
              <a:spcBef>
                <a:spcPts val="1000"/>
              </a:spcBef>
            </a:pPr>
            <a:endParaRPr lang="nb-NO" sz="1800" dirty="0"/>
          </a:p>
          <a:p>
            <a:r>
              <a:rPr lang="nb-NO" sz="1800" dirty="0"/>
              <a:t>Ønsker vi å kurere genetiske sykdommer eller virus-sykdommer?</a:t>
            </a:r>
          </a:p>
          <a:p>
            <a:pPr lvl="1">
              <a:spcBef>
                <a:spcPts val="1000"/>
              </a:spcBef>
            </a:pPr>
            <a:endParaRPr lang="nb-NO" sz="1800" dirty="0"/>
          </a:p>
          <a:p>
            <a:r>
              <a:rPr lang="nb-NO" sz="1800" dirty="0"/>
              <a:t>Ønsker vi å modifisere gener for å leve lengre?</a:t>
            </a:r>
          </a:p>
          <a:p>
            <a:pPr lvl="1">
              <a:spcBef>
                <a:spcPts val="1000"/>
              </a:spcBef>
            </a:pPr>
            <a:endParaRPr lang="nb-NO" sz="1800" dirty="0"/>
          </a:p>
          <a:p>
            <a:r>
              <a:rPr lang="nb-NO" sz="1800" dirty="0"/>
              <a:t>Ønsker vi å modifisere gener for utseendets skyld?</a:t>
            </a:r>
          </a:p>
          <a:p>
            <a:pPr lvl="1">
              <a:spcBef>
                <a:spcPts val="1000"/>
              </a:spcBef>
            </a:pPr>
            <a:endParaRPr lang="nb-NO" sz="1800" dirty="0"/>
          </a:p>
          <a:p>
            <a:r>
              <a:rPr lang="nb-NO" sz="1800" dirty="0"/>
              <a:t>Ønsker vi å modifisere gener for å øke intelligensen vår</a:t>
            </a:r>
            <a:r>
              <a:rPr lang="nb-NO" sz="1800" dirty="0" smtClean="0"/>
              <a:t>?</a:t>
            </a:r>
          </a:p>
          <a:p>
            <a:endParaRPr lang="nb-NO" sz="1800" dirty="0"/>
          </a:p>
          <a:p>
            <a:r>
              <a:rPr lang="nb-NO" sz="1800" dirty="0" smtClean="0"/>
              <a:t>Ønsker vi å modifisere gener for å skape en hær av superatletiske, følelsesløse soldater?</a:t>
            </a:r>
            <a:endParaRPr lang="nb-NO" sz="1800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107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105"/>
            <a:ext cx="10515600" cy="1325563"/>
          </a:xfrm>
        </p:spPr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STAMCELLEFORSKNING OG STAMCELLEBEHANDLING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5624"/>
            <a:ext cx="7728857" cy="4689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Mennesker har omtrent 200 forskjellige typer celler som alle kommer fra sammensmeltet egg/sæd-celle.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Stamceller er uspesialiserte celler som kan bli til flere andre typer celler ved at ulike gener skrus av/på.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Stamcelleforskning kan blant annet bidra med kunnskap til å reparere ødelagte organer ved å erstatte stamceller som inneholder sykdomsfremkallende gener med friske. Ofte er det nok å erstatte </a:t>
            </a:r>
            <a:r>
              <a:rPr lang="nb-NO" dirty="0" err="1" smtClean="0"/>
              <a:t>ca</a:t>
            </a:r>
            <a:r>
              <a:rPr lang="nb-NO" dirty="0" smtClean="0"/>
              <a:t> 1% av de ødelagte cellene.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 smtClean="0"/>
              <a:t>Eksempel: Erstatte ødelagte celler i øyne med fungerende celler slik at blinde kan få synet tilbake.</a:t>
            </a:r>
          </a:p>
        </p:txBody>
      </p:sp>
      <p:pic>
        <p:nvPicPr>
          <p:cNvPr id="5124" name="Picture 4" descr="Stamcellehierarkiet. 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5DEE3"/>
              </a:clrFrom>
              <a:clrTo>
                <a:srgbClr val="D5D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4"/>
          <a:stretch/>
        </p:blipFill>
        <p:spPr bwMode="auto">
          <a:xfrm>
            <a:off x="8044962" y="1675668"/>
            <a:ext cx="414703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8481" y="4259324"/>
            <a:ext cx="19543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Multipotente</a:t>
            </a:r>
            <a:r>
              <a:rPr lang="nb-NO" sz="1400" dirty="0" smtClean="0"/>
              <a:t> stamceller</a:t>
            </a:r>
            <a:endParaRPr lang="nb-NO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118481" y="2505830"/>
            <a:ext cx="16805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Totipotent</a:t>
            </a:r>
            <a:r>
              <a:rPr lang="nb-NO" sz="1400" dirty="0" smtClean="0"/>
              <a:t> stamcelle</a:t>
            </a:r>
            <a:endParaRPr lang="nb-NO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118481" y="3797658"/>
            <a:ext cx="17446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Pluripotent</a:t>
            </a:r>
            <a:r>
              <a:rPr lang="nb-NO" sz="1400" dirty="0" smtClean="0"/>
              <a:t> stamcelle</a:t>
            </a:r>
            <a:endParaRPr lang="nb-NO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299269" y="4396739"/>
            <a:ext cx="10782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6785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ETISKE DILEMMAER MED STAMCELLEFORSKNING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det </a:t>
            </a:r>
            <a:r>
              <a:rPr lang="nb-NO" dirty="0" smtClean="0"/>
              <a:t>i det hele tatt ok </a:t>
            </a:r>
            <a:r>
              <a:rPr lang="nb-NO" dirty="0" smtClean="0"/>
              <a:t>å forske på menneskelige celler?</a:t>
            </a:r>
          </a:p>
          <a:p>
            <a:endParaRPr lang="nb-NO" dirty="0" smtClean="0"/>
          </a:p>
          <a:p>
            <a:r>
              <a:rPr lang="nb-NO" dirty="0" smtClean="0"/>
              <a:t>Er det ok å bruke befruktede egg som er til overs etter assistert befruktning til stamcelleforskning?</a:t>
            </a:r>
          </a:p>
          <a:p>
            <a:endParaRPr lang="nb-NO" dirty="0" smtClean="0"/>
          </a:p>
          <a:p>
            <a:r>
              <a:rPr lang="nb-NO" dirty="0" smtClean="0"/>
              <a:t>Er det ok å fremstille og forske på embryoer?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02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bioteknologiradet.no/filarkiv/2010/07/kloning-fig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r="56871"/>
          <a:stretch/>
        </p:blipFill>
        <p:spPr bwMode="auto">
          <a:xfrm>
            <a:off x="8898580" y="1316037"/>
            <a:ext cx="2767056" cy="55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365125"/>
            <a:ext cx="10879015" cy="1325563"/>
          </a:xfrm>
        </p:spPr>
        <p:txBody>
          <a:bodyPr>
            <a:normAutofit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KLONING AV PATTEDYR VED KJERNEOVERFØRING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6" y="1825625"/>
            <a:ext cx="8636980" cy="47598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En klon er en organisme som er genetisk identisk med en annen. Pattedyr kan ikke gjennom vanlig formering bli kloner, fordi de kun har </a:t>
            </a:r>
            <a:r>
              <a:rPr lang="nb-NO" dirty="0" smtClean="0"/>
              <a:t>kjønnet </a:t>
            </a:r>
            <a:r>
              <a:rPr lang="nb-NO" dirty="0" smtClean="0"/>
              <a:t>formering </a:t>
            </a:r>
            <a:r>
              <a:rPr lang="nb-NO" dirty="0" smtClean="0">
                <a:sym typeface="Wingdings" panose="05000000000000000000" pitchFamily="2" charset="2"/>
              </a:rPr>
              <a:t> avkommet ulikt foreldrene</a:t>
            </a:r>
            <a:r>
              <a:rPr lang="nb-NO" dirty="0" smtClean="0"/>
              <a:t>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Verdens første klonede pattedyr var sauen «Dolly». Senere har man klonet sau, hest, gris, ku, geit, rotte, mus, hund, katt og ape.</a:t>
            </a:r>
          </a:p>
          <a:p>
            <a:pPr marL="0" indent="0">
              <a:buNone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Man trenger en eggcelle hvor cellekjernen er fjernet og en cellekjerne fra en spesialisert kroppscelle.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Cellekjernen fra kroppscellen settes inn i eggcellen uten cellekjerne på en lab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befruktet celle.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Den befruktede cellen blir </a:t>
            </a:r>
            <a:r>
              <a:rPr lang="nb-NO" dirty="0" err="1" smtClean="0"/>
              <a:t>bestrålet</a:t>
            </a:r>
            <a:r>
              <a:rPr lang="nb-NO" dirty="0" smtClean="0"/>
              <a:t> slik at den blir uspesialisert (stamcelle).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Celledeling begynner og etter noen delinger settes embryoet inn i  livmoren til en sau.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Avkommet vil ha identisk DNA som sauen man hentet kroppscellen fra, altså er avkommet en klon av denne sauen.</a:t>
            </a:r>
          </a:p>
          <a:p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 rot="16024323">
            <a:off x="10421782" y="1673622"/>
            <a:ext cx="665285" cy="1072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4" name="Picture 8" descr="Image result for BLACK SHEEP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16656" r="3209" b="13867"/>
          <a:stretch/>
        </p:blipFill>
        <p:spPr bwMode="auto">
          <a:xfrm flipH="1">
            <a:off x="10362414" y="1539055"/>
            <a:ext cx="1506416" cy="11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bioteknologiradet.no/filarkiv/2010/07/kloning-fig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30400" r="87275" b="62485"/>
          <a:stretch/>
        </p:blipFill>
        <p:spPr bwMode="auto">
          <a:xfrm rot="2525646">
            <a:off x="10700237" y="2626581"/>
            <a:ext cx="237393" cy="4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11765" y="1804029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Kjernedonor</a:t>
            </a:r>
            <a:endParaRPr lang="nb-NO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46" y="1870974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</a:rPr>
              <a:t>E</a:t>
            </a:r>
            <a:r>
              <a:rPr lang="nb-NO" sz="1400" dirty="0" err="1" smtClean="0">
                <a:solidFill>
                  <a:schemeClr val="bg1"/>
                </a:solidFill>
              </a:rPr>
              <a:t>ggdonor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39244" y="6304037"/>
            <a:ext cx="1292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av </a:t>
            </a:r>
            <a:r>
              <a:rPr lang="nb-NO" sz="1400" dirty="0"/>
              <a:t>k</a:t>
            </a:r>
            <a:r>
              <a:rPr lang="nb-NO" sz="1400" dirty="0" smtClean="0"/>
              <a:t>jernedonor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6736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ETISKE DILEMMAER MED KLONING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Skal </a:t>
            </a:r>
            <a:r>
              <a:rPr lang="nb-NO" dirty="0"/>
              <a:t>man kunne klone planter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Skal man kunne klone sauer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Skal man kunne klone kjæledyr?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Skal man kunne klone mennesker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Skal man kunne klone superatletiske, følelsesløse mennesker?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640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DNA-ANALYSE OG GENTESTER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33138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Ingen mennesker (med unntak av eneggede tvillinger) har identisk DNA.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DNA-analyse: </a:t>
            </a:r>
            <a:r>
              <a:rPr lang="nb-NO" dirty="0" smtClean="0"/>
              <a:t>For identifisering, eks. i kriminalsaker, og farskapssaker </a:t>
            </a:r>
            <a:r>
              <a:rPr lang="nb-NO" dirty="0" smtClean="0"/>
              <a:t>kan</a:t>
            </a:r>
            <a:r>
              <a:rPr lang="nb-NO" dirty="0" smtClean="0"/>
              <a:t> </a:t>
            </a:r>
            <a:r>
              <a:rPr lang="nb-NO" dirty="0" smtClean="0"/>
              <a:t>man </a:t>
            </a:r>
            <a:r>
              <a:rPr lang="nb-NO" dirty="0" smtClean="0"/>
              <a:t>analysere </a:t>
            </a:r>
            <a:r>
              <a:rPr lang="nb-NO" dirty="0" err="1" smtClean="0"/>
              <a:t>DNA’et</a:t>
            </a:r>
            <a:r>
              <a:rPr lang="nb-NO" dirty="0" smtClean="0"/>
              <a:t>, også ikke-kodende DNA. Man kan f.eks. bruke blod, sæd, hud og hår.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Gentester: </a:t>
            </a:r>
            <a:r>
              <a:rPr lang="nb-NO" dirty="0" smtClean="0"/>
              <a:t>Analyse av gener. Brukes blant annet for å finne ut om man er disponert for genetiske sykdommer.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ETISKE DILEMMAER</a:t>
            </a:r>
          </a:p>
          <a:p>
            <a:pPr marL="0" indent="0">
              <a:buNone/>
            </a:pPr>
            <a:r>
              <a:rPr lang="nb-NO" dirty="0" smtClean="0"/>
              <a:t>Ville du likt å vite om du var disponert for en genetisk sykdom?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Ville du likt å vite om du var disponert for en uhelbredelig genetisk sykdom?</a:t>
            </a:r>
          </a:p>
        </p:txBody>
      </p:sp>
      <p:pic>
        <p:nvPicPr>
          <p:cNvPr id="1026" name="Picture 2" descr="Image result for crime case d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2" t="21704" r="3163"/>
          <a:stretch/>
        </p:blipFill>
        <p:spPr bwMode="auto">
          <a:xfrm>
            <a:off x="8248514" y="1458728"/>
            <a:ext cx="3814532" cy="40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9600" dirty="0" smtClean="0">
                <a:hlinkClick r:id="rId2"/>
              </a:rPr>
              <a:t>HVEM ER TYVEN?</a:t>
            </a:r>
            <a:endParaRPr lang="nb-NO" sz="9600" dirty="0"/>
          </a:p>
        </p:txBody>
      </p:sp>
    </p:spTree>
    <p:extLst>
      <p:ext uri="{BB962C8B-B14F-4D97-AF65-F5344CB8AC3E}">
        <p14:creationId xmlns:p14="http://schemas.microsoft.com/office/powerpoint/2010/main" val="29334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BIOTEKNOLOGI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forklare begrepene krysning og genmodifisering og gi eksempler på hvordan bioteknologi brukes til modifisering av egenskaper hos planter og dyr</a:t>
            </a:r>
          </a:p>
          <a:p>
            <a:r>
              <a:rPr lang="nb-NO" dirty="0" smtClean="0"/>
              <a:t>gi en oversikt over ulike former for medisinsk bruk av bioteknologi og diskutere muligheter og utfordringer ved slik bruk</a:t>
            </a:r>
          </a:p>
          <a:p>
            <a:r>
              <a:rPr lang="nb-NO" dirty="0" smtClean="0"/>
              <a:t>sammenligne argumenter om bruk av bioteknologi og drøfte ulike faglige og etiske problemstillinger knyttet til disse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59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BIOTEKNOLOGI OG GENTEKNOLOGI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811608" cy="28342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/>
              <a:t>Bioteknologi er bruk av levende organismer til å fremstille et produkt </a:t>
            </a:r>
            <a:br>
              <a:rPr lang="nb-NO" dirty="0" smtClean="0"/>
            </a:br>
            <a:r>
              <a:rPr lang="nb-NO" sz="1600" dirty="0" smtClean="0"/>
              <a:t>(vi velger vanligvis å ikke inkludere tradisjonelt jordbruk i bioteknologi selv om definisjonen over egentlig tilsier dette)</a:t>
            </a:r>
            <a:endParaRPr lang="nb-NO" sz="1600" dirty="0"/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r>
              <a:rPr lang="nb-NO" dirty="0" smtClean="0"/>
              <a:t>Eksempler: Avl, kloning, GMO, ølbrygging og fermentering, biologiske våpen…..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Genteknologi vil si å studere eller påvirke gener i organismer. Genteknologi er derfor </a:t>
            </a:r>
            <a:r>
              <a:rPr lang="nb-NO" dirty="0" err="1" smtClean="0"/>
              <a:t>èn</a:t>
            </a:r>
            <a:r>
              <a:rPr lang="nb-NO" dirty="0" smtClean="0"/>
              <a:t> måte å utføre bioteknologi på.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4290"/>
            <a:ext cx="3033346" cy="2053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46" y="4804290"/>
            <a:ext cx="3623574" cy="20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941" b="7278"/>
          <a:stretch/>
        </p:blipFill>
        <p:spPr>
          <a:xfrm>
            <a:off x="6656921" y="4804290"/>
            <a:ext cx="3033346" cy="207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8342" t="15589" r="16632" b="15589"/>
          <a:stretch/>
        </p:blipFill>
        <p:spPr>
          <a:xfrm>
            <a:off x="9539653" y="4804289"/>
            <a:ext cx="2652347" cy="20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0"/>
            <a:ext cx="10983098" cy="132556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NATURLIG OG KUNSTIG UTVALG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965915"/>
            <a:ext cx="8383317" cy="28276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NATURLIG UTVALG: </a:t>
            </a:r>
            <a:r>
              <a:rPr lang="nb-NO" dirty="0" smtClean="0"/>
              <a:t>De individene med gener som gir best tilpasning vil øke mest i antall. Dette er det evolusjon i all hovedsak baseres på og skjer hele tiden i naturen. Dette går </a:t>
            </a:r>
            <a:r>
              <a:rPr lang="nb-NO" dirty="0" err="1" smtClean="0"/>
              <a:t>saaakte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KUNSTIG UTVALG: </a:t>
            </a:r>
            <a:r>
              <a:rPr lang="nb-NO" dirty="0" smtClean="0"/>
              <a:t>Mennesker overstyrer det naturlige utvalget ved å velge ut de variantene man ønsker og krysse disse. Dermed går seleksjonen hurtigere, blir mer målrettet og følger ikke samme utvikling som i naturen.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Eksempler: hunder, katter, storfe, oppdrettslaks, bananer...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Image result for natural ban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09" y="1"/>
            <a:ext cx="3648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7707" y="3651406"/>
            <a:ext cx="3829169" cy="3206594"/>
            <a:chOff x="197707" y="3651406"/>
            <a:chExt cx="3829169" cy="3206594"/>
          </a:xfrm>
        </p:grpSpPr>
        <p:pic>
          <p:nvPicPr>
            <p:cNvPr id="1030" name="Picture 6" descr="Image result for wolf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07" y="3651406"/>
              <a:ext cx="3829169" cy="3206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3531" y="4417866"/>
              <a:ext cx="1714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Naturlig utvalg</a:t>
              </a:r>
              <a:endPara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11784" y="4783015"/>
            <a:ext cx="2390052" cy="1995694"/>
            <a:chOff x="4811784" y="4783015"/>
            <a:chExt cx="2390052" cy="1995694"/>
          </a:xfrm>
        </p:grpSpPr>
        <p:pic>
          <p:nvPicPr>
            <p:cNvPr id="1036" name="Picture 12" descr="Image result for BULLDOG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84" y="4783015"/>
              <a:ext cx="2390052" cy="1995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919415" y="5054648"/>
              <a:ext cx="1640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Kunstig utvalg</a:t>
              </a:r>
              <a:endPara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4758472">
            <a:off x="8443253" y="1817319"/>
            <a:ext cx="2612149" cy="66107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64323"/>
              </a:avLst>
            </a:prstTxWarp>
            <a:spAutoFit/>
          </a:bodyPr>
          <a:lstStyle/>
          <a:p>
            <a:r>
              <a:rPr lang="nb-N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Kunstig utvalg</a:t>
            </a:r>
            <a:endParaRPr lang="nb-N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6060215">
            <a:off x="10788978" y="4841410"/>
            <a:ext cx="1714187" cy="4264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Naturlig utvalg</a:t>
            </a:r>
            <a:endParaRPr lang="nb-N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24723" y="-1"/>
            <a:ext cx="3691264" cy="6858001"/>
            <a:chOff x="8524723" y="-1"/>
            <a:chExt cx="3691264" cy="6858001"/>
          </a:xfrm>
        </p:grpSpPr>
        <p:sp>
          <p:nvSpPr>
            <p:cNvPr id="7" name="Rectangle 6"/>
            <p:cNvSpPr/>
            <p:nvPr/>
          </p:nvSpPr>
          <p:spPr>
            <a:xfrm>
              <a:off x="8524723" y="0"/>
              <a:ext cx="2355401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026923" y="-1"/>
              <a:ext cx="2189064" cy="2394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3989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Image result for BULLDOG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50" y="226069"/>
            <a:ext cx="8727704" cy="50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082" y="1350818"/>
            <a:ext cx="1002069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jakten på et spesielt utseende har kunstig avl ført til:</a:t>
            </a:r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Kortere levetid</a:t>
            </a:r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Hofteproblemer</a:t>
            </a:r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Pusteproblemer</a:t>
            </a:r>
          </a:p>
          <a:p>
            <a:endParaRPr lang="nb-N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jakten på raskere vekst og bedre holdbarhet har kunstig avl ført til:</a:t>
            </a:r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Mindre næringsstoffer</a:t>
            </a:r>
          </a:p>
          <a:p>
            <a:endParaRPr lang="nb-N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Finnes det en bedre måte å gjøre det på?</a:t>
            </a:r>
            <a:endParaRPr lang="nb-N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Tomato PNG Image - Png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83" y="4148184"/>
            <a:ext cx="4426039" cy="25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 PÅ TEST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49" y="1489165"/>
            <a:ext cx="10642732" cy="47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434686"/>
            <a:ext cx="10515600" cy="1325563"/>
          </a:xfrm>
        </p:spPr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GENTEKNOLOGI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2756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N</a:t>
            </a:r>
            <a:r>
              <a:rPr lang="nb-NO" dirty="0" smtClean="0"/>
              <a:t>å </a:t>
            </a:r>
            <a:r>
              <a:rPr lang="nb-NO" dirty="0"/>
              <a:t>finnes det metoder for å </a:t>
            </a:r>
            <a:r>
              <a:rPr lang="nb-NO" dirty="0" smtClean="0"/>
              <a:t>genetisk modifisere bare akkurat den delen av organismen man ønsker å endre </a:t>
            </a:r>
            <a:r>
              <a:rPr lang="nb-NO" dirty="0" smtClean="0"/>
              <a:t>på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Dette kalles genetisk modifisering (GM) </a:t>
            </a:r>
            <a:br>
              <a:rPr lang="nb-NO" dirty="0" smtClean="0"/>
            </a:br>
            <a:r>
              <a:rPr lang="nb-NO" dirty="0" smtClean="0"/>
              <a:t>Organismen </a:t>
            </a:r>
            <a:r>
              <a:rPr lang="nb-NO" dirty="0"/>
              <a:t>som påvirkes kalles en genetisk modifisert organisme (GMO</a:t>
            </a:r>
            <a:r>
              <a:rPr lang="nb-NO" dirty="0" smtClean="0"/>
              <a:t>)</a:t>
            </a:r>
            <a:endParaRPr lang="nb-NO" dirty="0" smtClean="0"/>
          </a:p>
        </p:txBody>
      </p:sp>
      <p:pic>
        <p:nvPicPr>
          <p:cNvPr id="4" name="Picture 4" descr="Image result for g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5" y="4467497"/>
            <a:ext cx="6582032" cy="23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434686"/>
            <a:ext cx="10515600" cy="1325563"/>
          </a:xfrm>
        </p:spPr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GENETISK MODIFISERING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2641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/>
              <a:t>Som mye annen teknologi kan GM brukes fornuftig og misbrukes.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pPr marL="457200" lvl="1" indent="0">
              <a:buNone/>
            </a:pPr>
            <a:r>
              <a:rPr lang="nb-NO" sz="1600" dirty="0" smtClean="0"/>
              <a:t>MULIGHETER:</a:t>
            </a:r>
          </a:p>
          <a:p>
            <a:pPr lvl="1"/>
            <a:r>
              <a:rPr lang="nb-NO" sz="1600" dirty="0" smtClean="0"/>
              <a:t>GM gjør landbruket </a:t>
            </a:r>
            <a:r>
              <a:rPr lang="nb-NO" sz="1600" dirty="0"/>
              <a:t>mer effektivt </a:t>
            </a:r>
            <a:r>
              <a:rPr lang="nb-NO" sz="1600" dirty="0">
                <a:sym typeface="Wingdings" panose="05000000000000000000" pitchFamily="2" charset="2"/>
              </a:rPr>
              <a:t> </a:t>
            </a:r>
            <a:r>
              <a:rPr lang="nb-NO" sz="1600" dirty="0"/>
              <a:t>mer miljøvennlig, billigere….</a:t>
            </a:r>
          </a:p>
          <a:p>
            <a:pPr lvl="1"/>
            <a:r>
              <a:rPr lang="nb-NO" sz="1600" dirty="0"/>
              <a:t>GM kan øke matens holdbarhet, forbedre smaken, øke næringsinnholdet…..</a:t>
            </a:r>
          </a:p>
          <a:p>
            <a:pPr lvl="1"/>
            <a:r>
              <a:rPr lang="nb-NO" sz="1600" dirty="0"/>
              <a:t>GM kan hjelpe oss å blant annet produsere vitaminer, mineraler, hormoner, enzymer, antistoffer, råmateriale til vaksiner i stor skala</a:t>
            </a:r>
            <a:r>
              <a:rPr lang="nb-NO" sz="1600" dirty="0" smtClean="0"/>
              <a:t>…..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pPr marL="457200" lvl="1" indent="0">
              <a:buNone/>
            </a:pPr>
            <a:r>
              <a:rPr lang="nb-NO" sz="1600" dirty="0" smtClean="0"/>
              <a:t>UTFORDRINGER:</a:t>
            </a:r>
          </a:p>
          <a:p>
            <a:pPr lvl="1"/>
            <a:r>
              <a:rPr lang="nb-NO" sz="1600" dirty="0" smtClean="0"/>
              <a:t>Man kan utvikle en organisme som er så hardfør at dersom den sprer seg kan den tenkes å utkonkurrere arter i naturen.</a:t>
            </a:r>
          </a:p>
          <a:p>
            <a:pPr lvl="1"/>
            <a:r>
              <a:rPr lang="nb-NO" sz="1600" dirty="0" smtClean="0"/>
              <a:t>Med ny teknologi er det alltid lurt å være forsiktig</a:t>
            </a:r>
            <a:endParaRPr lang="nb-NO" sz="1600" dirty="0"/>
          </a:p>
        </p:txBody>
      </p:sp>
      <p:pic>
        <p:nvPicPr>
          <p:cNvPr id="4" name="Picture 4" descr="Image result for g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4452"/>
            <a:ext cx="6582032" cy="184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b Burger Reared to Challenge Real Meat Faces Taste Test Toda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32" y="5014451"/>
            <a:ext cx="5609968" cy="184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84" y="439845"/>
            <a:ext cx="10925432" cy="1325563"/>
          </a:xfrm>
        </p:spPr>
        <p:txBody>
          <a:bodyPr>
            <a:normAutofit/>
          </a:bodyPr>
          <a:lstStyle/>
          <a:p>
            <a:r>
              <a:rPr lang="nb-N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GENMODIFISERING AV BAKTERIER</a:t>
            </a:r>
            <a:endParaRPr lang="nb-N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" y="1696915"/>
            <a:ext cx="7739686" cy="243965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b-NO" dirty="0" smtClean="0"/>
              <a:t>Bakterier er egnet for genmodifisering:</a:t>
            </a:r>
          </a:p>
          <a:p>
            <a:pPr lvl="1"/>
            <a:r>
              <a:rPr lang="nb-NO" dirty="0" smtClean="0"/>
              <a:t>De er enkle</a:t>
            </a:r>
          </a:p>
          <a:p>
            <a:pPr lvl="1"/>
            <a:r>
              <a:rPr lang="nb-NO" dirty="0" smtClean="0"/>
              <a:t>De formerer seg raskt</a:t>
            </a:r>
          </a:p>
          <a:p>
            <a:pPr lvl="1"/>
            <a:r>
              <a:rPr lang="nb-NO" dirty="0" smtClean="0"/>
              <a:t>De har deler av </a:t>
            </a:r>
            <a:r>
              <a:rPr lang="nb-NO" dirty="0" err="1" smtClean="0"/>
              <a:t>DNA’et</a:t>
            </a:r>
            <a:r>
              <a:rPr lang="nb-NO" dirty="0" smtClean="0"/>
              <a:t> sitt i små ringer (</a:t>
            </a:r>
            <a:r>
              <a:rPr lang="nb-NO" dirty="0" err="1" smtClean="0"/>
              <a:t>plasmider</a:t>
            </a:r>
            <a:r>
              <a:rPr lang="nb-NO" dirty="0" smtClean="0"/>
              <a:t>) utenfor kromosomer. Disse </a:t>
            </a:r>
            <a:r>
              <a:rPr lang="nb-NO" dirty="0" smtClean="0"/>
              <a:t>kan </a:t>
            </a:r>
            <a:r>
              <a:rPr lang="nb-NO" dirty="0" smtClean="0"/>
              <a:t>endres </a:t>
            </a:r>
            <a:r>
              <a:rPr lang="nb-NO" dirty="0" smtClean="0"/>
              <a:t>uten å ødelegge bakterien.</a:t>
            </a:r>
          </a:p>
          <a:p>
            <a:pPr lvl="1"/>
            <a:r>
              <a:rPr lang="nb-NO" dirty="0" smtClean="0"/>
              <a:t>De har ikke nervesystem</a:t>
            </a:r>
          </a:p>
        </p:txBody>
      </p:sp>
      <p:pic>
        <p:nvPicPr>
          <p:cNvPr id="3076" name="Picture 4" descr="Image result for bacterial growt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0283"/>
            <a:ext cx="12192001" cy="25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607670" y="1696915"/>
            <a:ext cx="3490769" cy="1955011"/>
            <a:chOff x="4945207" y="5336379"/>
            <a:chExt cx="3182800" cy="1444950"/>
          </a:xfrm>
        </p:grpSpPr>
        <p:pic>
          <p:nvPicPr>
            <p:cNvPr id="3074" name="Picture 2" descr="https://upload.wikimedia.org/wikipedia/commons/thumb/c/cf/Plasmid_%28english%29.svg/300px-Plasmid_%28english%29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9"/>
            <a:stretch/>
          </p:blipFill>
          <p:spPr bwMode="auto">
            <a:xfrm>
              <a:off x="5058440" y="5620007"/>
              <a:ext cx="2857500" cy="116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45207" y="5336379"/>
              <a:ext cx="1697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Kromosom-DNA</a:t>
              </a:r>
              <a:endParaRPr lang="nb-NO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6805" y="535806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Plasmider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8144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1089</Words>
  <Application>Microsoft Office PowerPoint</Application>
  <PresentationFormat>Widescreen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BIOTEKNOLOGI</vt:lpstr>
      <vt:lpstr>BIOTEKNOLOGI</vt:lpstr>
      <vt:lpstr>BIOTEKNOLOGI OG GENTEKNOLOGI</vt:lpstr>
      <vt:lpstr>NATURLIG OG KUNSTIG UTVALG</vt:lpstr>
      <vt:lpstr>PowerPoint Presentation</vt:lpstr>
      <vt:lpstr>RESULTAT PÅ TEST</vt:lpstr>
      <vt:lpstr>GENTEKNOLOGI</vt:lpstr>
      <vt:lpstr>GENETISK MODIFISERING</vt:lpstr>
      <vt:lpstr>GENMODIFISERING AV BAKTERIER</vt:lpstr>
      <vt:lpstr>GENETISK MODIFISERING AV BAKTERIER: INSULINPRODUKSJON</vt:lpstr>
      <vt:lpstr>GENETISK MODIFISERING AV STØRRE ORGANISMER: CRISPR</vt:lpstr>
      <vt:lpstr>ETISKE DILEMMAER MED GENETISK MODIFISERING</vt:lpstr>
      <vt:lpstr>STAMCELLEFORSKNING OG STAMCELLEBEHANDLING</vt:lpstr>
      <vt:lpstr>ETISKE DILEMMAER MED STAMCELLEFORSKNING</vt:lpstr>
      <vt:lpstr>KLONING AV PATTEDYR VED KJERNEOVERFØRING</vt:lpstr>
      <vt:lpstr>ETISKE DILEMMAER MED KLONING</vt:lpstr>
      <vt:lpstr>DNA-ANALYSE OG GENTESTER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BIOTEKNOLOGI</dc:title>
  <dc:creator>A T</dc:creator>
  <cp:lastModifiedBy>A T</cp:lastModifiedBy>
  <cp:revision>80</cp:revision>
  <dcterms:created xsi:type="dcterms:W3CDTF">2017-11-07T14:40:35Z</dcterms:created>
  <dcterms:modified xsi:type="dcterms:W3CDTF">2020-03-10T12:42:39Z</dcterms:modified>
</cp:coreProperties>
</file>