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11522499-D0DC-4B4B-9CBC-5AB90BDD0B3F}" type="datetimeFigureOut">
              <a:rPr lang="nb-NO" smtClean="0"/>
              <a:t>15.03.2020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158252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11522499-D0DC-4B4B-9CBC-5AB90BDD0B3F}" type="datetimeFigureOut">
              <a:rPr lang="nb-NO" smtClean="0"/>
              <a:t>15.03.2020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155048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11522499-D0DC-4B4B-9CBC-5AB90BDD0B3F}" type="datetimeFigureOut">
              <a:rPr lang="nb-NO" smtClean="0"/>
              <a:t>15.03.2020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40666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11522499-D0DC-4B4B-9CBC-5AB90BDD0B3F}" type="datetimeFigureOut">
              <a:rPr lang="nb-NO" smtClean="0"/>
              <a:t>15.03.2020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140498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22499-D0DC-4B4B-9CBC-5AB90BDD0B3F}" type="datetimeFigureOut">
              <a:rPr lang="nb-NO" smtClean="0"/>
              <a:t>15.03.2020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98557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11522499-D0DC-4B4B-9CBC-5AB90BDD0B3F}" type="datetimeFigureOut">
              <a:rPr lang="nb-NO" smtClean="0"/>
              <a:t>15.03.2020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81938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11522499-D0DC-4B4B-9CBC-5AB90BDD0B3F}" type="datetimeFigureOut">
              <a:rPr lang="nb-NO" smtClean="0"/>
              <a:t>15.03.2020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334475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11522499-D0DC-4B4B-9CBC-5AB90BDD0B3F}" type="datetimeFigureOut">
              <a:rPr lang="nb-NO" smtClean="0"/>
              <a:t>15.03.2020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402805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22499-D0DC-4B4B-9CBC-5AB90BDD0B3F}" type="datetimeFigureOut">
              <a:rPr lang="nb-NO" smtClean="0"/>
              <a:t>15.03.2020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193328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22499-D0DC-4B4B-9CBC-5AB90BDD0B3F}" type="datetimeFigureOut">
              <a:rPr lang="nb-NO" smtClean="0"/>
              <a:t>15.03.2020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11217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22499-D0DC-4B4B-9CBC-5AB90BDD0B3F}" type="datetimeFigureOut">
              <a:rPr lang="nb-NO" smtClean="0"/>
              <a:t>15.03.2020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8A7991E-18A6-444A-8D59-EE667C634A2A}" type="slidenum">
              <a:rPr lang="nb-NO" smtClean="0"/>
              <a:t>‹#›</a:t>
            </a:fld>
            <a:endParaRPr lang="nb-NO"/>
          </a:p>
        </p:txBody>
      </p:sp>
    </p:spTree>
    <p:extLst>
      <p:ext uri="{BB962C8B-B14F-4D97-AF65-F5344CB8AC3E}">
        <p14:creationId xmlns:p14="http://schemas.microsoft.com/office/powerpoint/2010/main" val="214712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22499-D0DC-4B4B-9CBC-5AB90BDD0B3F}" type="datetimeFigureOut">
              <a:rPr lang="nb-NO" smtClean="0"/>
              <a:t>15.03.2020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7991E-18A6-444A-8D59-EE667C634A2A}" type="slidenum">
              <a:rPr lang="nb-NO" smtClean="0"/>
              <a:t>‹#›</a:t>
            </a:fld>
            <a:endParaRPr lang="nb-NO"/>
          </a:p>
        </p:txBody>
      </p:sp>
    </p:spTree>
    <p:extLst>
      <p:ext uri="{BB962C8B-B14F-4D97-AF65-F5344CB8AC3E}">
        <p14:creationId xmlns:p14="http://schemas.microsoft.com/office/powerpoint/2010/main" val="109934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44995" y="2640707"/>
            <a:ext cx="3179805" cy="4139034"/>
          </a:xfrm>
        </p:spPr>
        <p:txBody>
          <a:bodyPr>
            <a:normAutofit/>
          </a:bodyPr>
          <a:lstStyle/>
          <a:p>
            <a:r>
              <a:rPr lang="nb-NO" dirty="0" smtClean="0"/>
              <a:t>Følgende slides beskriver en fiktiv debatt mellom en klimafornekter og en klimaaktivist. Her </a:t>
            </a:r>
            <a:r>
              <a:rPr lang="nb-NO" dirty="0" smtClean="0"/>
              <a:t>er </a:t>
            </a:r>
            <a:r>
              <a:rPr lang="nb-NO" dirty="0" smtClean="0"/>
              <a:t>det noen typiske argumenter fra klimafornektere og noen svar som forklarer hvorfor disse argumentene </a:t>
            </a:r>
            <a:r>
              <a:rPr lang="nb-NO" dirty="0" smtClean="0"/>
              <a:t>baserer seg </a:t>
            </a:r>
            <a:r>
              <a:rPr lang="nb-NO" smtClean="0"/>
              <a:t>på misforståelser.</a:t>
            </a:r>
            <a:endParaRPr lang="nb-NO" dirty="0"/>
          </a:p>
        </p:txBody>
      </p:sp>
      <p:pic>
        <p:nvPicPr>
          <p:cNvPr id="4"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2640707"/>
            <a:ext cx="4637904" cy="42600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lderesultater for greta thunberg"/>
          <p:cNvPicPr>
            <a:picLocks noChangeAspect="1" noChangeArrowheads="1"/>
          </p:cNvPicPr>
          <p:nvPr/>
        </p:nvPicPr>
        <p:blipFill rotWithShape="1">
          <a:blip r:embed="rId3">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757881" y="1040507"/>
            <a:ext cx="10997513" cy="1176337"/>
          </a:xfrm>
        </p:spPr>
        <p:txBody>
          <a:bodyPr>
            <a:noAutofit/>
          </a:bodyPr>
          <a:lstStyle/>
          <a:p>
            <a:r>
              <a:rPr lang="nb-NO" sz="4400" b="1" dirty="0" smtClean="0">
                <a:effectLst>
                  <a:outerShdw blurRad="38100" dist="38100" dir="2700000" algn="tl">
                    <a:srgbClr val="000000">
                      <a:alpha val="43137"/>
                    </a:srgbClr>
                  </a:outerShdw>
                </a:effectLst>
              </a:rPr>
              <a:t>OFTE BRUKTE ARGUMENTER MOT AT DET FINNES MENNESKESKAPTE KLIMAENDRINGER</a:t>
            </a:r>
            <a:endParaRPr lang="nb-NO"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5103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dirty="0" smtClean="0"/>
              <a:t>OFTE BRUKTE ARGUMENTER MOT AT DET FINNES MENNESKESKAPTE KLIMAENDRINGER</a:t>
            </a:r>
            <a:endParaRPr lang="nb-NO" dirty="0"/>
          </a:p>
        </p:txBody>
      </p:sp>
      <p:sp>
        <p:nvSpPr>
          <p:cNvPr id="4" name="Rounded Rectangular Callout 3"/>
          <p:cNvSpPr/>
          <p:nvPr/>
        </p:nvSpPr>
        <p:spPr>
          <a:xfrm flipH="1">
            <a:off x="107576" y="1700115"/>
            <a:ext cx="7718368" cy="5059030"/>
          </a:xfrm>
          <a:prstGeom prst="wedgeRoundRectCallout">
            <a:avLst>
              <a:gd name="adj1" fmla="val -74558"/>
              <a:gd name="adj2" fmla="val 248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dirty="0" smtClean="0">
                <a:solidFill>
                  <a:schemeClr val="tx1"/>
                </a:solidFill>
              </a:rPr>
              <a:t>Ja det stemmer. Hvis ser på variasjoner i CO</a:t>
            </a:r>
            <a:r>
              <a:rPr lang="nb-NO" baseline="-25000" dirty="0" smtClean="0">
                <a:solidFill>
                  <a:schemeClr val="tx1"/>
                </a:solidFill>
              </a:rPr>
              <a:t>2</a:t>
            </a:r>
            <a:r>
              <a:rPr lang="nb-NO" dirty="0" smtClean="0">
                <a:solidFill>
                  <a:schemeClr val="tx1"/>
                </a:solidFill>
              </a:rPr>
              <a:t>-nivåene i atmosfæren ser vi at de varierer over tid, men større endringer har alltid tatt tusener av år. De siste 50 år har vi sluppet ut så mye CO</a:t>
            </a:r>
            <a:r>
              <a:rPr lang="nb-NO" baseline="-25000" dirty="0" smtClean="0">
                <a:solidFill>
                  <a:schemeClr val="tx1"/>
                </a:solidFill>
              </a:rPr>
              <a:t>2</a:t>
            </a:r>
            <a:r>
              <a:rPr lang="nb-NO" dirty="0" smtClean="0">
                <a:solidFill>
                  <a:schemeClr val="tx1"/>
                </a:solidFill>
              </a:rPr>
              <a:t> og andre klimagasser at nivåene nå er høyere enn noensinne og de stiger også mange hundre ganger raskere enn noen gang tidligere i jordas historie</a:t>
            </a:r>
          </a:p>
        </p:txBody>
      </p:sp>
      <p:pic>
        <p:nvPicPr>
          <p:cNvPr id="2068" name="Picture 20" descr="Bilderesultat for co2 level last 10000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89" y="3464409"/>
            <a:ext cx="6974541" cy="31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err="1" smtClean="0">
                <a:solidFill>
                  <a:schemeClr val="tx1"/>
                </a:solidFill>
              </a:rPr>
              <a:t>Pfft</a:t>
            </a:r>
            <a:r>
              <a:rPr lang="nb-NO" sz="2400" dirty="0" smtClean="0">
                <a:solidFill>
                  <a:schemeClr val="tx1"/>
                </a:solidFill>
              </a:rPr>
              <a:t>, hva har CO</a:t>
            </a:r>
            <a:r>
              <a:rPr lang="nb-NO" sz="2400" baseline="-25000" dirty="0" smtClean="0">
                <a:solidFill>
                  <a:schemeClr val="tx1"/>
                </a:solidFill>
              </a:rPr>
              <a:t>2</a:t>
            </a:r>
            <a:r>
              <a:rPr lang="nb-NO" sz="2400" dirty="0" smtClean="0">
                <a:solidFill>
                  <a:schemeClr val="tx1"/>
                </a:solidFill>
              </a:rPr>
              <a:t> å gjøre med temperatur?!!?! #YOUCANTFOOLME</a:t>
            </a:r>
          </a:p>
        </p:txBody>
      </p:sp>
    </p:spTree>
    <p:extLst>
      <p:ext uri="{BB962C8B-B14F-4D97-AF65-F5344CB8AC3E}">
        <p14:creationId xmlns:p14="http://schemas.microsoft.com/office/powerpoint/2010/main" val="660868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245805" y="1700115"/>
            <a:ext cx="7580139" cy="5167312"/>
          </a:xfrm>
          <a:prstGeom prst="wedgeRoundRectCallout">
            <a:avLst>
              <a:gd name="adj1" fmla="val -84011"/>
              <a:gd name="adj2" fmla="val 225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1400" dirty="0" smtClean="0">
                <a:solidFill>
                  <a:schemeClr val="tx1"/>
                </a:solidFill>
              </a:rPr>
              <a:t>Mye. Det er CO</a:t>
            </a:r>
            <a:r>
              <a:rPr lang="nb-NO" sz="1400" baseline="-25000" dirty="0" smtClean="0">
                <a:solidFill>
                  <a:schemeClr val="tx1"/>
                </a:solidFill>
              </a:rPr>
              <a:t>2</a:t>
            </a:r>
            <a:r>
              <a:rPr lang="nb-NO" sz="1400" dirty="0" smtClean="0">
                <a:solidFill>
                  <a:schemeClr val="tx1"/>
                </a:solidFill>
              </a:rPr>
              <a:t> og andre klimagasser i atmosfæren som gir oss drivhuseffekten. Jo mer av disse, dess varmere blir det. Og når det blir varmere, ja da smelter innlandsisen også og så stiger havnivåene. Under kan du se sammenhengen. Heldigvis henger temperatur og havsmelting litt bak økning av CO</a:t>
            </a:r>
            <a:r>
              <a:rPr lang="nb-NO" sz="1400" baseline="-25000" dirty="0" smtClean="0">
                <a:solidFill>
                  <a:schemeClr val="tx1"/>
                </a:solidFill>
              </a:rPr>
              <a:t>2 </a:t>
            </a:r>
            <a:r>
              <a:rPr lang="nb-NO" sz="1400" dirty="0" smtClean="0">
                <a:solidFill>
                  <a:schemeClr val="tx1"/>
                </a:solidFill>
              </a:rPr>
              <a:t> fordi de er konsekvenser av klimagasser, men vi kan allerede observere økning i både temperatur og havnivå og den vil fortsette.</a:t>
            </a:r>
          </a:p>
        </p:txBody>
      </p:sp>
      <p:pic>
        <p:nvPicPr>
          <p:cNvPr id="10" name="Picture 2" descr="https://upload.wikimedia.org/wikipedia/commons/thumb/c/ca/EPICA_temperature_plot.svg/1920px-EPICA_temperature_plot.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796" y="4087574"/>
            <a:ext cx="7270133" cy="27704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udy: climate was more variable during the last inter ..."/>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950" t="2534" r="2661" b="23166"/>
          <a:stretch/>
        </p:blipFill>
        <p:spPr bwMode="auto">
          <a:xfrm>
            <a:off x="968188" y="3209365"/>
            <a:ext cx="5970494" cy="280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Men CO</a:t>
            </a:r>
            <a:r>
              <a:rPr lang="nb-NO" sz="2400" baseline="-25000" dirty="0" smtClean="0">
                <a:solidFill>
                  <a:schemeClr val="tx1"/>
                </a:solidFill>
              </a:rPr>
              <a:t>2</a:t>
            </a:r>
            <a:r>
              <a:rPr lang="nb-NO" sz="2400" dirty="0" smtClean="0">
                <a:solidFill>
                  <a:schemeClr val="tx1"/>
                </a:solidFill>
              </a:rPr>
              <a:t> er jo bare en liten del av klimagassene, og mennesker står jo ikke engang for alt CO</a:t>
            </a:r>
            <a:r>
              <a:rPr lang="nb-NO" sz="2400" baseline="-25000" dirty="0" smtClean="0">
                <a:solidFill>
                  <a:schemeClr val="tx1"/>
                </a:solidFill>
              </a:rPr>
              <a:t>2</a:t>
            </a:r>
            <a:r>
              <a:rPr lang="nb-NO" sz="2400" dirty="0" smtClean="0">
                <a:solidFill>
                  <a:schemeClr val="tx1"/>
                </a:solidFill>
              </a:rPr>
              <a:t>-utslippet!!!!!</a:t>
            </a:r>
          </a:p>
          <a:p>
            <a:r>
              <a:rPr lang="nb-NO" sz="2400" dirty="0" smtClean="0">
                <a:solidFill>
                  <a:schemeClr val="tx1"/>
                </a:solidFill>
              </a:rPr>
              <a:t>#CO2ISAFRAUD</a:t>
            </a:r>
          </a:p>
        </p:txBody>
      </p:sp>
    </p:spTree>
    <p:extLst>
      <p:ext uri="{BB962C8B-B14F-4D97-AF65-F5344CB8AC3E}">
        <p14:creationId xmlns:p14="http://schemas.microsoft.com/office/powerpoint/2010/main" val="3450580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255638" y="1700115"/>
            <a:ext cx="7570305" cy="5087863"/>
          </a:xfrm>
          <a:prstGeom prst="wedgeRoundRectCallout">
            <a:avLst>
              <a:gd name="adj1" fmla="val -76845"/>
              <a:gd name="adj2" fmla="val 247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dirty="0" smtClean="0">
                <a:solidFill>
                  <a:schemeClr val="tx1"/>
                </a:solidFill>
              </a:rPr>
              <a:t>Det stemmer at CO</a:t>
            </a:r>
            <a:r>
              <a:rPr lang="nb-NO" baseline="-25000" dirty="0" smtClean="0">
                <a:solidFill>
                  <a:schemeClr val="tx1"/>
                </a:solidFill>
              </a:rPr>
              <a:t>2</a:t>
            </a:r>
            <a:r>
              <a:rPr lang="nb-NO" dirty="0" smtClean="0">
                <a:solidFill>
                  <a:schemeClr val="tx1"/>
                </a:solidFill>
              </a:rPr>
              <a:t> ikke er den vanligste klimagassen. Men CO</a:t>
            </a:r>
            <a:r>
              <a:rPr lang="nb-NO" baseline="-25000" dirty="0" smtClean="0">
                <a:solidFill>
                  <a:schemeClr val="tx1"/>
                </a:solidFill>
              </a:rPr>
              <a:t>2</a:t>
            </a:r>
            <a:r>
              <a:rPr lang="nb-NO" dirty="0" smtClean="0">
                <a:solidFill>
                  <a:schemeClr val="tx1"/>
                </a:solidFill>
              </a:rPr>
              <a:t> er likevel en viktig klimagass og er i stor grad menneskeskapt. I tillegg har vi metan (CH</a:t>
            </a:r>
            <a:r>
              <a:rPr lang="nb-NO" baseline="-25000" dirty="0" smtClean="0">
                <a:solidFill>
                  <a:schemeClr val="tx1"/>
                </a:solidFill>
              </a:rPr>
              <a:t>4</a:t>
            </a:r>
            <a:r>
              <a:rPr lang="nb-NO" dirty="0" smtClean="0">
                <a:solidFill>
                  <a:schemeClr val="tx1"/>
                </a:solidFill>
              </a:rPr>
              <a:t>) som også i stor grad er forbundet med menneskeutslipp fordi drøvtyggere som kuer produserer denne. Vanndamp som er den tredje store klimagassen påvirkes indirekte av økte mengder CO</a:t>
            </a:r>
            <a:r>
              <a:rPr lang="nb-NO" baseline="-25000" dirty="0" smtClean="0">
                <a:solidFill>
                  <a:schemeClr val="tx1"/>
                </a:solidFill>
              </a:rPr>
              <a:t>2</a:t>
            </a:r>
            <a:r>
              <a:rPr lang="nb-NO" dirty="0" smtClean="0">
                <a:solidFill>
                  <a:schemeClr val="tx1"/>
                </a:solidFill>
              </a:rPr>
              <a:t> og metan.</a:t>
            </a:r>
            <a:endParaRPr lang="nb-NO" baseline="-25000" dirty="0" smtClean="0">
              <a:solidFill>
                <a:schemeClr val="tx1"/>
              </a:solidFill>
            </a:endParaRPr>
          </a:p>
          <a:p>
            <a:endParaRPr lang="nb-NO" dirty="0">
              <a:solidFill>
                <a:schemeClr val="tx1"/>
              </a:solidFill>
            </a:endParaRPr>
          </a:p>
          <a:p>
            <a:r>
              <a:rPr lang="nb-NO" dirty="0" smtClean="0">
                <a:solidFill>
                  <a:schemeClr val="tx1"/>
                </a:solidFill>
              </a:rPr>
              <a:t>Og det skal ikke så store endringer til før balansen blir forskjøvet. </a:t>
            </a:r>
            <a:r>
              <a:rPr lang="nb-NO" dirty="0">
                <a:solidFill>
                  <a:schemeClr val="tx1"/>
                </a:solidFill>
              </a:rPr>
              <a:t>N</a:t>
            </a:r>
            <a:r>
              <a:rPr lang="nb-NO" dirty="0" smtClean="0">
                <a:solidFill>
                  <a:schemeClr val="tx1"/>
                </a:solidFill>
              </a:rPr>
              <a:t>aturen er i hårfin balanse og «små» endringer i atmosfæren kan gi store utslag på klima. </a:t>
            </a:r>
          </a:p>
          <a:p>
            <a:endParaRPr lang="nb-NO" dirty="0">
              <a:solidFill>
                <a:schemeClr val="tx1"/>
              </a:solidFill>
            </a:endParaRPr>
          </a:p>
          <a:p>
            <a:r>
              <a:rPr lang="nb-NO" dirty="0" smtClean="0">
                <a:solidFill>
                  <a:schemeClr val="tx1"/>
                </a:solidFill>
              </a:rPr>
              <a:t>Et annet begrep som er relevant i denne sammenhengen er CO</a:t>
            </a:r>
            <a:r>
              <a:rPr lang="nb-NO" baseline="-25000" dirty="0" smtClean="0">
                <a:solidFill>
                  <a:schemeClr val="tx1"/>
                </a:solidFill>
              </a:rPr>
              <a:t>2</a:t>
            </a:r>
            <a:r>
              <a:rPr lang="nb-NO" dirty="0" smtClean="0">
                <a:solidFill>
                  <a:schemeClr val="tx1"/>
                </a:solidFill>
              </a:rPr>
              <a:t>-ekvivalenter, det betyr at vi regner om det totale menneskelige klimagassutslipp til hva det ville tilsvart i CO</a:t>
            </a:r>
            <a:r>
              <a:rPr lang="nb-NO" baseline="-25000" dirty="0" smtClean="0">
                <a:solidFill>
                  <a:schemeClr val="tx1"/>
                </a:solidFill>
              </a:rPr>
              <a:t>2</a:t>
            </a:r>
            <a:r>
              <a:rPr lang="nb-NO" dirty="0" smtClean="0">
                <a:solidFill>
                  <a:schemeClr val="tx1"/>
                </a:solidFill>
              </a:rPr>
              <a:t> for å ha </a:t>
            </a:r>
            <a:r>
              <a:rPr lang="nb-NO" dirty="0" err="1" smtClean="0">
                <a:solidFill>
                  <a:schemeClr val="tx1"/>
                </a:solidFill>
              </a:rPr>
              <a:t>èn</a:t>
            </a:r>
            <a:r>
              <a:rPr lang="nb-NO" dirty="0" smtClean="0">
                <a:solidFill>
                  <a:schemeClr val="tx1"/>
                </a:solidFill>
              </a:rPr>
              <a:t> sammenlignbar verdi for alle utslipp og ikke tall for hver enkelt klimagass. (Grafene her er ikke det)</a:t>
            </a:r>
          </a:p>
        </p:txBody>
      </p:sp>
    </p:spTree>
    <p:extLst>
      <p:ext uri="{BB962C8B-B14F-4D97-AF65-F5344CB8AC3E}">
        <p14:creationId xmlns:p14="http://schemas.microsoft.com/office/powerpoint/2010/main" val="402965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Men det er jo ikke bare jeg som mener at ikke klimaendringene er menneskeskapte, også mange forskere!!!!!?!?! #FOXNEWSSCIENCE</a:t>
            </a:r>
          </a:p>
        </p:txBody>
      </p:sp>
    </p:spTree>
    <p:extLst>
      <p:ext uri="{BB962C8B-B14F-4D97-AF65-F5344CB8AC3E}">
        <p14:creationId xmlns:p14="http://schemas.microsoft.com/office/powerpoint/2010/main" val="3310375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1225849" y="1700115"/>
            <a:ext cx="6600095" cy="5087863"/>
          </a:xfrm>
          <a:prstGeom prst="wedgeRoundRectCallout">
            <a:avLst>
              <a:gd name="adj1" fmla="val -78720"/>
              <a:gd name="adj2" fmla="val 2485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Vel, mange forskere er det ikke, men det finnes dessverre noen som ikke utfører ordentlig forskning basert på vitenskapelige prinsipper.</a:t>
            </a:r>
          </a:p>
          <a:p>
            <a:endParaRPr lang="nb-NO" sz="2400" dirty="0">
              <a:solidFill>
                <a:schemeClr val="tx1"/>
              </a:solidFill>
            </a:endParaRPr>
          </a:p>
          <a:p>
            <a:r>
              <a:rPr lang="nb-NO" sz="2400" dirty="0" smtClean="0">
                <a:solidFill>
                  <a:schemeClr val="tx1"/>
                </a:solidFill>
              </a:rPr>
              <a:t>Det er mange industrier som har mye å tape dersom vi blir mer miljøvennlige, for eksempel olje- og kullbransjen. Her finnes det dessverre aktører som betaler «forskere» store summer for å motsi det store flertallet.</a:t>
            </a:r>
          </a:p>
        </p:txBody>
      </p:sp>
    </p:spTree>
    <p:extLst>
      <p:ext uri="{BB962C8B-B14F-4D97-AF65-F5344CB8AC3E}">
        <p14:creationId xmlns:p14="http://schemas.microsoft.com/office/powerpoint/2010/main" val="67058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4338" name="Picture 2" descr="Bilderesultat for arnold schwarzeneg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704" y="1548143"/>
            <a:ext cx="3810000" cy="530985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flipH="1">
            <a:off x="1225849" y="1700115"/>
            <a:ext cx="6600095" cy="5079626"/>
          </a:xfrm>
          <a:prstGeom prst="wedgeRoundRectCallout">
            <a:avLst>
              <a:gd name="adj1" fmla="val -87327"/>
              <a:gd name="adj2" fmla="val -3553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Arnold Schwarzenegger: </a:t>
            </a:r>
          </a:p>
          <a:p>
            <a:endParaRPr lang="nb-NO" sz="2400" dirty="0">
              <a:solidFill>
                <a:schemeClr val="tx1"/>
              </a:solidFill>
            </a:endParaRPr>
          </a:p>
          <a:p>
            <a:r>
              <a:rPr lang="nb-NO" sz="2400" dirty="0" smtClean="0">
                <a:solidFill>
                  <a:schemeClr val="tx1"/>
                </a:solidFill>
              </a:rPr>
              <a:t>«Trump, for å si det slik, dersom jeg mistenkte at sønnen min var syk og jeg tok han med til 100 leger, og 99 av dem sa at han var syk, ja da ville jeg behandlet sønnen min».</a:t>
            </a:r>
          </a:p>
        </p:txBody>
      </p:sp>
    </p:spTree>
    <p:extLst>
      <p:ext uri="{BB962C8B-B14F-4D97-AF65-F5344CB8AC3E}">
        <p14:creationId xmlns:p14="http://schemas.microsoft.com/office/powerpoint/2010/main" val="4179181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Men forskerne kommer jo ikke med klare tall til oss, de vet jo ingenting!!!! </a:t>
            </a:r>
          </a:p>
          <a:p>
            <a:r>
              <a:rPr lang="nb-NO" sz="2400" dirty="0" smtClean="0">
                <a:solidFill>
                  <a:schemeClr val="tx1"/>
                </a:solidFill>
              </a:rPr>
              <a:t>#IAMVERYSMART</a:t>
            </a:r>
          </a:p>
        </p:txBody>
      </p:sp>
    </p:spTree>
    <p:extLst>
      <p:ext uri="{BB962C8B-B14F-4D97-AF65-F5344CB8AC3E}">
        <p14:creationId xmlns:p14="http://schemas.microsoft.com/office/powerpoint/2010/main" val="3553496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dirty="0" smtClean="0"/>
              <a:t>OFTE BRUKTE ARGUMENTER MOT AT DET FINNES MENNESKESKAPTE KLIMAENDRINGER</a:t>
            </a:r>
            <a:endParaRPr lang="nb-NO" dirty="0"/>
          </a:p>
        </p:txBody>
      </p:sp>
      <p:sp>
        <p:nvSpPr>
          <p:cNvPr id="4" name="Rounded Rectangular Callout 3"/>
          <p:cNvSpPr/>
          <p:nvPr/>
        </p:nvSpPr>
        <p:spPr>
          <a:xfrm flipH="1">
            <a:off x="550606" y="1700115"/>
            <a:ext cx="7275338" cy="5071877"/>
          </a:xfrm>
          <a:prstGeom prst="wedgeRoundRectCallout">
            <a:avLst>
              <a:gd name="adj1" fmla="val -77684"/>
              <a:gd name="adj2" fmla="val 253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Det er ekstremt vanskelig å si nøyaktig hvor store temperaturendringer det vil bli og nøyaktig hvor mye dette vil påvirke oss. Forskere som følger vitenskapelige prinsipper vil ikke slå fast tall før man er sikker på at de stemmer. </a:t>
            </a:r>
          </a:p>
          <a:p>
            <a:endParaRPr lang="nb-NO" sz="2400" dirty="0">
              <a:solidFill>
                <a:schemeClr val="tx1"/>
              </a:solidFill>
            </a:endParaRPr>
          </a:p>
          <a:p>
            <a:r>
              <a:rPr lang="nb-NO" sz="2400" dirty="0" smtClean="0">
                <a:solidFill>
                  <a:schemeClr val="tx1"/>
                </a:solidFill>
              </a:rPr>
              <a:t>Det man vet med sikkerhet er at menneskeskapte utslipp fører til mer klimagasser i atmosfæren og global oppvarming og klimaendringer, og at dette fører til og vil fortsette å føre til store endringer på jorda med mindre vi gjør noe med det.</a:t>
            </a:r>
          </a:p>
        </p:txBody>
      </p:sp>
    </p:spTree>
    <p:extLst>
      <p:ext uri="{BB962C8B-B14F-4D97-AF65-F5344CB8AC3E}">
        <p14:creationId xmlns:p14="http://schemas.microsoft.com/office/powerpoint/2010/main" val="1310733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25514" y="1690688"/>
            <a:ext cx="5735595" cy="5056101"/>
          </a:xfrm>
          <a:prstGeom prst="wedgeRoundRectCallout">
            <a:avLst>
              <a:gd name="adj1" fmla="val -103087"/>
              <a:gd name="adj2" fmla="val 1451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Hvordan kan vi ha en så kald vinter hvis det er global oppvarming?!!? #FAKENEWS </a:t>
            </a:r>
          </a:p>
        </p:txBody>
      </p:sp>
    </p:spTree>
    <p:extLst>
      <p:ext uri="{BB962C8B-B14F-4D97-AF65-F5344CB8AC3E}">
        <p14:creationId xmlns:p14="http://schemas.microsoft.com/office/powerpoint/2010/main" val="2911146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Men, men, men det er jo deilig med varme da!!?!</a:t>
            </a:r>
          </a:p>
          <a:p>
            <a:r>
              <a:rPr lang="nb-NO" sz="2400" dirty="0" smtClean="0">
                <a:solidFill>
                  <a:schemeClr val="tx1"/>
                </a:solidFill>
              </a:rPr>
              <a:t>#MAKEAMERICAHOTAGAIN</a:t>
            </a:r>
          </a:p>
        </p:txBody>
      </p:sp>
    </p:spTree>
    <p:extLst>
      <p:ext uri="{BB962C8B-B14F-4D97-AF65-F5344CB8AC3E}">
        <p14:creationId xmlns:p14="http://schemas.microsoft.com/office/powerpoint/2010/main" val="1412477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3314" name="Picture 2" descr="Bilderesultat for ulf leirstein"/>
          <p:cNvPicPr>
            <a:picLocks noChangeAspect="1" noChangeArrowheads="1"/>
          </p:cNvPicPr>
          <p:nvPr/>
        </p:nvPicPr>
        <p:blipFill rotWithShape="1">
          <a:blip r:embed="rId2">
            <a:extLst>
              <a:ext uri="{28A0092B-C50C-407E-A947-70E740481C1C}">
                <a14:useLocalDpi xmlns:a14="http://schemas.microsoft.com/office/drawing/2010/main" val="0"/>
              </a:ext>
            </a:extLst>
          </a:blip>
          <a:srcRect l="33417" r="6697"/>
          <a:stretch/>
        </p:blipFill>
        <p:spPr bwMode="auto">
          <a:xfrm flipH="1">
            <a:off x="-1" y="1674069"/>
            <a:ext cx="5329881" cy="518393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420497" y="1690688"/>
            <a:ext cx="6540844" cy="4990198"/>
          </a:xfrm>
          <a:prstGeom prst="wedgeRoundRectCallout">
            <a:avLst>
              <a:gd name="adj1" fmla="val -73472"/>
              <a:gd name="adj2" fmla="val 133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Ulf Leirstein (FRP): Det </a:t>
            </a:r>
            <a:r>
              <a:rPr lang="nb-NO" sz="2400" dirty="0">
                <a:solidFill>
                  <a:schemeClr val="tx1"/>
                </a:solidFill>
              </a:rPr>
              <a:t>er ikke bare negativt at det blir varmere på kloden. For Norge vil det være en fordel. Da kunne vi for eksempel hatt matproduksjon hele </a:t>
            </a:r>
            <a:r>
              <a:rPr lang="nb-NO" sz="2400" dirty="0" smtClean="0">
                <a:solidFill>
                  <a:schemeClr val="tx1"/>
                </a:solidFill>
              </a:rPr>
              <a:t>året.</a:t>
            </a:r>
          </a:p>
        </p:txBody>
      </p:sp>
    </p:spTree>
    <p:extLst>
      <p:ext uri="{BB962C8B-B14F-4D97-AF65-F5344CB8AC3E}">
        <p14:creationId xmlns:p14="http://schemas.microsoft.com/office/powerpoint/2010/main" val="743905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108642" y="1700115"/>
            <a:ext cx="7843052" cy="5079626"/>
          </a:xfrm>
          <a:prstGeom prst="wedgeRoundRectCallout">
            <a:avLst>
              <a:gd name="adj1" fmla="val -74337"/>
              <a:gd name="adj2" fmla="val 252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1400" dirty="0" smtClean="0">
                <a:solidFill>
                  <a:schemeClr val="tx1"/>
                </a:solidFill>
              </a:rPr>
              <a:t>Skjerpings folkens! Si det til det meste av verdens befolkning som allerede har det </a:t>
            </a:r>
            <a:br>
              <a:rPr lang="nb-NO" sz="1400" dirty="0" smtClean="0">
                <a:solidFill>
                  <a:schemeClr val="tx1"/>
                </a:solidFill>
              </a:rPr>
            </a:br>
            <a:r>
              <a:rPr lang="nb-NO" sz="1400" dirty="0" smtClean="0">
                <a:solidFill>
                  <a:schemeClr val="tx1"/>
                </a:solidFill>
              </a:rPr>
              <a:t>(mer enn) varmt nok og ofte også mer enn tørt nok. </a:t>
            </a:r>
          </a:p>
          <a:p>
            <a:endParaRPr lang="nb-NO" sz="1400" dirty="0">
              <a:solidFill>
                <a:schemeClr val="tx1"/>
              </a:solidFill>
            </a:endParaRPr>
          </a:p>
          <a:p>
            <a:r>
              <a:rPr lang="nb-NO" sz="1400" dirty="0" smtClean="0">
                <a:solidFill>
                  <a:schemeClr val="tx1"/>
                </a:solidFill>
              </a:rPr>
              <a:t>Eller si det til befolkningen i Bangladesh, hvor hele landet risikerer å bli liggende under vann når havet stiger mer. </a:t>
            </a:r>
            <a:br>
              <a:rPr lang="nb-NO" sz="1400" dirty="0" smtClean="0">
                <a:solidFill>
                  <a:schemeClr val="tx1"/>
                </a:solidFill>
              </a:rPr>
            </a:br>
            <a:endParaRPr lang="nb-NO" sz="1400" dirty="0" smtClean="0">
              <a:solidFill>
                <a:schemeClr val="tx1"/>
              </a:solidFill>
            </a:endParaRPr>
          </a:p>
          <a:p>
            <a:r>
              <a:rPr lang="nb-NO" sz="1400" dirty="0" smtClean="0">
                <a:solidFill>
                  <a:schemeClr val="tx1"/>
                </a:solidFill>
              </a:rPr>
              <a:t>Eller si det til alt dyre- og plantelivet på jorda som er tilpasset visse klimaer og temperaturer.</a:t>
            </a:r>
          </a:p>
          <a:p>
            <a:endParaRPr lang="nb-NO" sz="1400" dirty="0" smtClean="0">
              <a:solidFill>
                <a:schemeClr val="tx1"/>
              </a:solidFill>
            </a:endParaRPr>
          </a:p>
          <a:p>
            <a:r>
              <a:rPr lang="nb-NO" sz="1400" dirty="0" smtClean="0">
                <a:solidFill>
                  <a:schemeClr val="tx1"/>
                </a:solidFill>
              </a:rPr>
              <a:t>Dessuten er det en vanlig feil å tro at global oppvarming bare gjør jorda varmere. Noen steder blir det varmere, noen steder mye varmere, noen steder kaldere, noen steder mye tørrere, og mange steder mye mer utsatt for uvær. Generelt sett gjør menneskeskapte klimaendringer været og klimaet på jorda mye mer ustabilt og vanskeligere å leve i. I Norge ser vi at i tillegg til temperaturøkning gjør klimaendringene at vi får en markant økning i nedbør.</a:t>
            </a:r>
          </a:p>
        </p:txBody>
      </p:sp>
      <p:pic>
        <p:nvPicPr>
          <p:cNvPr id="12290" name="Picture 2" descr="Relatert bil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83" y="4930588"/>
            <a:ext cx="3036343" cy="180076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ilderesultat for bangladesh flood"/>
          <p:cNvPicPr>
            <a:picLocks noChangeAspect="1" noChangeArrowheads="1"/>
          </p:cNvPicPr>
          <p:nvPr/>
        </p:nvPicPr>
        <p:blipFill rotWithShape="1">
          <a:blip r:embed="rId4">
            <a:extLst>
              <a:ext uri="{28A0092B-C50C-407E-A947-70E740481C1C}">
                <a14:useLocalDpi xmlns:a14="http://schemas.microsoft.com/office/drawing/2010/main" val="0"/>
              </a:ext>
            </a:extLst>
          </a:blip>
          <a:srcRect b="9148"/>
          <a:stretch/>
        </p:blipFill>
        <p:spPr bwMode="auto">
          <a:xfrm>
            <a:off x="3923746" y="4930588"/>
            <a:ext cx="3036343" cy="180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4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OK, så vi er kjørt uansett, og jeg har det fint jeg, så hvorfor gidde å bry seg!!!?</a:t>
            </a:r>
          </a:p>
          <a:p>
            <a:r>
              <a:rPr lang="nb-NO" sz="2400" dirty="0" smtClean="0">
                <a:solidFill>
                  <a:schemeClr val="tx1"/>
                </a:solidFill>
              </a:rPr>
              <a:t>#</a:t>
            </a:r>
            <a:r>
              <a:rPr lang="nb-NO" sz="2400" dirty="0" err="1" smtClean="0">
                <a:solidFill>
                  <a:schemeClr val="tx1"/>
                </a:solidFill>
              </a:rPr>
              <a:t>Covfefe</a:t>
            </a:r>
            <a:endParaRPr lang="nb-NO" sz="2400" dirty="0" smtClean="0">
              <a:solidFill>
                <a:schemeClr val="tx1"/>
              </a:solidFill>
            </a:endParaRPr>
          </a:p>
        </p:txBody>
      </p:sp>
    </p:spTree>
    <p:extLst>
      <p:ext uri="{BB962C8B-B14F-4D97-AF65-F5344CB8AC3E}">
        <p14:creationId xmlns:p14="http://schemas.microsoft.com/office/powerpoint/2010/main" val="3735187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950613" y="1700115"/>
            <a:ext cx="6875329" cy="5079626"/>
          </a:xfrm>
          <a:prstGeom prst="wedgeRoundRectCallout">
            <a:avLst>
              <a:gd name="adj1" fmla="val -78238"/>
              <a:gd name="adj2" fmla="val 254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dirty="0">
                <a:solidFill>
                  <a:schemeClr val="tx1"/>
                </a:solidFill>
              </a:rPr>
              <a:t>V</a:t>
            </a:r>
            <a:r>
              <a:rPr lang="nb-NO" dirty="0" smtClean="0">
                <a:solidFill>
                  <a:schemeClr val="tx1"/>
                </a:solidFill>
              </a:rPr>
              <a:t>i har både et ansvar for de mennesker som allerede i dag lider på grunn av menneskeskapte klimaforandringer og også for generasjoner som kommer etter oss.</a:t>
            </a:r>
          </a:p>
          <a:p>
            <a:endParaRPr lang="nb-NO" dirty="0">
              <a:solidFill>
                <a:schemeClr val="tx1"/>
              </a:solidFill>
            </a:endParaRPr>
          </a:p>
          <a:p>
            <a:r>
              <a:rPr lang="nb-NO" dirty="0" smtClean="0">
                <a:solidFill>
                  <a:schemeClr val="tx1"/>
                </a:solidFill>
              </a:rPr>
              <a:t>Og det nytter, det har vi vist før og det kan vi gjøre igjen. Her er et par eksempler: </a:t>
            </a:r>
          </a:p>
          <a:p>
            <a:pPr marL="285750" indent="-285750">
              <a:buFontTx/>
              <a:buChar char="-"/>
            </a:pPr>
            <a:r>
              <a:rPr lang="nb-NO" dirty="0" smtClean="0">
                <a:solidFill>
                  <a:schemeClr val="tx1"/>
                </a:solidFill>
              </a:rPr>
              <a:t>Utslipp av KFK-gasser var i ferd med å ødelegge ozonlaget, men internasjonalt samarbeid gjorde at det i dag nesten ikke er KFK-utslipp og ozonlaget er i ferd med å bygge seg opp igjen. </a:t>
            </a:r>
          </a:p>
          <a:p>
            <a:pPr marL="285750" indent="-285750">
              <a:buFontTx/>
              <a:buChar char="-"/>
            </a:pPr>
            <a:r>
              <a:rPr lang="nb-NO" dirty="0" smtClean="0">
                <a:solidFill>
                  <a:schemeClr val="tx1"/>
                </a:solidFill>
              </a:rPr>
              <a:t>Sur nedbør var et stort problem på 80-tallet, det har vi i dag klart å redusere kraftig og økosystemer påvirket av sur nedbør er i ferd med å bygge seg opp igjen.</a:t>
            </a:r>
          </a:p>
          <a:p>
            <a:r>
              <a:rPr lang="nb-NO" dirty="0" smtClean="0">
                <a:solidFill>
                  <a:schemeClr val="tx1"/>
                </a:solidFill>
              </a:rPr>
              <a:t> </a:t>
            </a:r>
          </a:p>
          <a:p>
            <a:r>
              <a:rPr lang="nb-NO" dirty="0" smtClean="0">
                <a:solidFill>
                  <a:schemeClr val="tx1"/>
                </a:solidFill>
              </a:rPr>
              <a:t>Disse eksemplene viser både at det nytter, men også at det tar lang tid å reparere prosesser i naturen. Derfor er det ekstra viktig å handle raskt og kraftfullt.</a:t>
            </a:r>
          </a:p>
        </p:txBody>
      </p:sp>
    </p:spTree>
    <p:extLst>
      <p:ext uri="{BB962C8B-B14F-4D97-AF65-F5344CB8AC3E}">
        <p14:creationId xmlns:p14="http://schemas.microsoft.com/office/powerpoint/2010/main" val="3032961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Greit, jeg gir meg. Så hva vil du man skal gjøre da for å bidra til bærekraftig utvikling?</a:t>
            </a:r>
          </a:p>
          <a:p>
            <a:r>
              <a:rPr lang="nb-NO" sz="2400" dirty="0" smtClean="0">
                <a:solidFill>
                  <a:schemeClr val="tx1"/>
                </a:solidFill>
              </a:rPr>
              <a:t>#HumbleTrump2020</a:t>
            </a:r>
          </a:p>
        </p:txBody>
      </p:sp>
    </p:spTree>
    <p:extLst>
      <p:ext uri="{BB962C8B-B14F-4D97-AF65-F5344CB8AC3E}">
        <p14:creationId xmlns:p14="http://schemas.microsoft.com/office/powerpoint/2010/main" val="1383981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1225849" y="1700115"/>
            <a:ext cx="6600095" cy="5079626"/>
          </a:xfrm>
          <a:prstGeom prst="wedgeRoundRectCallout">
            <a:avLst>
              <a:gd name="adj1" fmla="val -81382"/>
              <a:gd name="adj2" fmla="val 2556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000" dirty="0" smtClean="0">
                <a:solidFill>
                  <a:schemeClr val="tx1"/>
                </a:solidFill>
              </a:rPr>
              <a:t>Stater må inngå avtaler, som f.eks. </a:t>
            </a:r>
            <a:r>
              <a:rPr lang="nb-NO" sz="2000" dirty="0" err="1" smtClean="0">
                <a:solidFill>
                  <a:schemeClr val="tx1"/>
                </a:solidFill>
              </a:rPr>
              <a:t>Parisavtalen</a:t>
            </a:r>
            <a:r>
              <a:rPr lang="nb-NO" sz="2000" dirty="0" smtClean="0">
                <a:solidFill>
                  <a:schemeClr val="tx1"/>
                </a:solidFill>
              </a:rPr>
              <a:t> om reduserte utslipp. Og de må følge opp, det betyr blant annet at det skal satses på miljøvennlig energi og investeres i forskning på miljøvennlig teknologi.</a:t>
            </a:r>
          </a:p>
          <a:p>
            <a:endParaRPr lang="nb-NO" sz="2000" dirty="0">
              <a:solidFill>
                <a:schemeClr val="tx1"/>
              </a:solidFill>
            </a:endParaRPr>
          </a:p>
          <a:p>
            <a:r>
              <a:rPr lang="nb-NO" sz="2000" dirty="0" smtClean="0">
                <a:solidFill>
                  <a:schemeClr val="tx1"/>
                </a:solidFill>
              </a:rPr>
              <a:t>Bedrifter må bidra med bærekraftighet ved å lage miljøvennlige produkter.</a:t>
            </a:r>
          </a:p>
          <a:p>
            <a:endParaRPr lang="nb-NO" sz="2000" dirty="0">
              <a:solidFill>
                <a:schemeClr val="tx1"/>
              </a:solidFill>
            </a:endParaRPr>
          </a:p>
          <a:p>
            <a:r>
              <a:rPr lang="nb-NO" sz="2000" dirty="0" smtClean="0">
                <a:solidFill>
                  <a:schemeClr val="tx1"/>
                </a:solidFill>
              </a:rPr>
              <a:t>Medier må skrive om det, avsløre miljøverstinger og rose de som gjør noe ekstra for miljøet.</a:t>
            </a:r>
          </a:p>
          <a:p>
            <a:endParaRPr lang="nb-NO" sz="2000" dirty="0" smtClean="0">
              <a:solidFill>
                <a:schemeClr val="tx1"/>
              </a:solidFill>
            </a:endParaRPr>
          </a:p>
          <a:p>
            <a:r>
              <a:rPr lang="nb-NO" sz="2000" dirty="0" smtClean="0">
                <a:solidFill>
                  <a:schemeClr val="tx1"/>
                </a:solidFill>
              </a:rPr>
              <a:t>Og som enkeltpersoner kan vi også gjøre mye, det kommer jeg tilbake til.</a:t>
            </a:r>
            <a:endParaRPr lang="nb-NO" sz="2000" dirty="0">
              <a:solidFill>
                <a:schemeClr val="tx1"/>
              </a:solidFill>
            </a:endParaRPr>
          </a:p>
        </p:txBody>
      </p:sp>
    </p:spTree>
    <p:extLst>
      <p:ext uri="{BB962C8B-B14F-4D97-AF65-F5344CB8AC3E}">
        <p14:creationId xmlns:p14="http://schemas.microsoft.com/office/powerpoint/2010/main" val="277240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Men jeg kjører jo elbil!!!</a:t>
            </a:r>
            <a:r>
              <a:rPr lang="nb-NO" sz="2400" dirty="0">
                <a:solidFill>
                  <a:schemeClr val="tx1"/>
                </a:solidFill>
              </a:rPr>
              <a:t> </a:t>
            </a:r>
            <a:r>
              <a:rPr lang="nb-NO" sz="2400" dirty="0" smtClean="0">
                <a:solidFill>
                  <a:schemeClr val="tx1"/>
                </a:solidFill>
              </a:rPr>
              <a:t>Det er jo fattige land som må gjøre noe, de har gamle, forurensende biler og fabrikker.</a:t>
            </a:r>
          </a:p>
        </p:txBody>
      </p:sp>
    </p:spTree>
    <p:extLst>
      <p:ext uri="{BB962C8B-B14F-4D97-AF65-F5344CB8AC3E}">
        <p14:creationId xmlns:p14="http://schemas.microsoft.com/office/powerpoint/2010/main" val="3601421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1225849" y="1700115"/>
            <a:ext cx="6600095" cy="5079626"/>
          </a:xfrm>
          <a:prstGeom prst="wedgeRoundRectCallout">
            <a:avLst>
              <a:gd name="adj1" fmla="val -77755"/>
              <a:gd name="adj2" fmla="val 244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dirty="0" smtClean="0">
                <a:solidFill>
                  <a:schemeClr val="tx1"/>
                </a:solidFill>
              </a:rPr>
              <a:t>Selv om vi har råd til bedre og mer miljøvennlig teknologi i rike land forbruker vi og slipper vi fortsatt ut mye mer klimagasser enn fattige land. </a:t>
            </a:r>
          </a:p>
        </p:txBody>
      </p:sp>
      <p:pic>
        <p:nvPicPr>
          <p:cNvPr id="22532" name="Picture 4" descr="Bilderesultat for per capita emission per country"/>
          <p:cNvPicPr>
            <a:picLocks noChangeAspect="1" noChangeArrowheads="1"/>
          </p:cNvPicPr>
          <p:nvPr/>
        </p:nvPicPr>
        <p:blipFill rotWithShape="1">
          <a:blip r:embed="rId3">
            <a:extLst>
              <a:ext uri="{28A0092B-C50C-407E-A947-70E740481C1C}">
                <a14:useLocalDpi xmlns:a14="http://schemas.microsoft.com/office/drawing/2010/main" val="0"/>
              </a:ext>
            </a:extLst>
          </a:blip>
          <a:srcRect l="2297" t="3661" r="1174" b="9991"/>
          <a:stretch/>
        </p:blipFill>
        <p:spPr bwMode="auto">
          <a:xfrm>
            <a:off x="1577906" y="2920181"/>
            <a:ext cx="5895980" cy="35752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p:cNvSpPr txBox="1"/>
          <p:nvPr/>
        </p:nvSpPr>
        <p:spPr>
          <a:xfrm>
            <a:off x="4378036" y="3745312"/>
            <a:ext cx="755079" cy="369332"/>
          </a:xfrm>
          <a:prstGeom prst="rect">
            <a:avLst/>
          </a:prstGeom>
          <a:noFill/>
        </p:spPr>
        <p:txBody>
          <a:bodyPr wrap="none" rtlCol="0">
            <a:spAutoFit/>
          </a:bodyPr>
          <a:lstStyle/>
          <a:p>
            <a:r>
              <a:rPr lang="nb-NO" dirty="0" smtClean="0"/>
              <a:t>Norge</a:t>
            </a:r>
            <a:endParaRPr lang="nb-NO" dirty="0"/>
          </a:p>
        </p:txBody>
      </p:sp>
      <p:cxnSp>
        <p:nvCxnSpPr>
          <p:cNvPr id="7" name="Rett pilkobling 6"/>
          <p:cNvCxnSpPr/>
          <p:nvPr/>
        </p:nvCxnSpPr>
        <p:spPr>
          <a:xfrm flipH="1">
            <a:off x="3943927" y="3934691"/>
            <a:ext cx="434109" cy="674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51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1225849" y="1700115"/>
            <a:ext cx="6600095" cy="5034319"/>
          </a:xfrm>
          <a:prstGeom prst="wedgeRoundRectCallout">
            <a:avLst>
              <a:gd name="adj1" fmla="val -78685"/>
              <a:gd name="adj2" fmla="val 256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Selv om man har </a:t>
            </a:r>
            <a:r>
              <a:rPr lang="nb-NO" sz="2400" dirty="0" err="1" smtClean="0">
                <a:solidFill>
                  <a:schemeClr val="tx1"/>
                </a:solidFill>
              </a:rPr>
              <a:t>èn</a:t>
            </a:r>
            <a:r>
              <a:rPr lang="nb-NO" sz="2400" dirty="0" smtClean="0">
                <a:solidFill>
                  <a:schemeClr val="tx1"/>
                </a:solidFill>
              </a:rPr>
              <a:t> kald vinter betyr ikke det at temperaturen på jorda ikke blir varmere over tid, ser man over flere år er det en klar tendens til at temperaturen øker.</a:t>
            </a:r>
          </a:p>
          <a:p>
            <a:endParaRPr lang="nb-NO" dirty="0" smtClean="0">
              <a:solidFill>
                <a:schemeClr val="tx1"/>
              </a:solidFill>
            </a:endParaRPr>
          </a:p>
          <a:p>
            <a:endParaRPr lang="nb-NO" dirty="0" smtClean="0">
              <a:solidFill>
                <a:schemeClr val="tx1"/>
              </a:solidFill>
            </a:endParaRPr>
          </a:p>
        </p:txBody>
      </p:sp>
      <p:pic>
        <p:nvPicPr>
          <p:cNvPr id="2054" name="Picture 6" descr="Bilderesultat for average temperature 100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134" y="3588774"/>
            <a:ext cx="5135027" cy="30673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rt bil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142" y="1972235"/>
            <a:ext cx="6069105" cy="448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5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Men det er jo bare </a:t>
            </a:r>
            <a:r>
              <a:rPr lang="nb-NO" sz="2400" dirty="0" err="1" smtClean="0">
                <a:solidFill>
                  <a:schemeClr val="tx1"/>
                </a:solidFill>
              </a:rPr>
              <a:t>èn</a:t>
            </a:r>
            <a:r>
              <a:rPr lang="nb-NO" sz="2400" dirty="0" smtClean="0">
                <a:solidFill>
                  <a:schemeClr val="tx1"/>
                </a:solidFill>
              </a:rPr>
              <a:t> grad forskjell på 100 år, det er jo ingenting!!!!!!!!! </a:t>
            </a:r>
          </a:p>
          <a:p>
            <a:r>
              <a:rPr lang="nb-NO" sz="2400" dirty="0" smtClean="0">
                <a:solidFill>
                  <a:schemeClr val="tx1"/>
                </a:solidFill>
              </a:rPr>
              <a:t>#SAD </a:t>
            </a:r>
          </a:p>
        </p:txBody>
      </p:sp>
    </p:spTree>
    <p:extLst>
      <p:ext uri="{BB962C8B-B14F-4D97-AF65-F5344CB8AC3E}">
        <p14:creationId xmlns:p14="http://schemas.microsoft.com/office/powerpoint/2010/main" val="392070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dirty="0" smtClean="0"/>
              <a:t>OFTE BRUKTE ARGUMENTER MOT AT DET FINNES MENNESKESKAPTE KLIMAENDRINGER</a:t>
            </a:r>
            <a:endParaRPr lang="nb-NO" dirty="0"/>
          </a:p>
        </p:txBody>
      </p:sp>
      <p:sp>
        <p:nvSpPr>
          <p:cNvPr id="4" name="Rounded Rectangular Callout 3"/>
          <p:cNvSpPr/>
          <p:nvPr/>
        </p:nvSpPr>
        <p:spPr>
          <a:xfrm flipH="1">
            <a:off x="1225849" y="1700115"/>
            <a:ext cx="6600095" cy="5063150"/>
          </a:xfrm>
          <a:prstGeom prst="wedgeRoundRectCallout">
            <a:avLst>
              <a:gd name="adj1" fmla="val -79389"/>
              <a:gd name="adj2" fmla="val 253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Denne forskjellen har allerede stor påvirkning på både mennesker og annet liv. Bl.a. gjør det at det oppstår flere tropiske stormer, det gir store lokale endringer i temperatur og klima, isen smelter og havnivået har allerede begynt å stige. Ikke minst viser det at dersom denne utviklingen fortsetter vil vi se mye større endringer.</a:t>
            </a:r>
          </a:p>
        </p:txBody>
      </p:sp>
      <p:pic>
        <p:nvPicPr>
          <p:cNvPr id="6" name="Bilde 3"/>
          <p:cNvPicPr>
            <a:picLocks noChangeAspect="1"/>
          </p:cNvPicPr>
          <p:nvPr/>
        </p:nvPicPr>
        <p:blipFill rotWithShape="1">
          <a:blip r:embed="rId3" cstate="print">
            <a:extLst>
              <a:ext uri="{28A0092B-C50C-407E-A947-70E740481C1C}">
                <a14:useLocalDpi xmlns:a14="http://schemas.microsoft.com/office/drawing/2010/main" val="0"/>
              </a:ext>
            </a:extLst>
          </a:blip>
          <a:srcRect t="20083"/>
          <a:stretch/>
        </p:blipFill>
        <p:spPr>
          <a:xfrm>
            <a:off x="2949678" y="4628062"/>
            <a:ext cx="4159046" cy="1998880"/>
          </a:xfrm>
          <a:prstGeom prst="rect">
            <a:avLst/>
          </a:prstGeom>
        </p:spPr>
      </p:pic>
    </p:spTree>
    <p:extLst>
      <p:ext uri="{BB962C8B-B14F-4D97-AF65-F5344CB8AC3E}">
        <p14:creationId xmlns:p14="http://schemas.microsoft.com/office/powerpoint/2010/main" val="255674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Dette er et problem langt frem i tid og teknologien vil ordne opp i det!!!! </a:t>
            </a:r>
          </a:p>
          <a:p>
            <a:r>
              <a:rPr lang="nb-NO" sz="2400" dirty="0" smtClean="0">
                <a:solidFill>
                  <a:schemeClr val="tx1"/>
                </a:solidFill>
              </a:rPr>
              <a:t>#MAKEAMERICAGREATAGAIN</a:t>
            </a:r>
          </a:p>
        </p:txBody>
      </p:sp>
    </p:spTree>
    <p:extLst>
      <p:ext uri="{BB962C8B-B14F-4D97-AF65-F5344CB8AC3E}">
        <p14:creationId xmlns:p14="http://schemas.microsoft.com/office/powerpoint/2010/main" val="3849559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sp>
        <p:nvSpPr>
          <p:cNvPr id="4" name="Rounded Rectangular Callout 3"/>
          <p:cNvSpPr/>
          <p:nvPr/>
        </p:nvSpPr>
        <p:spPr>
          <a:xfrm flipH="1">
            <a:off x="1225849" y="1700115"/>
            <a:ext cx="6600095" cy="5087863"/>
          </a:xfrm>
          <a:prstGeom prst="wedgeRoundRectCallout">
            <a:avLst>
              <a:gd name="adj1" fmla="val -79837"/>
              <a:gd name="adj2" fmla="val 246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Nei, dette er endringer som allerede skjer og de vil få enda større konsekvenser om kort tid dersom vi ikke umiddelbart griper inn. </a:t>
            </a:r>
          </a:p>
          <a:p>
            <a:endParaRPr lang="nb-NO" sz="2400" dirty="0">
              <a:solidFill>
                <a:schemeClr val="tx1"/>
              </a:solidFill>
            </a:endParaRPr>
          </a:p>
          <a:p>
            <a:r>
              <a:rPr lang="nb-NO" sz="2400" dirty="0" smtClean="0">
                <a:solidFill>
                  <a:schemeClr val="tx1"/>
                </a:solidFill>
              </a:rPr>
              <a:t>Teknologien vil bidra, men vi kan ikke sitte og vente på ny teknologi, vi må også bruke mange andre virkemidler som for eksempel å bruke mer eksisterende miljøvennlig energi og endre </a:t>
            </a:r>
            <a:r>
              <a:rPr lang="nb-NO" sz="2400" dirty="0" err="1" smtClean="0">
                <a:solidFill>
                  <a:schemeClr val="tx1"/>
                </a:solidFill>
              </a:rPr>
              <a:t>forbruksvanene</a:t>
            </a:r>
            <a:r>
              <a:rPr lang="nb-NO" sz="2400" dirty="0" smtClean="0">
                <a:solidFill>
                  <a:schemeClr val="tx1"/>
                </a:solidFill>
              </a:rPr>
              <a:t> våre.</a:t>
            </a:r>
          </a:p>
        </p:txBody>
      </p:sp>
    </p:spTree>
    <p:extLst>
      <p:ext uri="{BB962C8B-B14F-4D97-AF65-F5344CB8AC3E}">
        <p14:creationId xmlns:p14="http://schemas.microsoft.com/office/powerpoint/2010/main" val="166416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effectLst>
                  <a:outerShdw blurRad="38100" dist="38100" dir="2700000" algn="tl">
                    <a:srgbClr val="000000">
                      <a:alpha val="43137"/>
                    </a:srgbClr>
                  </a:outerShdw>
                </a:effectLst>
              </a:rPr>
              <a:t>OFTE BRUKTE ARGUMENTER MOT AT DET FINNES MENNESKESKAPTE KLIMAENDRINGER</a:t>
            </a:r>
            <a:endParaRPr lang="nb-NO" b="1" dirty="0">
              <a:effectLst>
                <a:outerShdw blurRad="38100" dist="38100" dir="2700000" algn="tl">
                  <a:srgbClr val="000000">
                    <a:alpha val="43137"/>
                  </a:srgbClr>
                </a:outerShdw>
              </a:effectLst>
            </a:endParaRPr>
          </a:p>
        </p:txBody>
      </p:sp>
      <p:pic>
        <p:nvPicPr>
          <p:cNvPr id="1026" name="Picture 2" descr="Bilderesultat for ugly trump"/>
          <p:cNvPicPr>
            <a:picLocks noChangeAspect="1" noChangeArrowheads="1"/>
          </p:cNvPicPr>
          <p:nvPr/>
        </p:nvPicPr>
        <p:blipFill rotWithShape="1">
          <a:blip r:embed="rId2">
            <a:extLst>
              <a:ext uri="{28A0092B-C50C-407E-A947-70E740481C1C}">
                <a14:useLocalDpi xmlns:a14="http://schemas.microsoft.com/office/drawing/2010/main" val="0"/>
              </a:ext>
            </a:extLst>
          </a:blip>
          <a:srcRect l="25874" t="353" r="29291" b="-353"/>
          <a:stretch/>
        </p:blipFill>
        <p:spPr bwMode="auto">
          <a:xfrm flipH="1">
            <a:off x="-1" y="1832082"/>
            <a:ext cx="6351374" cy="50686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441989" y="1690688"/>
            <a:ext cx="5519352" cy="4990198"/>
          </a:xfrm>
          <a:prstGeom prst="wedgeRoundRectCallout">
            <a:avLst>
              <a:gd name="adj1" fmla="val -106934"/>
              <a:gd name="adj2" fmla="val 148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2400" dirty="0" smtClean="0">
                <a:solidFill>
                  <a:schemeClr val="tx1"/>
                </a:solidFill>
              </a:rPr>
              <a:t>Men det har jo alltid vært klimaendringer på jorden, også før menneskene kom!!!! </a:t>
            </a:r>
          </a:p>
          <a:p>
            <a:r>
              <a:rPr lang="nb-NO" sz="2400" dirty="0" smtClean="0">
                <a:solidFill>
                  <a:schemeClr val="tx1"/>
                </a:solidFill>
              </a:rPr>
              <a:t>#IKNOWHISTORY</a:t>
            </a:r>
          </a:p>
        </p:txBody>
      </p:sp>
    </p:spTree>
    <p:extLst>
      <p:ext uri="{BB962C8B-B14F-4D97-AF65-F5344CB8AC3E}">
        <p14:creationId xmlns:p14="http://schemas.microsoft.com/office/powerpoint/2010/main" val="1238578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lderesultater for greta thunberg"/>
          <p:cNvPicPr>
            <a:picLocks noChangeAspect="1" noChangeArrowheads="1"/>
          </p:cNvPicPr>
          <p:nvPr/>
        </p:nvPicPr>
        <p:blipFill rotWithShape="1">
          <a:blip r:embed="rId2">
            <a:extLst>
              <a:ext uri="{28A0092B-C50C-407E-A947-70E740481C1C}">
                <a14:useLocalDpi xmlns:a14="http://schemas.microsoft.com/office/drawing/2010/main" val="0"/>
              </a:ext>
            </a:extLst>
          </a:blip>
          <a:srcRect l="28474" r="25414" b="21554"/>
          <a:stretch/>
        </p:blipFill>
        <p:spPr bwMode="auto">
          <a:xfrm>
            <a:off x="8077914" y="2644348"/>
            <a:ext cx="4155873" cy="4213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b-NO" dirty="0" smtClean="0"/>
              <a:t>OFTE BRUKTE ARGUMENTER MOT AT DET FINNES MENNESKESKAPTE KLIMAENDRINGER</a:t>
            </a:r>
            <a:endParaRPr lang="nb-NO" dirty="0"/>
          </a:p>
        </p:txBody>
      </p:sp>
      <p:sp>
        <p:nvSpPr>
          <p:cNvPr id="4" name="Rounded Rectangular Callout 3"/>
          <p:cNvSpPr/>
          <p:nvPr/>
        </p:nvSpPr>
        <p:spPr>
          <a:xfrm flipH="1">
            <a:off x="107576" y="1700115"/>
            <a:ext cx="7718368" cy="5059030"/>
          </a:xfrm>
          <a:prstGeom prst="wedgeRoundRectCallout">
            <a:avLst>
              <a:gd name="adj1" fmla="val -74558"/>
              <a:gd name="adj2" fmla="val 248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dirty="0" smtClean="0">
                <a:solidFill>
                  <a:schemeClr val="tx1"/>
                </a:solidFill>
              </a:rPr>
              <a:t>Ja det stemmer. Hvis ser på variasjoner i CO</a:t>
            </a:r>
            <a:r>
              <a:rPr lang="nb-NO" baseline="-25000" dirty="0" smtClean="0">
                <a:solidFill>
                  <a:schemeClr val="tx1"/>
                </a:solidFill>
              </a:rPr>
              <a:t>2</a:t>
            </a:r>
            <a:r>
              <a:rPr lang="nb-NO" dirty="0" smtClean="0">
                <a:solidFill>
                  <a:schemeClr val="tx1"/>
                </a:solidFill>
              </a:rPr>
              <a:t>-nivåene i atmosfæren ser vi at de varierer over tid, men større endringer har alltid tatt tusener av år. De siste 50 år har vi sluppet ut så mye CO</a:t>
            </a:r>
            <a:r>
              <a:rPr lang="nb-NO" baseline="-25000" dirty="0" smtClean="0">
                <a:solidFill>
                  <a:schemeClr val="tx1"/>
                </a:solidFill>
              </a:rPr>
              <a:t>2</a:t>
            </a:r>
            <a:r>
              <a:rPr lang="nb-NO" dirty="0" smtClean="0">
                <a:solidFill>
                  <a:schemeClr val="tx1"/>
                </a:solidFill>
              </a:rPr>
              <a:t> og andre klimagasser at nivåene nå er høyere enn noensinne og de stiger også mange hundre ganger raskere enn noen gang tidligere</a:t>
            </a:r>
          </a:p>
        </p:txBody>
      </p:sp>
      <p:pic>
        <p:nvPicPr>
          <p:cNvPr id="10" name="Picture 2" descr="Study: climate was more variable during the last int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35" y="3440547"/>
            <a:ext cx="6611593" cy="315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70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1515</Words>
  <Application>Microsoft Office PowerPoint</Application>
  <PresentationFormat>Widescreen</PresentationFormat>
  <Paragraphs>94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lpstr>OFTE BRUKTE ARGUMENTER MOT AT DET FINNES MENNESKESKAPTE KLIMAENDRINGER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OFTE BRUKTE ARGUMENTER MOT AT DET FINNES MENNESKESKAPTE KLIMAENDRINGER</dc:title>
  <dc:creator>A T</dc:creator>
  <cp:lastModifiedBy>A T</cp:lastModifiedBy>
  <cp:revision>2</cp:revision>
  <dcterms:created xsi:type="dcterms:W3CDTF">2020-03-10T18:29:58Z</dcterms:created>
  <dcterms:modified xsi:type="dcterms:W3CDTF">2020-03-15T11:12:12Z</dcterms:modified>
</cp:coreProperties>
</file>