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312" r:id="rId3"/>
    <p:sldId id="313" r:id="rId4"/>
    <p:sldId id="304" r:id="rId5"/>
    <p:sldId id="263" r:id="rId6"/>
    <p:sldId id="295" r:id="rId7"/>
    <p:sldId id="267" r:id="rId8"/>
    <p:sldId id="300" r:id="rId9"/>
    <p:sldId id="306" r:id="rId10"/>
    <p:sldId id="258" r:id="rId11"/>
    <p:sldId id="259" r:id="rId12"/>
    <p:sldId id="269" r:id="rId13"/>
    <p:sldId id="270" r:id="rId14"/>
    <p:sldId id="305" r:id="rId15"/>
    <p:sldId id="268" r:id="rId16"/>
    <p:sldId id="271" r:id="rId17"/>
    <p:sldId id="266" r:id="rId18"/>
    <p:sldId id="302" r:id="rId19"/>
    <p:sldId id="303" r:id="rId20"/>
    <p:sldId id="273" r:id="rId21"/>
    <p:sldId id="272" r:id="rId22"/>
    <p:sldId id="299" r:id="rId23"/>
    <p:sldId id="281" r:id="rId24"/>
    <p:sldId id="265" r:id="rId25"/>
    <p:sldId id="292" r:id="rId2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800000"/>
    <a:srgbClr val="660033"/>
    <a:srgbClr val="F78423"/>
    <a:srgbClr val="7B7B7B"/>
    <a:srgbClr val="00E979"/>
    <a:srgbClr val="FF2BFF"/>
    <a:srgbClr val="0000FF"/>
    <a:srgbClr val="FFC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109" d="100"/>
          <a:sy n="109" d="100"/>
        </p:scale>
        <p:origin x="114"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834A1F58-590E-4B7D-93B7-03DD721ABA00}" type="datetimeFigureOut">
              <a:rPr lang="nb-NO" smtClean="0"/>
              <a:t>25.03.2020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B27CE7A-A165-44A4-ACB6-3F9FA81AB1D1}" type="slidenum">
              <a:rPr lang="nb-NO" smtClean="0"/>
              <a:t>‹#›</a:t>
            </a:fld>
            <a:endParaRPr lang="nb-NO"/>
          </a:p>
        </p:txBody>
      </p:sp>
    </p:spTree>
    <p:extLst>
      <p:ext uri="{BB962C8B-B14F-4D97-AF65-F5344CB8AC3E}">
        <p14:creationId xmlns:p14="http://schemas.microsoft.com/office/powerpoint/2010/main" val="931004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834A1F58-590E-4B7D-93B7-03DD721ABA00}" type="datetimeFigureOut">
              <a:rPr lang="nb-NO" smtClean="0"/>
              <a:t>25.03.2020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B27CE7A-A165-44A4-ACB6-3F9FA81AB1D1}" type="slidenum">
              <a:rPr lang="nb-NO" smtClean="0"/>
              <a:t>‹#›</a:t>
            </a:fld>
            <a:endParaRPr lang="nb-NO"/>
          </a:p>
        </p:txBody>
      </p:sp>
    </p:spTree>
    <p:extLst>
      <p:ext uri="{BB962C8B-B14F-4D97-AF65-F5344CB8AC3E}">
        <p14:creationId xmlns:p14="http://schemas.microsoft.com/office/powerpoint/2010/main" val="386304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834A1F58-590E-4B7D-93B7-03DD721ABA00}" type="datetimeFigureOut">
              <a:rPr lang="nb-NO" smtClean="0"/>
              <a:t>25.03.2020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B27CE7A-A165-44A4-ACB6-3F9FA81AB1D1}" type="slidenum">
              <a:rPr lang="nb-NO" smtClean="0"/>
              <a:t>‹#›</a:t>
            </a:fld>
            <a:endParaRPr lang="nb-NO"/>
          </a:p>
        </p:txBody>
      </p:sp>
    </p:spTree>
    <p:extLst>
      <p:ext uri="{BB962C8B-B14F-4D97-AF65-F5344CB8AC3E}">
        <p14:creationId xmlns:p14="http://schemas.microsoft.com/office/powerpoint/2010/main" val="1677675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834A1F58-590E-4B7D-93B7-03DD721ABA00}" type="datetimeFigureOut">
              <a:rPr lang="nb-NO" smtClean="0"/>
              <a:t>25.03.2020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B27CE7A-A165-44A4-ACB6-3F9FA81AB1D1}" type="slidenum">
              <a:rPr lang="nb-NO" smtClean="0"/>
              <a:t>‹#›</a:t>
            </a:fld>
            <a:endParaRPr lang="nb-NO"/>
          </a:p>
        </p:txBody>
      </p:sp>
    </p:spTree>
    <p:extLst>
      <p:ext uri="{BB962C8B-B14F-4D97-AF65-F5344CB8AC3E}">
        <p14:creationId xmlns:p14="http://schemas.microsoft.com/office/powerpoint/2010/main" val="110812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
        <p:nvSpPr>
          <p:cNvPr id="4" name="Plassholder for dato 3"/>
          <p:cNvSpPr>
            <a:spLocks noGrp="1"/>
          </p:cNvSpPr>
          <p:nvPr>
            <p:ph type="dt" sz="half" idx="10"/>
          </p:nvPr>
        </p:nvSpPr>
        <p:spPr/>
        <p:txBody>
          <a:bodyPr/>
          <a:lstStyle/>
          <a:p>
            <a:fld id="{834A1F58-590E-4B7D-93B7-03DD721ABA00}" type="datetimeFigureOut">
              <a:rPr lang="nb-NO" smtClean="0"/>
              <a:t>25.03.2020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B27CE7A-A165-44A4-ACB6-3F9FA81AB1D1}" type="slidenum">
              <a:rPr lang="nb-NO" smtClean="0"/>
              <a:t>‹#›</a:t>
            </a:fld>
            <a:endParaRPr lang="nb-NO"/>
          </a:p>
        </p:txBody>
      </p:sp>
    </p:spTree>
    <p:extLst>
      <p:ext uri="{BB962C8B-B14F-4D97-AF65-F5344CB8AC3E}">
        <p14:creationId xmlns:p14="http://schemas.microsoft.com/office/powerpoint/2010/main" val="1040252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834A1F58-590E-4B7D-93B7-03DD721ABA00}" type="datetimeFigureOut">
              <a:rPr lang="nb-NO" smtClean="0"/>
              <a:t>25.03.2020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B27CE7A-A165-44A4-ACB6-3F9FA81AB1D1}" type="slidenum">
              <a:rPr lang="nb-NO" smtClean="0"/>
              <a:t>‹#›</a:t>
            </a:fld>
            <a:endParaRPr lang="nb-NO"/>
          </a:p>
        </p:txBody>
      </p:sp>
    </p:spTree>
    <p:extLst>
      <p:ext uri="{BB962C8B-B14F-4D97-AF65-F5344CB8AC3E}">
        <p14:creationId xmlns:p14="http://schemas.microsoft.com/office/powerpoint/2010/main" val="490170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834A1F58-590E-4B7D-93B7-03DD721ABA00}" type="datetimeFigureOut">
              <a:rPr lang="nb-NO" smtClean="0"/>
              <a:t>25.03.2020</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9B27CE7A-A165-44A4-ACB6-3F9FA81AB1D1}" type="slidenum">
              <a:rPr lang="nb-NO" smtClean="0"/>
              <a:t>‹#›</a:t>
            </a:fld>
            <a:endParaRPr lang="nb-NO"/>
          </a:p>
        </p:txBody>
      </p:sp>
    </p:spTree>
    <p:extLst>
      <p:ext uri="{BB962C8B-B14F-4D97-AF65-F5344CB8AC3E}">
        <p14:creationId xmlns:p14="http://schemas.microsoft.com/office/powerpoint/2010/main" val="361832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834A1F58-590E-4B7D-93B7-03DD721ABA00}" type="datetimeFigureOut">
              <a:rPr lang="nb-NO" smtClean="0"/>
              <a:t>25.03.2020</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9B27CE7A-A165-44A4-ACB6-3F9FA81AB1D1}" type="slidenum">
              <a:rPr lang="nb-NO" smtClean="0"/>
              <a:t>‹#›</a:t>
            </a:fld>
            <a:endParaRPr lang="nb-NO"/>
          </a:p>
        </p:txBody>
      </p:sp>
    </p:spTree>
    <p:extLst>
      <p:ext uri="{BB962C8B-B14F-4D97-AF65-F5344CB8AC3E}">
        <p14:creationId xmlns:p14="http://schemas.microsoft.com/office/powerpoint/2010/main" val="59286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34A1F58-590E-4B7D-93B7-03DD721ABA00}" type="datetimeFigureOut">
              <a:rPr lang="nb-NO" smtClean="0"/>
              <a:t>25.03.2020</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9B27CE7A-A165-44A4-ACB6-3F9FA81AB1D1}" type="slidenum">
              <a:rPr lang="nb-NO" smtClean="0"/>
              <a:t>‹#›</a:t>
            </a:fld>
            <a:endParaRPr lang="nb-NO"/>
          </a:p>
        </p:txBody>
      </p:sp>
    </p:spTree>
    <p:extLst>
      <p:ext uri="{BB962C8B-B14F-4D97-AF65-F5344CB8AC3E}">
        <p14:creationId xmlns:p14="http://schemas.microsoft.com/office/powerpoint/2010/main" val="88294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834A1F58-590E-4B7D-93B7-03DD721ABA00}" type="datetimeFigureOut">
              <a:rPr lang="nb-NO" smtClean="0"/>
              <a:t>25.03.2020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B27CE7A-A165-44A4-ACB6-3F9FA81AB1D1}" type="slidenum">
              <a:rPr lang="nb-NO" smtClean="0"/>
              <a:t>‹#›</a:t>
            </a:fld>
            <a:endParaRPr lang="nb-NO"/>
          </a:p>
        </p:txBody>
      </p:sp>
    </p:spTree>
    <p:extLst>
      <p:ext uri="{BB962C8B-B14F-4D97-AF65-F5344CB8AC3E}">
        <p14:creationId xmlns:p14="http://schemas.microsoft.com/office/powerpoint/2010/main" val="2783856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834A1F58-590E-4B7D-93B7-03DD721ABA00}" type="datetimeFigureOut">
              <a:rPr lang="nb-NO" smtClean="0"/>
              <a:t>25.03.2020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B27CE7A-A165-44A4-ACB6-3F9FA81AB1D1}" type="slidenum">
              <a:rPr lang="nb-NO" smtClean="0"/>
              <a:t>‹#›</a:t>
            </a:fld>
            <a:endParaRPr lang="nb-NO"/>
          </a:p>
        </p:txBody>
      </p:sp>
    </p:spTree>
    <p:extLst>
      <p:ext uri="{BB962C8B-B14F-4D97-AF65-F5344CB8AC3E}">
        <p14:creationId xmlns:p14="http://schemas.microsoft.com/office/powerpoint/2010/main" val="3514049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A1F58-590E-4B7D-93B7-03DD721ABA00}" type="datetimeFigureOut">
              <a:rPr lang="nb-NO" smtClean="0"/>
              <a:t>25.03.2020</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7CE7A-A165-44A4-ACB6-3F9FA81AB1D1}" type="slidenum">
              <a:rPr lang="nb-NO" smtClean="0"/>
              <a:t>‹#›</a:t>
            </a:fld>
            <a:endParaRPr lang="nb-NO"/>
          </a:p>
        </p:txBody>
      </p:sp>
    </p:spTree>
    <p:extLst>
      <p:ext uri="{BB962C8B-B14F-4D97-AF65-F5344CB8AC3E}">
        <p14:creationId xmlns:p14="http://schemas.microsoft.com/office/powerpoint/2010/main" val="4099576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Ab9OZsDECZw"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rotWithShape="1">
          <a:blip r:embed="rId2" cstate="print">
            <a:extLst>
              <a:ext uri="{28A0092B-C50C-407E-A947-70E740481C1C}">
                <a14:useLocalDpi xmlns:a14="http://schemas.microsoft.com/office/drawing/2010/main" val="0"/>
              </a:ext>
            </a:extLst>
          </a:blip>
          <a:srcRect b="10708"/>
          <a:stretch/>
        </p:blipFill>
        <p:spPr bwMode="auto">
          <a:xfrm>
            <a:off x="9936110" y="1076976"/>
            <a:ext cx="2138980" cy="356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ssholder for innhold 2"/>
          <p:cNvSpPr>
            <a:spLocks noGrp="1"/>
          </p:cNvSpPr>
          <p:nvPr>
            <p:ph idx="1"/>
          </p:nvPr>
        </p:nvSpPr>
        <p:spPr/>
        <p:txBody>
          <a:bodyPr/>
          <a:lstStyle/>
          <a:p>
            <a:pPr marL="514350" indent="-514350">
              <a:buAutoNum type="arabicPeriod"/>
            </a:pPr>
            <a:r>
              <a:rPr lang="nb-NO" dirty="0" smtClean="0"/>
              <a:t>Sirkulasjonssystemet</a:t>
            </a:r>
          </a:p>
          <a:p>
            <a:pPr lvl="1"/>
            <a:r>
              <a:rPr lang="nb-NO" dirty="0" smtClean="0"/>
              <a:t>Blodsystemet</a:t>
            </a:r>
          </a:p>
          <a:p>
            <a:pPr lvl="1"/>
            <a:r>
              <a:rPr lang="nb-NO" dirty="0" smtClean="0"/>
              <a:t>Lymfesystemet</a:t>
            </a:r>
          </a:p>
          <a:p>
            <a:pPr marL="514350" indent="-514350">
              <a:buAutoNum type="arabicPeriod"/>
            </a:pPr>
            <a:r>
              <a:rPr lang="nb-NO" dirty="0" smtClean="0"/>
              <a:t>Respirasjonssystemet</a:t>
            </a:r>
          </a:p>
          <a:p>
            <a:pPr marL="514350" indent="-514350">
              <a:buAutoNum type="arabicPeriod"/>
            </a:pPr>
            <a:r>
              <a:rPr lang="nb-NO" dirty="0" smtClean="0"/>
              <a:t>Urinveissystemet</a:t>
            </a:r>
            <a:endParaRPr lang="nb-NO" dirty="0"/>
          </a:p>
        </p:txBody>
      </p:sp>
      <p:pic>
        <p:nvPicPr>
          <p:cNvPr id="4" name="Bilde 3"/>
          <p:cNvPicPr>
            <a:picLocks noChangeAspect="1"/>
          </p:cNvPicPr>
          <p:nvPr/>
        </p:nvPicPr>
        <p:blipFill rotWithShape="1">
          <a:blip r:embed="rId3" cstate="print">
            <a:extLst>
              <a:ext uri="{28A0092B-C50C-407E-A947-70E740481C1C}">
                <a14:useLocalDpi xmlns:a14="http://schemas.microsoft.com/office/drawing/2010/main" val="0"/>
              </a:ext>
            </a:extLst>
          </a:blip>
          <a:srcRect b="1996"/>
          <a:stretch/>
        </p:blipFill>
        <p:spPr bwMode="auto">
          <a:xfrm>
            <a:off x="4573300" y="1394691"/>
            <a:ext cx="2134176" cy="524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e 4"/>
          <p:cNvPicPr>
            <a:picLocks noChangeAspect="1"/>
          </p:cNvPicPr>
          <p:nvPr/>
        </p:nvPicPr>
        <p:blipFill rotWithShape="1">
          <a:blip r:embed="rId4" cstate="print">
            <a:extLst>
              <a:ext uri="{28A0092B-C50C-407E-A947-70E740481C1C}">
                <a14:useLocalDpi xmlns:a14="http://schemas.microsoft.com/office/drawing/2010/main" val="0"/>
              </a:ext>
            </a:extLst>
          </a:blip>
          <a:srcRect b="2157"/>
          <a:stretch/>
        </p:blipFill>
        <p:spPr bwMode="auto">
          <a:xfrm>
            <a:off x="6388253" y="1394691"/>
            <a:ext cx="2118447" cy="52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p:cNvPicPr>
            <a:picLocks noChangeAspect="1"/>
          </p:cNvPicPr>
          <p:nvPr/>
        </p:nvPicPr>
        <p:blipFill rotWithShape="1">
          <a:blip r:embed="rId5" cstate="print">
            <a:extLst>
              <a:ext uri="{28A0092B-C50C-407E-A947-70E740481C1C}">
                <a14:useLocalDpi xmlns:a14="http://schemas.microsoft.com/office/drawing/2010/main" val="0"/>
              </a:ext>
            </a:extLst>
          </a:blip>
          <a:srcRect b="2206"/>
          <a:stretch/>
        </p:blipFill>
        <p:spPr bwMode="auto">
          <a:xfrm>
            <a:off x="8276102" y="1477818"/>
            <a:ext cx="2004942" cy="516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e 7"/>
          <p:cNvSpPr/>
          <p:nvPr/>
        </p:nvSpPr>
        <p:spPr>
          <a:xfrm>
            <a:off x="4451928" y="1362871"/>
            <a:ext cx="794328" cy="6137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4604328" y="1515271"/>
            <a:ext cx="794328" cy="6137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9804930" y="901874"/>
            <a:ext cx="829667" cy="8262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TRANSPORTSYSTEMER HOS DYR</a:t>
            </a:r>
            <a:br>
              <a:rPr lang="nb-NO" dirty="0" smtClean="0">
                <a:effectLst>
                  <a:outerShdw blurRad="38100" dist="38100" dir="2700000" algn="tl">
                    <a:srgbClr val="000000">
                      <a:alpha val="43137"/>
                    </a:srgbClr>
                  </a:outerShdw>
                </a:effectLst>
              </a:rPr>
            </a:br>
            <a:r>
              <a:rPr lang="nb-NO" sz="3600" dirty="0" smtClean="0">
                <a:effectLst>
                  <a:outerShdw blurRad="38100" dist="38100" dir="2700000" algn="tl">
                    <a:srgbClr val="000000">
                      <a:alpha val="43137"/>
                    </a:srgbClr>
                  </a:outerShdw>
                </a:effectLst>
              </a:rPr>
              <a:t>MED HOVEDVEKT PÅ MENNESKET</a:t>
            </a:r>
            <a:endParaRPr lang="nb-NO"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88667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BLOD</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838200" y="1825624"/>
            <a:ext cx="7574280" cy="4741079"/>
          </a:xfrm>
        </p:spPr>
        <p:txBody>
          <a:bodyPr>
            <a:normAutofit lnSpcReduction="10000"/>
          </a:bodyPr>
          <a:lstStyle/>
          <a:p>
            <a:pPr marL="0" indent="0">
              <a:buNone/>
            </a:pPr>
            <a:r>
              <a:rPr lang="nb-NO" b="1" dirty="0" smtClean="0"/>
              <a:t>Blodplasma (55%): </a:t>
            </a:r>
          </a:p>
          <a:p>
            <a:pPr lvl="2"/>
            <a:r>
              <a:rPr lang="nb-NO" dirty="0" smtClean="0"/>
              <a:t>Vann (92%)</a:t>
            </a:r>
          </a:p>
          <a:p>
            <a:pPr lvl="2"/>
            <a:r>
              <a:rPr lang="nb-NO" dirty="0" smtClean="0"/>
              <a:t>Ioner</a:t>
            </a:r>
          </a:p>
          <a:p>
            <a:pPr lvl="2"/>
            <a:r>
              <a:rPr lang="nb-NO" dirty="0" smtClean="0"/>
              <a:t>Næringsstoffer</a:t>
            </a:r>
          </a:p>
          <a:p>
            <a:pPr lvl="2"/>
            <a:r>
              <a:rPr lang="nb-NO" dirty="0" smtClean="0"/>
              <a:t>Avfallsstoffer (bl.a. </a:t>
            </a:r>
            <a:r>
              <a:rPr lang="nb-NO" dirty="0" err="1" smtClean="0"/>
              <a:t>bilirubin</a:t>
            </a:r>
            <a:r>
              <a:rPr lang="nb-NO" dirty="0" smtClean="0"/>
              <a:t>)</a:t>
            </a:r>
          </a:p>
          <a:p>
            <a:pPr lvl="2"/>
            <a:r>
              <a:rPr lang="nb-NO" dirty="0" smtClean="0"/>
              <a:t>Gasser</a:t>
            </a:r>
          </a:p>
          <a:p>
            <a:pPr lvl="2"/>
            <a:r>
              <a:rPr lang="nb-NO" dirty="0" smtClean="0"/>
              <a:t>Proteiner</a:t>
            </a:r>
          </a:p>
          <a:p>
            <a:pPr lvl="2"/>
            <a:r>
              <a:rPr lang="nb-NO" dirty="0" smtClean="0"/>
              <a:t>Hormoner</a:t>
            </a:r>
          </a:p>
          <a:p>
            <a:pPr marL="0" indent="0">
              <a:buNone/>
            </a:pPr>
            <a:r>
              <a:rPr lang="nb-NO" b="1" dirty="0" smtClean="0"/>
              <a:t>Blodceller (45%):</a:t>
            </a:r>
          </a:p>
          <a:p>
            <a:pPr lvl="2"/>
            <a:r>
              <a:rPr lang="nb-NO" b="1" dirty="0" smtClean="0"/>
              <a:t>Røde blodceller: </a:t>
            </a:r>
            <a:r>
              <a:rPr lang="nb-NO" dirty="0" smtClean="0"/>
              <a:t>Transporterer oksygen, H</a:t>
            </a:r>
            <a:r>
              <a:rPr lang="nb-NO" baseline="30000" dirty="0" smtClean="0"/>
              <a:t>+</a:t>
            </a:r>
            <a:r>
              <a:rPr lang="nb-NO" dirty="0" smtClean="0"/>
              <a:t> og CO</a:t>
            </a:r>
            <a:r>
              <a:rPr lang="nb-NO" baseline="-25000" dirty="0" smtClean="0"/>
              <a:t>2</a:t>
            </a:r>
            <a:r>
              <a:rPr lang="nb-NO" dirty="0" smtClean="0"/>
              <a:t>. Mangler cellekjerne! Dannes i ryggmargen ved hjelp av hormonet EPO.</a:t>
            </a:r>
          </a:p>
          <a:p>
            <a:pPr lvl="2"/>
            <a:r>
              <a:rPr lang="nb-NO" b="1" dirty="0" smtClean="0"/>
              <a:t>Hvite blodceller: </a:t>
            </a:r>
            <a:r>
              <a:rPr lang="nb-NO" dirty="0" smtClean="0"/>
              <a:t>immunforsvaret</a:t>
            </a:r>
          </a:p>
          <a:p>
            <a:pPr lvl="2"/>
            <a:r>
              <a:rPr lang="nb-NO" b="1" dirty="0" smtClean="0"/>
              <a:t>Blodplater: </a:t>
            </a:r>
            <a:r>
              <a:rPr lang="nb-NO" dirty="0" smtClean="0"/>
              <a:t>Koagulasjon. Mangler cellekjerne!</a:t>
            </a:r>
          </a:p>
          <a:p>
            <a:pPr lvl="1"/>
            <a:endParaRPr lang="nb-NO" dirty="0"/>
          </a:p>
        </p:txBody>
      </p:sp>
      <p:pic>
        <p:nvPicPr>
          <p:cNvPr id="4" name="Picture 2" descr="Bilderesultat for blodplas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2193" y="1195738"/>
            <a:ext cx="3649807" cy="566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75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HVILKEN FARGE HAR BLOD?</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p:txBody>
          <a:bodyPr/>
          <a:lstStyle/>
          <a:p>
            <a:pPr marL="0" indent="0">
              <a:buNone/>
            </a:pPr>
            <a:r>
              <a:rPr lang="nb-NO" dirty="0" smtClean="0"/>
              <a:t>Blodplasma: Gul</a:t>
            </a:r>
          </a:p>
          <a:p>
            <a:pPr marL="0" indent="0">
              <a:buNone/>
            </a:pPr>
            <a:r>
              <a:rPr lang="nb-NO" dirty="0" smtClean="0"/>
              <a:t>Oksygenrikt blod: Sterk rød</a:t>
            </a:r>
          </a:p>
          <a:p>
            <a:pPr marL="0" indent="0">
              <a:buNone/>
            </a:pPr>
            <a:r>
              <a:rPr lang="nb-NO" dirty="0" smtClean="0"/>
              <a:t>Oksygenfattig: Dyprød/lilla</a:t>
            </a:r>
          </a:p>
          <a:p>
            <a:endParaRPr lang="nb-NO" dirty="0"/>
          </a:p>
          <a:p>
            <a:pPr marL="0" indent="0">
              <a:buNone/>
            </a:pPr>
            <a:r>
              <a:rPr lang="nb-NO" dirty="0" smtClean="0"/>
              <a:t>Hvorfor blør vi alltid sterkt rødt blod?</a:t>
            </a:r>
          </a:p>
          <a:p>
            <a:pPr marL="0" indent="0">
              <a:buNone/>
            </a:pPr>
            <a:endParaRPr lang="nb-NO" dirty="0" smtClean="0"/>
          </a:p>
          <a:p>
            <a:pPr marL="0" indent="0">
              <a:buNone/>
            </a:pPr>
            <a:r>
              <a:rPr lang="nb-NO" dirty="0" smtClean="0"/>
              <a:t>Hvorfor ser blodårer helt blå ut fra utsiden?</a:t>
            </a:r>
            <a:endParaRPr lang="nb-NO" dirty="0"/>
          </a:p>
        </p:txBody>
      </p:sp>
      <p:pic>
        <p:nvPicPr>
          <p:cNvPr id="3074" name="Picture 2" descr="Relatert bil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837" y="1690688"/>
            <a:ext cx="4799156" cy="429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4393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BLODÅRER</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3186545" y="1742376"/>
            <a:ext cx="5605330" cy="4912948"/>
          </a:xfrm>
        </p:spPr>
        <p:txBody>
          <a:bodyPr>
            <a:normAutofit fontScale="92500" lnSpcReduction="20000"/>
          </a:bodyPr>
          <a:lstStyle/>
          <a:p>
            <a:pPr marL="0" indent="0">
              <a:buNone/>
            </a:pPr>
            <a:r>
              <a:rPr lang="nb-NO" b="1" dirty="0" smtClean="0"/>
              <a:t>Arterie: </a:t>
            </a:r>
            <a:r>
              <a:rPr lang="nb-NO" dirty="0" smtClean="0"/>
              <a:t>Fører blod </a:t>
            </a:r>
            <a:r>
              <a:rPr lang="nb-NO" u="sng" dirty="0" smtClean="0"/>
              <a:t>fra hjertet </a:t>
            </a:r>
            <a:r>
              <a:rPr lang="nb-NO" dirty="0" smtClean="0"/>
              <a:t>med </a:t>
            </a:r>
            <a:r>
              <a:rPr lang="nb-NO" u="sng" dirty="0" smtClean="0"/>
              <a:t>høyt trykk</a:t>
            </a:r>
            <a:r>
              <a:rPr lang="nb-NO" dirty="0" smtClean="0"/>
              <a:t> (tykk vegg). Oksygenrikt i kroppskretsløpet. Elastiske og uten klaffer.</a:t>
            </a:r>
          </a:p>
          <a:p>
            <a:pPr marL="0" indent="0">
              <a:buNone/>
            </a:pPr>
            <a:endParaRPr lang="nb-NO" u="sng" dirty="0"/>
          </a:p>
          <a:p>
            <a:pPr marL="0" indent="0">
              <a:buNone/>
            </a:pPr>
            <a:r>
              <a:rPr lang="nb-NO" b="1" dirty="0" err="1" smtClean="0"/>
              <a:t>Arteriole</a:t>
            </a:r>
            <a:r>
              <a:rPr lang="nb-NO" b="1" dirty="0" smtClean="0"/>
              <a:t>: </a:t>
            </a:r>
            <a:r>
              <a:rPr lang="nb-NO" dirty="0" smtClean="0"/>
              <a:t>Mindre forgreninger fra arteriene.</a:t>
            </a:r>
          </a:p>
          <a:p>
            <a:pPr marL="0" indent="0">
              <a:buNone/>
            </a:pPr>
            <a:endParaRPr lang="nb-NO" dirty="0" smtClean="0"/>
          </a:p>
          <a:p>
            <a:pPr marL="0" indent="0">
              <a:buNone/>
            </a:pPr>
            <a:r>
              <a:rPr lang="nb-NO" b="1" dirty="0" smtClean="0"/>
              <a:t>Kapillærer (hårrørsårer): </a:t>
            </a:r>
            <a:r>
              <a:rPr lang="nb-NO" dirty="0" smtClean="0"/>
              <a:t>Enda mindre forgreninger, det meste av kontakten mellom blod og celler skjer her. </a:t>
            </a:r>
          </a:p>
          <a:p>
            <a:pPr marL="0" indent="0">
              <a:buNone/>
            </a:pPr>
            <a:r>
              <a:rPr lang="nb-NO" dirty="0" smtClean="0"/>
              <a:t>Kun ett cellelag tykk vegg, stor overflate i forhold til volum og lav hastighet på blodet gir god </a:t>
            </a:r>
            <a:r>
              <a:rPr lang="nb-NO" dirty="0" smtClean="0"/>
              <a:t>diffusjon.</a:t>
            </a:r>
            <a:endParaRPr lang="nb-NO" dirty="0" smtClean="0"/>
          </a:p>
          <a:p>
            <a:pPr marL="0" indent="0">
              <a:buNone/>
            </a:pPr>
            <a:endParaRPr lang="nb-NO" dirty="0"/>
          </a:p>
          <a:p>
            <a:pPr marL="0" indent="0">
              <a:buNone/>
            </a:pPr>
            <a:endParaRPr lang="nb-NO" dirty="0"/>
          </a:p>
        </p:txBody>
      </p:sp>
      <p:sp>
        <p:nvSpPr>
          <p:cNvPr id="4" name="Direktelager 3"/>
          <p:cNvSpPr/>
          <p:nvPr/>
        </p:nvSpPr>
        <p:spPr>
          <a:xfrm>
            <a:off x="838200" y="1825625"/>
            <a:ext cx="2150374" cy="833120"/>
          </a:xfrm>
          <a:prstGeom prst="flowChartMagneticDrum">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arterie</a:t>
            </a:r>
            <a:endParaRPr lang="nb-NO" dirty="0"/>
          </a:p>
        </p:txBody>
      </p:sp>
      <p:grpSp>
        <p:nvGrpSpPr>
          <p:cNvPr id="5" name="Gruppe 4"/>
          <p:cNvGrpSpPr/>
          <p:nvPr/>
        </p:nvGrpSpPr>
        <p:grpSpPr>
          <a:xfrm>
            <a:off x="838200" y="3513679"/>
            <a:ext cx="2150374" cy="561348"/>
            <a:chOff x="4805680" y="2174240"/>
            <a:chExt cx="2097924" cy="833120"/>
          </a:xfrm>
        </p:grpSpPr>
        <p:sp>
          <p:nvSpPr>
            <p:cNvPr id="6" name="Direktelager 5"/>
            <p:cNvSpPr/>
            <p:nvPr/>
          </p:nvSpPr>
          <p:spPr>
            <a:xfrm>
              <a:off x="4805680" y="2174240"/>
              <a:ext cx="2097924" cy="833120"/>
            </a:xfrm>
            <a:prstGeom prst="flowChartMagneticDrum">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smtClean="0"/>
                <a:t>arteriole</a:t>
              </a:r>
              <a:endParaRPr lang="nb-NO" dirty="0"/>
            </a:p>
          </p:txBody>
        </p:sp>
        <p:sp>
          <p:nvSpPr>
            <p:cNvPr id="7" name="Ellipse 6"/>
            <p:cNvSpPr/>
            <p:nvPr/>
          </p:nvSpPr>
          <p:spPr>
            <a:xfrm>
              <a:off x="6413983" y="2397760"/>
              <a:ext cx="311937" cy="3759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 name="Gruppe 7"/>
          <p:cNvGrpSpPr/>
          <p:nvPr/>
        </p:nvGrpSpPr>
        <p:grpSpPr>
          <a:xfrm>
            <a:off x="812915" y="5288903"/>
            <a:ext cx="2097924" cy="228600"/>
            <a:chOff x="4795520" y="3458336"/>
            <a:chExt cx="2097924" cy="833120"/>
          </a:xfrm>
          <a:solidFill>
            <a:srgbClr val="800000"/>
          </a:solidFill>
        </p:grpSpPr>
        <p:sp>
          <p:nvSpPr>
            <p:cNvPr id="9" name="Direktelager 8"/>
            <p:cNvSpPr/>
            <p:nvPr/>
          </p:nvSpPr>
          <p:spPr>
            <a:xfrm>
              <a:off x="4795520" y="3458336"/>
              <a:ext cx="2097924" cy="833120"/>
            </a:xfrm>
            <a:prstGeom prst="flowChartMagneticDrum">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kapillær</a:t>
              </a:r>
              <a:endParaRPr lang="nb-NO" dirty="0"/>
            </a:p>
          </p:txBody>
        </p:sp>
        <p:sp>
          <p:nvSpPr>
            <p:cNvPr id="10" name="Ellipse 9"/>
            <p:cNvSpPr/>
            <p:nvPr/>
          </p:nvSpPr>
          <p:spPr>
            <a:xfrm>
              <a:off x="6283844" y="3550646"/>
              <a:ext cx="538480" cy="6801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7" name="Ellipse 16"/>
          <p:cNvSpPr/>
          <p:nvPr/>
        </p:nvSpPr>
        <p:spPr>
          <a:xfrm>
            <a:off x="2490715" y="2050025"/>
            <a:ext cx="311937" cy="3759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1" name="Gruppe 20"/>
          <p:cNvGrpSpPr/>
          <p:nvPr/>
        </p:nvGrpSpPr>
        <p:grpSpPr>
          <a:xfrm>
            <a:off x="8672944" y="0"/>
            <a:ext cx="3519056" cy="3513679"/>
            <a:chOff x="6888480" y="0"/>
            <a:chExt cx="5303520" cy="6857999"/>
          </a:xfrm>
        </p:grpSpPr>
        <p:pic>
          <p:nvPicPr>
            <p:cNvPr id="19" name="Bilde 18"/>
            <p:cNvPicPr>
              <a:picLocks noChangeAspect="1"/>
            </p:cNvPicPr>
            <p:nvPr/>
          </p:nvPicPr>
          <p:blipFill rotWithShape="1">
            <a:blip r:embed="rId2" cstate="print">
              <a:extLst>
                <a:ext uri="{28A0092B-C50C-407E-A947-70E740481C1C}">
                  <a14:useLocalDpi xmlns:a14="http://schemas.microsoft.com/office/drawing/2010/main" val="0"/>
                </a:ext>
              </a:extLst>
            </a:blip>
            <a:srcRect b="6446"/>
            <a:stretch/>
          </p:blipFill>
          <p:spPr bwMode="auto">
            <a:xfrm>
              <a:off x="6979920" y="86012"/>
              <a:ext cx="5212080" cy="67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Ellipse 19"/>
            <p:cNvSpPr/>
            <p:nvPr/>
          </p:nvSpPr>
          <p:spPr>
            <a:xfrm>
              <a:off x="6888480" y="0"/>
              <a:ext cx="1444567" cy="12145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pic>
        <p:nvPicPr>
          <p:cNvPr id="22" name="Picture 6" descr="Stoffutveksling. Mesteparten av stoffutvekslingen mellom kapillærene og cellen skjer ved diffusj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4064" y="3664285"/>
            <a:ext cx="3035747" cy="310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33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BLODÅRER</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2535810" y="1825625"/>
            <a:ext cx="6137134" cy="4351338"/>
          </a:xfrm>
        </p:spPr>
        <p:txBody>
          <a:bodyPr>
            <a:normAutofit fontScale="77500" lnSpcReduction="20000"/>
          </a:bodyPr>
          <a:lstStyle/>
          <a:p>
            <a:pPr marL="0" indent="0">
              <a:buNone/>
            </a:pPr>
            <a:endParaRPr lang="nb-NO" dirty="0"/>
          </a:p>
          <a:p>
            <a:pPr marL="0" indent="0">
              <a:buNone/>
            </a:pPr>
            <a:r>
              <a:rPr lang="nb-NO" b="1" dirty="0" smtClean="0"/>
              <a:t>Vener: </a:t>
            </a:r>
            <a:r>
              <a:rPr lang="nb-NO" dirty="0" smtClean="0"/>
              <a:t>Fører </a:t>
            </a:r>
            <a:r>
              <a:rPr lang="nb-NO" dirty="0"/>
              <a:t>blod </a:t>
            </a:r>
            <a:r>
              <a:rPr lang="nb-NO" u="sng" dirty="0" smtClean="0"/>
              <a:t>mot </a:t>
            </a:r>
            <a:r>
              <a:rPr lang="nb-NO" u="sng" dirty="0"/>
              <a:t>hjertet </a:t>
            </a:r>
            <a:r>
              <a:rPr lang="nb-NO" dirty="0"/>
              <a:t>med </a:t>
            </a:r>
            <a:r>
              <a:rPr lang="nb-NO" u="sng" dirty="0"/>
              <a:t>lavt trykk </a:t>
            </a:r>
            <a:r>
              <a:rPr lang="nb-NO" dirty="0"/>
              <a:t>(tynnere vegg). Oksygenfattig i kroppskretsløpet.</a:t>
            </a:r>
          </a:p>
          <a:p>
            <a:pPr marL="0" indent="0">
              <a:buNone/>
            </a:pPr>
            <a:endParaRPr lang="nb-NO" dirty="0" smtClean="0"/>
          </a:p>
          <a:p>
            <a:pPr marL="0" indent="0">
              <a:buNone/>
            </a:pPr>
            <a:r>
              <a:rPr lang="nb-NO" dirty="0" smtClean="0"/>
              <a:t>I venene er det lavt trykk, så hvordan klarer blodet å komme seg opp igjen til hjertet?</a:t>
            </a:r>
          </a:p>
          <a:p>
            <a:pPr marL="514350" indent="-514350">
              <a:buFont typeface="+mj-lt"/>
              <a:buAutoNum type="arabicPeriod"/>
            </a:pPr>
            <a:r>
              <a:rPr lang="nb-NO" dirty="0" smtClean="0"/>
              <a:t>Venene har klaffer som hindrer </a:t>
            </a:r>
            <a:r>
              <a:rPr lang="nb-NO" dirty="0" err="1" smtClean="0"/>
              <a:t>tilbakestrømming</a:t>
            </a:r>
            <a:r>
              <a:rPr lang="nb-NO" dirty="0" smtClean="0"/>
              <a:t>.</a:t>
            </a:r>
          </a:p>
          <a:p>
            <a:pPr marL="514350" indent="-514350">
              <a:buFont typeface="+mj-lt"/>
              <a:buAutoNum type="arabicPeriod"/>
            </a:pPr>
            <a:r>
              <a:rPr lang="nb-NO" dirty="0" smtClean="0"/>
              <a:t>Muskler rundt vener presser blodet oppover.</a:t>
            </a:r>
          </a:p>
          <a:p>
            <a:pPr marL="514350" indent="-514350">
              <a:buFont typeface="+mj-lt"/>
              <a:buAutoNum type="arabicPeriod"/>
            </a:pPr>
            <a:r>
              <a:rPr lang="nb-NO" dirty="0" smtClean="0"/>
              <a:t>Press fra nærliggende arterier.</a:t>
            </a:r>
          </a:p>
          <a:p>
            <a:endParaRPr lang="nb-NO" dirty="0" smtClean="0"/>
          </a:p>
          <a:p>
            <a:pPr marL="0" indent="0">
              <a:buNone/>
            </a:pPr>
            <a:r>
              <a:rPr lang="nb-NO" b="1" dirty="0" err="1"/>
              <a:t>Venoler</a:t>
            </a:r>
            <a:r>
              <a:rPr lang="nb-NO" b="1" dirty="0"/>
              <a:t>: </a:t>
            </a:r>
            <a:r>
              <a:rPr lang="nb-NO" dirty="0"/>
              <a:t>Mindre forgrening av vener</a:t>
            </a:r>
          </a:p>
          <a:p>
            <a:pPr marL="0" indent="0">
              <a:buNone/>
            </a:pPr>
            <a:endParaRPr lang="nb-NO" dirty="0"/>
          </a:p>
        </p:txBody>
      </p:sp>
      <p:pic>
        <p:nvPicPr>
          <p:cNvPr id="4" name="Picture 6" descr="Muskel-vene-pumpa. Funksjonen til musklene rundt venene er å drive blodet tilbake til hjert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622" y="3576612"/>
            <a:ext cx="3176833" cy="32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e 4"/>
          <p:cNvGrpSpPr/>
          <p:nvPr/>
        </p:nvGrpSpPr>
        <p:grpSpPr>
          <a:xfrm>
            <a:off x="240208" y="5453796"/>
            <a:ext cx="2097924" cy="580948"/>
            <a:chOff x="4795520" y="3458336"/>
            <a:chExt cx="2097924" cy="833120"/>
          </a:xfrm>
          <a:solidFill>
            <a:schemeClr val="accent1">
              <a:lumMod val="50000"/>
            </a:schemeClr>
          </a:solidFill>
        </p:grpSpPr>
        <p:sp>
          <p:nvSpPr>
            <p:cNvPr id="6" name="Direktelager 5"/>
            <p:cNvSpPr/>
            <p:nvPr/>
          </p:nvSpPr>
          <p:spPr>
            <a:xfrm>
              <a:off x="4795520" y="3458336"/>
              <a:ext cx="2097924" cy="833120"/>
            </a:xfrm>
            <a:prstGeom prst="flowChartMagneticDrum">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smtClean="0"/>
                <a:t>venole</a:t>
              </a:r>
              <a:endParaRPr lang="nb-NO" dirty="0"/>
            </a:p>
          </p:txBody>
        </p:sp>
        <p:sp>
          <p:nvSpPr>
            <p:cNvPr id="7" name="Ellipse 6"/>
            <p:cNvSpPr/>
            <p:nvPr/>
          </p:nvSpPr>
          <p:spPr>
            <a:xfrm>
              <a:off x="6310884" y="3599474"/>
              <a:ext cx="441715" cy="550842"/>
            </a:xfrm>
            <a:prstGeom prst="ellipse">
              <a:avLst/>
            </a:prstGeom>
            <a:solidFill>
              <a:srgbClr val="6600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 name="Gruppe 7"/>
          <p:cNvGrpSpPr/>
          <p:nvPr/>
        </p:nvGrpSpPr>
        <p:grpSpPr>
          <a:xfrm>
            <a:off x="339047" y="3097119"/>
            <a:ext cx="2097924" cy="833120"/>
            <a:chOff x="4795520" y="3458336"/>
            <a:chExt cx="2097924" cy="833120"/>
          </a:xfrm>
          <a:solidFill>
            <a:schemeClr val="accent1">
              <a:lumMod val="75000"/>
            </a:schemeClr>
          </a:solidFill>
        </p:grpSpPr>
        <p:sp>
          <p:nvSpPr>
            <p:cNvPr id="9" name="Direktelager 8"/>
            <p:cNvSpPr/>
            <p:nvPr/>
          </p:nvSpPr>
          <p:spPr>
            <a:xfrm>
              <a:off x="4795520" y="3458336"/>
              <a:ext cx="2097924" cy="833120"/>
            </a:xfrm>
            <a:prstGeom prst="flowChartMagneticDrum">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vene</a:t>
              </a:r>
              <a:endParaRPr lang="nb-NO" dirty="0"/>
            </a:p>
          </p:txBody>
        </p:sp>
        <p:sp>
          <p:nvSpPr>
            <p:cNvPr id="10" name="Ellipse 9"/>
            <p:cNvSpPr/>
            <p:nvPr/>
          </p:nvSpPr>
          <p:spPr>
            <a:xfrm>
              <a:off x="6325508" y="3597882"/>
              <a:ext cx="427091" cy="552870"/>
            </a:xfrm>
            <a:prstGeom prst="ellipse">
              <a:avLst/>
            </a:prstGeom>
            <a:solidFill>
              <a:srgbClr val="6600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4" name="Gruppe 13"/>
          <p:cNvGrpSpPr/>
          <p:nvPr/>
        </p:nvGrpSpPr>
        <p:grpSpPr>
          <a:xfrm>
            <a:off x="8672944" y="0"/>
            <a:ext cx="3519056" cy="3513679"/>
            <a:chOff x="6888480" y="0"/>
            <a:chExt cx="5303520" cy="6857999"/>
          </a:xfrm>
        </p:grpSpPr>
        <p:pic>
          <p:nvPicPr>
            <p:cNvPr id="15" name="Bilde 14"/>
            <p:cNvPicPr>
              <a:picLocks noChangeAspect="1"/>
            </p:cNvPicPr>
            <p:nvPr/>
          </p:nvPicPr>
          <p:blipFill rotWithShape="1">
            <a:blip r:embed="rId3" cstate="print">
              <a:extLst>
                <a:ext uri="{28A0092B-C50C-407E-A947-70E740481C1C}">
                  <a14:useLocalDpi xmlns:a14="http://schemas.microsoft.com/office/drawing/2010/main" val="0"/>
                </a:ext>
              </a:extLst>
            </a:blip>
            <a:srcRect b="6446"/>
            <a:stretch/>
          </p:blipFill>
          <p:spPr bwMode="auto">
            <a:xfrm>
              <a:off x="6979920" y="86012"/>
              <a:ext cx="5212080" cy="67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llipse 15"/>
            <p:cNvSpPr/>
            <p:nvPr/>
          </p:nvSpPr>
          <p:spPr>
            <a:xfrm>
              <a:off x="6888480" y="0"/>
              <a:ext cx="1444567" cy="12145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21777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effectLst>
                  <a:outerShdw blurRad="38100" dist="38100" dir="2700000" algn="tl">
                    <a:srgbClr val="000000">
                      <a:alpha val="43137"/>
                    </a:srgbClr>
                  </a:outerShdw>
                </a:effectLst>
              </a:rPr>
              <a:t>HJERTET HOS ULIKE DYR</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62500" lnSpcReduction="20000"/>
          </a:bodyPr>
          <a:lstStyle/>
          <a:p>
            <a:pPr marL="0" indent="0">
              <a:buNone/>
            </a:pPr>
            <a:r>
              <a:rPr lang="nb-NO" dirty="0" smtClean="0"/>
              <a:t>ENKEL SIRKULASJON</a:t>
            </a:r>
          </a:p>
          <a:p>
            <a:pPr marL="0" indent="0">
              <a:buNone/>
            </a:pPr>
            <a:r>
              <a:rPr lang="nb-NO" dirty="0" err="1" smtClean="0"/>
              <a:t>Enkamret</a:t>
            </a:r>
            <a:r>
              <a:rPr lang="nb-NO" dirty="0" smtClean="0"/>
              <a:t> </a:t>
            </a:r>
            <a:r>
              <a:rPr lang="nb-NO" dirty="0" smtClean="0"/>
              <a:t>«hjerte»: </a:t>
            </a:r>
          </a:p>
          <a:p>
            <a:pPr lvl="1"/>
            <a:r>
              <a:rPr lang="nb-NO" dirty="0" smtClean="0"/>
              <a:t>Leddormer og leddyr</a:t>
            </a:r>
          </a:p>
          <a:p>
            <a:pPr marL="0" indent="0">
              <a:buNone/>
            </a:pPr>
            <a:r>
              <a:rPr lang="nb-NO" dirty="0" err="1" smtClean="0"/>
              <a:t>Tokamret</a:t>
            </a:r>
            <a:r>
              <a:rPr lang="nb-NO" dirty="0" smtClean="0"/>
              <a:t> hjerte:</a:t>
            </a:r>
          </a:p>
          <a:p>
            <a:pPr lvl="1"/>
            <a:r>
              <a:rPr lang="nb-NO" dirty="0" smtClean="0"/>
              <a:t>Fisk</a:t>
            </a:r>
          </a:p>
          <a:p>
            <a:pPr marL="0" indent="0">
              <a:buNone/>
            </a:pPr>
            <a:endParaRPr lang="nb-NO" dirty="0"/>
          </a:p>
          <a:p>
            <a:pPr marL="0" indent="0">
              <a:buNone/>
            </a:pPr>
            <a:r>
              <a:rPr lang="nb-NO" dirty="0" smtClean="0"/>
              <a:t>DOBBEL SIRKULASJON</a:t>
            </a:r>
            <a:endParaRPr lang="nb-NO" dirty="0" smtClean="0"/>
          </a:p>
          <a:p>
            <a:r>
              <a:rPr lang="nb-NO" dirty="0" err="1" smtClean="0"/>
              <a:t>Trekamret</a:t>
            </a:r>
            <a:r>
              <a:rPr lang="nb-NO" dirty="0" smtClean="0"/>
              <a:t> </a:t>
            </a:r>
            <a:r>
              <a:rPr lang="nb-NO" dirty="0" smtClean="0"/>
              <a:t>hjerte:</a:t>
            </a:r>
            <a:endParaRPr lang="nb-NO" dirty="0" smtClean="0"/>
          </a:p>
          <a:p>
            <a:pPr lvl="1"/>
            <a:r>
              <a:rPr lang="nb-NO" dirty="0" smtClean="0"/>
              <a:t>Amfibier, noen reptiler</a:t>
            </a:r>
          </a:p>
          <a:p>
            <a:r>
              <a:rPr lang="nb-NO" dirty="0" err="1" smtClean="0"/>
              <a:t>Trekamret</a:t>
            </a:r>
            <a:r>
              <a:rPr lang="nb-NO" dirty="0" smtClean="0"/>
              <a:t> hjerte med delvis septum</a:t>
            </a:r>
          </a:p>
          <a:p>
            <a:pPr lvl="1"/>
            <a:r>
              <a:rPr lang="nb-NO" dirty="0" smtClean="0"/>
              <a:t>Noen reptiler</a:t>
            </a:r>
          </a:p>
          <a:p>
            <a:r>
              <a:rPr lang="nb-NO" dirty="0" err="1" smtClean="0"/>
              <a:t>Firkamret</a:t>
            </a:r>
            <a:r>
              <a:rPr lang="nb-NO" dirty="0" smtClean="0"/>
              <a:t> hjerte:</a:t>
            </a:r>
          </a:p>
          <a:p>
            <a:pPr lvl="1"/>
            <a:r>
              <a:rPr lang="nb-NO" dirty="0" smtClean="0"/>
              <a:t>Krokodiller (reptiler)</a:t>
            </a:r>
          </a:p>
          <a:p>
            <a:pPr lvl="1"/>
            <a:r>
              <a:rPr lang="nb-NO" dirty="0" smtClean="0"/>
              <a:t>Fugler</a:t>
            </a:r>
          </a:p>
          <a:p>
            <a:pPr lvl="1"/>
            <a:r>
              <a:rPr lang="nb-NO" dirty="0" smtClean="0"/>
              <a:t>Pattedyr</a:t>
            </a:r>
            <a:endParaRPr lang="nb-NO" dirty="0"/>
          </a:p>
        </p:txBody>
      </p:sp>
      <p:grpSp>
        <p:nvGrpSpPr>
          <p:cNvPr id="4" name="Group 3"/>
          <p:cNvGrpSpPr/>
          <p:nvPr/>
        </p:nvGrpSpPr>
        <p:grpSpPr>
          <a:xfrm>
            <a:off x="7970982" y="-74282"/>
            <a:ext cx="3004317" cy="2375338"/>
            <a:chOff x="5512119" y="745697"/>
            <a:chExt cx="3048689" cy="2867672"/>
          </a:xfrm>
        </p:grpSpPr>
        <p:grpSp>
          <p:nvGrpSpPr>
            <p:cNvPr id="5" name="Gruppe 5"/>
            <p:cNvGrpSpPr/>
            <p:nvPr/>
          </p:nvGrpSpPr>
          <p:grpSpPr>
            <a:xfrm>
              <a:off x="5512119" y="745697"/>
              <a:ext cx="2752649" cy="2867672"/>
              <a:chOff x="3184356" y="2582857"/>
              <a:chExt cx="3033822" cy="3780422"/>
            </a:xfrm>
          </p:grpSpPr>
          <p:pic>
            <p:nvPicPr>
              <p:cNvPr id="7" name="Bilde 3"/>
              <p:cNvPicPr>
                <a:picLocks noChangeAspect="1"/>
              </p:cNvPicPr>
              <p:nvPr/>
            </p:nvPicPr>
            <p:blipFill rotWithShape="1">
              <a:blip r:embed="rId2" cstate="print">
                <a:extLst>
                  <a:ext uri="{28A0092B-C50C-407E-A947-70E740481C1C}">
                    <a14:useLocalDpi xmlns:a14="http://schemas.microsoft.com/office/drawing/2010/main" val="0"/>
                  </a:ext>
                </a:extLst>
              </a:blip>
              <a:srcRect r="38654" b="8882"/>
              <a:stretch/>
            </p:blipFill>
            <p:spPr bwMode="auto">
              <a:xfrm>
                <a:off x="3310225" y="2767302"/>
                <a:ext cx="2907953" cy="359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e 4"/>
              <p:cNvSpPr/>
              <p:nvPr/>
            </p:nvSpPr>
            <p:spPr>
              <a:xfrm>
                <a:off x="3184356" y="2582857"/>
                <a:ext cx="1011915" cy="9281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6" name="Rectangle 5"/>
            <p:cNvSpPr/>
            <p:nvPr/>
          </p:nvSpPr>
          <p:spPr>
            <a:xfrm>
              <a:off x="8001000" y="1200373"/>
              <a:ext cx="559808" cy="1525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pic>
        <p:nvPicPr>
          <p:cNvPr id="12" name="Picture 2" descr="Secrets of the Four Chambers Revealed by Reptile Hearts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4" t="9126" r="68439" b="17661"/>
          <a:stretch/>
        </p:blipFill>
        <p:spPr bwMode="auto">
          <a:xfrm>
            <a:off x="6520192" y="1327200"/>
            <a:ext cx="1792731" cy="25947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ecrets of the Four Chambers Revealed by Reptile Hearts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762" t="8804" r="32151" b="18145"/>
          <a:stretch/>
        </p:blipFill>
        <p:spPr bwMode="auto">
          <a:xfrm>
            <a:off x="8667836" y="2435993"/>
            <a:ext cx="1889595" cy="26532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ecrets of the Four Chambers Revealed by Reptile Hearts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402" t="8804" r="3458" b="18145"/>
          <a:stretch/>
        </p:blipFill>
        <p:spPr bwMode="auto">
          <a:xfrm>
            <a:off x="6762677" y="4056879"/>
            <a:ext cx="1695316" cy="2639001"/>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p:cNvSpPr/>
          <p:nvPr/>
        </p:nvSpPr>
        <p:spPr>
          <a:xfrm>
            <a:off x="10565879" y="1398137"/>
            <a:ext cx="784654" cy="5206314"/>
          </a:xfrm>
          <a:prstGeom prst="downArrow">
            <a:avLst/>
          </a:prstGeom>
          <a:gradFill>
            <a:gsLst>
              <a:gs pos="0">
                <a:schemeClr val="accent1">
                  <a:lumMod val="5000"/>
                  <a:lumOff val="95000"/>
                </a:schemeClr>
              </a:gs>
              <a:gs pos="100000">
                <a:srgbClr val="00B050"/>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dirty="0" smtClean="0">
                <a:solidFill>
                  <a:schemeClr val="tx1"/>
                </a:solidFill>
              </a:rPr>
              <a:t>Minuttvolum og gassutveksling</a:t>
            </a:r>
            <a:endParaRPr lang="nb-NO" dirty="0">
              <a:solidFill>
                <a:schemeClr val="tx1"/>
              </a:solidFill>
            </a:endParaRPr>
          </a:p>
        </p:txBody>
      </p:sp>
      <p:sp>
        <p:nvSpPr>
          <p:cNvPr id="16" name="Down Arrow 15"/>
          <p:cNvSpPr/>
          <p:nvPr/>
        </p:nvSpPr>
        <p:spPr>
          <a:xfrm>
            <a:off x="11407346" y="1408670"/>
            <a:ext cx="784654" cy="5206314"/>
          </a:xfrm>
          <a:prstGeom prst="downArrow">
            <a:avLst/>
          </a:prstGeom>
          <a:gradFill>
            <a:gsLst>
              <a:gs pos="0">
                <a:schemeClr val="accent1">
                  <a:lumMod val="5000"/>
                  <a:lumOff val="95000"/>
                </a:schemeClr>
              </a:gs>
              <a:gs pos="100000">
                <a:srgbClr val="FF0000"/>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dirty="0" smtClean="0">
                <a:solidFill>
                  <a:schemeClr val="tx1"/>
                </a:solidFill>
              </a:rPr>
              <a:t>Energikostnad å bygge og vedlikeholde</a:t>
            </a:r>
            <a:endParaRPr lang="nb-NO" dirty="0">
              <a:solidFill>
                <a:schemeClr val="tx1"/>
              </a:solidFill>
            </a:endParaRPr>
          </a:p>
        </p:txBody>
      </p:sp>
      <p:grpSp>
        <p:nvGrpSpPr>
          <p:cNvPr id="17" name="Group 16"/>
          <p:cNvGrpSpPr/>
          <p:nvPr/>
        </p:nvGrpSpPr>
        <p:grpSpPr>
          <a:xfrm>
            <a:off x="3195031" y="1642342"/>
            <a:ext cx="3254041" cy="2369485"/>
            <a:chOff x="2281382" y="2470872"/>
            <a:chExt cx="6253018" cy="3772910"/>
          </a:xfrm>
        </p:grpSpPr>
        <p:pic>
          <p:nvPicPr>
            <p:cNvPr id="18" name="Picture 6" descr="Illustration A shows the closed circulatory system of an earthworm. Dorsal and ventral blood vessels run along the top and bottom of the intestine, respectively. The dorsal and ventral blood vessels are connected by ring-like hearts. Hearts are also associated with the dorsal blood vessel. These hearts pump blood forward, and the ring-like hearts pump blood down to the ventral vessel, which returns blood to the back of the body. Illustration B shows the open circulatory system of a bee. The dorsal blood vessel, which contains multiple hearts, runs along the top of the bee. Blood exits the dorsal blood vessel through an opening in the head, into the body cavity. Blood reenters the blood vessels through openings in the hearts called ostia."/>
            <p:cNvPicPr>
              <a:picLocks noChangeAspect="1" noChangeArrowheads="1"/>
            </p:cNvPicPr>
            <p:nvPr/>
          </p:nvPicPr>
          <p:blipFill rotWithShape="1">
            <a:blip r:embed="rId6">
              <a:extLst>
                <a:ext uri="{28A0092B-C50C-407E-A947-70E740481C1C}">
                  <a14:useLocalDpi xmlns:a14="http://schemas.microsoft.com/office/drawing/2010/main" val="0"/>
                </a:ext>
              </a:extLst>
            </a:blip>
            <a:srcRect l="38636" b="8878"/>
            <a:stretch/>
          </p:blipFill>
          <p:spPr bwMode="auto">
            <a:xfrm>
              <a:off x="2549236" y="2470872"/>
              <a:ext cx="5985164" cy="328079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281382" y="5301673"/>
              <a:ext cx="886691" cy="942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5278493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HJERTET HOS MENNESKET</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838200" y="1825625"/>
            <a:ext cx="5639602" cy="4351338"/>
          </a:xfrm>
        </p:spPr>
        <p:txBody>
          <a:bodyPr>
            <a:normAutofit fontScale="62500" lnSpcReduction="20000"/>
          </a:bodyPr>
          <a:lstStyle/>
          <a:p>
            <a:pPr marL="0" indent="0">
              <a:buNone/>
            </a:pPr>
            <a:r>
              <a:rPr lang="nb-NO" b="1" dirty="0" smtClean="0"/>
              <a:t>Hvorfor </a:t>
            </a:r>
            <a:r>
              <a:rPr lang="nb-NO" b="1" dirty="0" smtClean="0"/>
              <a:t>to hjertekamre (septum</a:t>
            </a:r>
            <a:r>
              <a:rPr lang="nb-NO" b="1" dirty="0" smtClean="0"/>
              <a:t>)?</a:t>
            </a:r>
          </a:p>
          <a:p>
            <a:r>
              <a:rPr lang="nb-NO" dirty="0" smtClean="0"/>
              <a:t>For å unngå blanding av oksygenfattig og oksygenrikt blod.</a:t>
            </a:r>
          </a:p>
          <a:p>
            <a:r>
              <a:rPr lang="nb-NO" dirty="0" smtClean="0"/>
              <a:t>For å kunne ha ulikt trykk; høyre hjertekammer skal bare pumpe blod gjennom lungene. Venstre hjertekammer skal pumpe til hele kroppen.</a:t>
            </a:r>
          </a:p>
          <a:p>
            <a:endParaRPr lang="nb-NO" dirty="0"/>
          </a:p>
          <a:p>
            <a:pPr marL="0" indent="0">
              <a:buNone/>
            </a:pPr>
            <a:r>
              <a:rPr lang="nb-NO" b="1" dirty="0" smtClean="0"/>
              <a:t>Hvorfor fire kamre?</a:t>
            </a:r>
          </a:p>
          <a:p>
            <a:r>
              <a:rPr lang="nb-NO" dirty="0" smtClean="0"/>
              <a:t>For å hindre tilbakeføring av blod til </a:t>
            </a:r>
            <a:r>
              <a:rPr lang="nb-NO" dirty="0" err="1" smtClean="0"/>
              <a:t>vena</a:t>
            </a:r>
            <a:r>
              <a:rPr lang="nb-NO" dirty="0" smtClean="0"/>
              <a:t> </a:t>
            </a:r>
            <a:r>
              <a:rPr lang="nb-NO" dirty="0" err="1" smtClean="0"/>
              <a:t>cava</a:t>
            </a:r>
            <a:r>
              <a:rPr lang="nb-NO" dirty="0" smtClean="0"/>
              <a:t> og lungevenen.</a:t>
            </a:r>
          </a:p>
          <a:p>
            <a:r>
              <a:rPr lang="nb-NO" dirty="0" smtClean="0"/>
              <a:t>For å fylle hjertekamre raskere</a:t>
            </a:r>
          </a:p>
          <a:p>
            <a:endParaRPr lang="nb-NO" dirty="0"/>
          </a:p>
          <a:p>
            <a:pPr marL="0" indent="0">
              <a:buNone/>
            </a:pPr>
            <a:r>
              <a:rPr lang="nb-NO" b="1" dirty="0" smtClean="0"/>
              <a:t>Hvorfor ulik tykkelse på veggene i kamrene?</a:t>
            </a:r>
          </a:p>
          <a:p>
            <a:r>
              <a:rPr lang="nb-NO" dirty="0" smtClean="0"/>
              <a:t>Fordi venstre hjertekammer utsettes for hardere trykk.</a:t>
            </a:r>
            <a:endParaRPr lang="nb-NO" dirty="0"/>
          </a:p>
        </p:txBody>
      </p:sp>
      <p:pic>
        <p:nvPicPr>
          <p:cNvPr id="3074" name="Picture 2" descr="Bilderesultater for right ventricular pressure vs left ventr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365" y="3346381"/>
            <a:ext cx="4765400" cy="3452896"/>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e 3"/>
          <p:cNvPicPr>
            <a:picLocks noChangeAspect="1"/>
          </p:cNvPicPr>
          <p:nvPr/>
        </p:nvPicPr>
        <p:blipFill rotWithShape="1">
          <a:blip r:embed="rId3">
            <a:extLst>
              <a:ext uri="{28A0092B-C50C-407E-A947-70E740481C1C}">
                <a14:useLocalDpi xmlns:a14="http://schemas.microsoft.com/office/drawing/2010/main" val="0"/>
              </a:ext>
            </a:extLst>
          </a:blip>
          <a:srcRect l="816" t="16476" r="50374" b="46322"/>
          <a:stretch/>
        </p:blipFill>
        <p:spPr bwMode="auto">
          <a:xfrm>
            <a:off x="7903577" y="117447"/>
            <a:ext cx="4079447" cy="322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6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HVA FÅR HJERTET TIL Å </a:t>
            </a:r>
            <a:r>
              <a:rPr lang="nb-NO" dirty="0" smtClean="0">
                <a:effectLst>
                  <a:outerShdw blurRad="38100" dist="38100" dir="2700000" algn="tl">
                    <a:srgbClr val="000000">
                      <a:alpha val="43137"/>
                    </a:srgbClr>
                  </a:outerShdw>
                </a:effectLst>
              </a:rPr>
              <a:t>SLÅ?</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838200" y="1825624"/>
            <a:ext cx="7228840" cy="4849495"/>
          </a:xfrm>
        </p:spPr>
        <p:txBody>
          <a:bodyPr>
            <a:normAutofit fontScale="92500" lnSpcReduction="10000"/>
          </a:bodyPr>
          <a:lstStyle/>
          <a:p>
            <a:pPr marL="0" indent="0">
              <a:buNone/>
            </a:pPr>
            <a:r>
              <a:rPr lang="nb-NO" dirty="0" smtClean="0"/>
              <a:t>Muskelcellene i hjertet </a:t>
            </a:r>
            <a:r>
              <a:rPr lang="nb-NO" dirty="0" smtClean="0"/>
              <a:t>kan sende aksjonspotensialer og hjertet slår uten hjelp fra nervesystemet.</a:t>
            </a:r>
            <a:endParaRPr lang="nb-NO" dirty="0" smtClean="0"/>
          </a:p>
          <a:p>
            <a:endParaRPr lang="nb-NO" dirty="0" smtClean="0"/>
          </a:p>
          <a:p>
            <a:pPr marL="0" indent="0">
              <a:buNone/>
            </a:pPr>
            <a:r>
              <a:rPr lang="nb-NO" dirty="0" smtClean="0"/>
              <a:t>Starter i muskler i sinusknuten, som gjør at forkamrene trekker seg sammen og tømmer innholdet sitt til hjertekamrene.</a:t>
            </a:r>
          </a:p>
          <a:p>
            <a:endParaRPr lang="nb-NO" dirty="0"/>
          </a:p>
          <a:p>
            <a:pPr marL="0" indent="0">
              <a:buNone/>
            </a:pPr>
            <a:r>
              <a:rPr lang="nb-NO" dirty="0" smtClean="0"/>
              <a:t>Deretter spres signal fra </a:t>
            </a:r>
            <a:r>
              <a:rPr lang="nb-NO" dirty="0" err="1" smtClean="0"/>
              <a:t>atrioventrikulær</a:t>
            </a:r>
            <a:r>
              <a:rPr lang="nb-NO" dirty="0" smtClean="0"/>
              <a:t>-knuten (AV-knuten) til HIS-bunten og </a:t>
            </a:r>
            <a:r>
              <a:rPr lang="nb-NO" dirty="0" err="1" smtClean="0"/>
              <a:t>purkinjefibrene</a:t>
            </a:r>
            <a:r>
              <a:rPr lang="nb-NO" dirty="0" smtClean="0"/>
              <a:t> til hjertets apeks. Dette gjør at hjertekamrene trekker seg sammen og tømmer innholdet sitt til arteriene.</a:t>
            </a:r>
            <a:endParaRPr lang="nb-NO" dirty="0"/>
          </a:p>
        </p:txBody>
      </p:sp>
      <p:pic>
        <p:nvPicPr>
          <p:cNvPr id="1026" name="Picture 2" descr="Relatert bild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26827" y="650631"/>
            <a:ext cx="4280535" cy="3784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00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REGULERING AV HJERTET</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838200" y="1825624"/>
            <a:ext cx="10515600" cy="4775591"/>
          </a:xfrm>
        </p:spPr>
        <p:txBody>
          <a:bodyPr>
            <a:normAutofit fontScale="77500" lnSpcReduction="20000"/>
          </a:bodyPr>
          <a:lstStyle/>
          <a:p>
            <a:pPr marL="0" indent="0">
              <a:buNone/>
            </a:pPr>
            <a:r>
              <a:rPr lang="nb-NO" dirty="0" smtClean="0"/>
              <a:t>Uten noen påvirkning ville hjertet slått </a:t>
            </a:r>
            <a:r>
              <a:rPr lang="nb-NO" dirty="0" err="1" smtClean="0"/>
              <a:t>ca</a:t>
            </a:r>
            <a:r>
              <a:rPr lang="nb-NO" dirty="0" smtClean="0"/>
              <a:t> 100x per minutt.</a:t>
            </a:r>
          </a:p>
          <a:p>
            <a:pPr marL="0" indent="0">
              <a:buNone/>
            </a:pPr>
            <a:endParaRPr lang="nb-NO" b="1" dirty="0" smtClean="0"/>
          </a:p>
          <a:p>
            <a:pPr marL="0" indent="0">
              <a:buNone/>
            </a:pPr>
            <a:r>
              <a:rPr lang="nb-NO" b="1" dirty="0" smtClean="0"/>
              <a:t>Hjerteregulering: </a:t>
            </a:r>
            <a:r>
              <a:rPr lang="nb-NO" dirty="0" smtClean="0"/>
              <a:t>I stressituasjoner øker både </a:t>
            </a:r>
            <a:r>
              <a:rPr lang="nb-NO" u="sng" dirty="0" smtClean="0"/>
              <a:t>slagvolumet</a:t>
            </a:r>
            <a:r>
              <a:rPr lang="nb-NO" dirty="0" smtClean="0"/>
              <a:t> (volum per slag) og </a:t>
            </a:r>
            <a:r>
              <a:rPr lang="nb-NO" u="sng" dirty="0" smtClean="0"/>
              <a:t>hjertefrekvensen</a:t>
            </a:r>
            <a:r>
              <a:rPr lang="nb-NO" dirty="0"/>
              <a:t> </a:t>
            </a:r>
            <a:r>
              <a:rPr lang="nb-NO" dirty="0" smtClean="0"/>
              <a:t>(slag per minutt) </a:t>
            </a:r>
            <a:r>
              <a:rPr lang="nb-NO" dirty="0" smtClean="0">
                <a:sym typeface="Wingdings" panose="05000000000000000000" pitchFamily="2" charset="2"/>
              </a:rPr>
              <a:t> økt minuttvolum (slagvolum * hjertefrekvens).</a:t>
            </a:r>
          </a:p>
          <a:p>
            <a:pPr marL="0" indent="0">
              <a:buNone/>
            </a:pPr>
            <a:endParaRPr lang="nb-NO" b="1" dirty="0" smtClean="0">
              <a:sym typeface="Wingdings" panose="05000000000000000000" pitchFamily="2" charset="2"/>
            </a:endParaRPr>
          </a:p>
          <a:p>
            <a:pPr marL="0" indent="0">
              <a:buNone/>
            </a:pPr>
            <a:r>
              <a:rPr lang="nb-NO" b="1" dirty="0" smtClean="0">
                <a:sym typeface="Wingdings" panose="05000000000000000000" pitchFamily="2" charset="2"/>
              </a:rPr>
              <a:t>Blodstrømregulering: </a:t>
            </a:r>
            <a:r>
              <a:rPr lang="nb-NO" dirty="0" smtClean="0">
                <a:sym typeface="Wingdings" panose="05000000000000000000" pitchFamily="2" charset="2"/>
              </a:rPr>
              <a:t>Hvor blodet går hen. Reguleres ved sammentrekning (lukking) og avslapning (åpning) av arterioler.</a:t>
            </a:r>
          </a:p>
          <a:p>
            <a:endParaRPr lang="nb-NO" dirty="0">
              <a:sym typeface="Wingdings" panose="05000000000000000000" pitchFamily="2" charset="2"/>
            </a:endParaRPr>
          </a:p>
          <a:p>
            <a:pPr marL="0" indent="0">
              <a:buNone/>
            </a:pPr>
            <a:r>
              <a:rPr lang="nb-NO" b="1" dirty="0" smtClean="0">
                <a:sym typeface="Wingdings" panose="05000000000000000000" pitchFamily="2" charset="2"/>
              </a:rPr>
              <a:t>Kort oppsummert:</a:t>
            </a:r>
          </a:p>
          <a:p>
            <a:pPr marL="0" indent="0">
              <a:buNone/>
            </a:pPr>
            <a:r>
              <a:rPr lang="nb-NO" b="1" dirty="0" smtClean="0">
                <a:sym typeface="Wingdings" panose="05000000000000000000" pitchFamily="2" charset="2"/>
              </a:rPr>
              <a:t>Stress: </a:t>
            </a:r>
            <a:r>
              <a:rPr lang="nb-NO" dirty="0" smtClean="0">
                <a:sym typeface="Wingdings" panose="05000000000000000000" pitchFamily="2" charset="2"/>
              </a:rPr>
              <a:t>Sympatiske nervesystemet: Adrenalin og noradrenalin  økt minuttvolum (og økt </a:t>
            </a:r>
            <a:r>
              <a:rPr lang="nb-NO" dirty="0" err="1" smtClean="0">
                <a:sym typeface="Wingdings" panose="05000000000000000000" pitchFamily="2" charset="2"/>
              </a:rPr>
              <a:t>blodtilstrømming</a:t>
            </a:r>
            <a:r>
              <a:rPr lang="nb-NO" dirty="0" smtClean="0">
                <a:sym typeface="Wingdings" panose="05000000000000000000" pitchFamily="2" charset="2"/>
              </a:rPr>
              <a:t> til skjelettmuskulatur).</a:t>
            </a:r>
          </a:p>
          <a:p>
            <a:pPr marL="0" indent="0">
              <a:buNone/>
            </a:pPr>
            <a:endParaRPr lang="nb-NO" dirty="0" smtClean="0">
              <a:sym typeface="Wingdings" panose="05000000000000000000" pitchFamily="2" charset="2"/>
            </a:endParaRPr>
          </a:p>
          <a:p>
            <a:pPr marL="0" indent="0">
              <a:buNone/>
            </a:pPr>
            <a:r>
              <a:rPr lang="nb-NO" b="1" dirty="0" smtClean="0">
                <a:sym typeface="Wingdings" panose="05000000000000000000" pitchFamily="2" charset="2"/>
              </a:rPr>
              <a:t>Ro: </a:t>
            </a:r>
            <a:r>
              <a:rPr lang="nb-NO" dirty="0" smtClean="0">
                <a:sym typeface="Wingdings" panose="05000000000000000000" pitchFamily="2" charset="2"/>
              </a:rPr>
              <a:t>Parasympatiske nervesystemet: Acetylkolin  senket minuttvolum (men økt </a:t>
            </a:r>
            <a:r>
              <a:rPr lang="nb-NO" dirty="0" err="1" smtClean="0">
                <a:sym typeface="Wingdings" panose="05000000000000000000" pitchFamily="2" charset="2"/>
              </a:rPr>
              <a:t>blodtilstrømming</a:t>
            </a:r>
            <a:r>
              <a:rPr lang="nb-NO" dirty="0" smtClean="0">
                <a:sym typeface="Wingdings" panose="05000000000000000000" pitchFamily="2" charset="2"/>
              </a:rPr>
              <a:t> til glatt muskulatur).</a:t>
            </a:r>
            <a:endParaRPr lang="nb-NO" dirty="0" smtClean="0"/>
          </a:p>
        </p:txBody>
      </p:sp>
    </p:spTree>
    <p:extLst>
      <p:ext uri="{BB962C8B-B14F-4D97-AF65-F5344CB8AC3E}">
        <p14:creationId xmlns:p14="http://schemas.microsoft.com/office/powerpoint/2010/main" val="68261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effectLst>
                  <a:outerShdw blurRad="38100" dist="38100" dir="2700000" algn="tl">
                    <a:srgbClr val="000000">
                      <a:alpha val="43137"/>
                    </a:srgbClr>
                  </a:outerShdw>
                </a:effectLst>
              </a:rPr>
              <a:t>ELEKTROKARDIOGRAM (EKG)</a:t>
            </a:r>
            <a:endParaRPr lang="nb-NO" dirty="0">
              <a:effectLst>
                <a:outerShdw blurRad="38100" dist="38100" dir="2700000" algn="tl">
                  <a:srgbClr val="000000">
                    <a:alpha val="43137"/>
                  </a:srgbClr>
                </a:outerShdw>
              </a:effectLst>
            </a:endParaRPr>
          </a:p>
        </p:txBody>
      </p:sp>
      <p:grpSp>
        <p:nvGrpSpPr>
          <p:cNvPr id="4" name="Gruppe 21"/>
          <p:cNvGrpSpPr/>
          <p:nvPr/>
        </p:nvGrpSpPr>
        <p:grpSpPr>
          <a:xfrm>
            <a:off x="1334537" y="1614616"/>
            <a:ext cx="8631918" cy="4679091"/>
            <a:chOff x="8067041" y="3888424"/>
            <a:chExt cx="4791894" cy="3068765"/>
          </a:xfrm>
        </p:grpSpPr>
        <p:pic>
          <p:nvPicPr>
            <p:cNvPr id="5" name="Picture 4" descr="Relatert bild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48" b="89921" l="10000" r="93846"/>
                      </a14:imgEffect>
                    </a14:imgLayer>
                  </a14:imgProps>
                </a:ext>
                <a:ext uri="{28A0092B-C50C-407E-A947-70E740481C1C}">
                  <a14:useLocalDpi xmlns:a14="http://schemas.microsoft.com/office/drawing/2010/main" val="0"/>
                </a:ext>
              </a:extLst>
            </a:blip>
            <a:srcRect l="16363" t="19666" r="4791" b="25760"/>
            <a:stretch/>
          </p:blipFill>
          <p:spPr bwMode="auto">
            <a:xfrm>
              <a:off x="8869680" y="4320411"/>
              <a:ext cx="3241040" cy="2636778"/>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4"/>
            <p:cNvSpPr txBox="1"/>
            <p:nvPr/>
          </p:nvSpPr>
          <p:spPr>
            <a:xfrm>
              <a:off x="8067041" y="4223008"/>
              <a:ext cx="1742361" cy="605563"/>
            </a:xfrm>
            <a:prstGeom prst="rect">
              <a:avLst/>
            </a:prstGeom>
            <a:noFill/>
          </p:spPr>
          <p:txBody>
            <a:bodyPr wrap="square" rtlCol="0">
              <a:spAutoFit/>
            </a:bodyPr>
            <a:lstStyle/>
            <a:p>
              <a:r>
                <a:rPr lang="nb-NO" dirty="0" smtClean="0"/>
                <a:t>Depolarisering i sinusknuten som gjør at forkamre trekker seg sammen og tømmes</a:t>
              </a:r>
              <a:endParaRPr lang="nb-NO" dirty="0"/>
            </a:p>
          </p:txBody>
        </p:sp>
        <p:sp>
          <p:nvSpPr>
            <p:cNvPr id="8" name="TekstSylinder 7"/>
            <p:cNvSpPr txBox="1"/>
            <p:nvPr/>
          </p:nvSpPr>
          <p:spPr>
            <a:xfrm>
              <a:off x="10423887" y="3888424"/>
              <a:ext cx="2435048" cy="423894"/>
            </a:xfrm>
            <a:prstGeom prst="rect">
              <a:avLst/>
            </a:prstGeom>
            <a:noFill/>
          </p:spPr>
          <p:txBody>
            <a:bodyPr wrap="none" rtlCol="0">
              <a:spAutoFit/>
            </a:bodyPr>
            <a:lstStyle/>
            <a:p>
              <a:r>
                <a:rPr lang="nb-NO" dirty="0" smtClean="0"/>
                <a:t>Depolarisering i AV-knuten som gjør at</a:t>
              </a:r>
              <a:br>
                <a:rPr lang="nb-NO" dirty="0" smtClean="0"/>
              </a:br>
              <a:r>
                <a:rPr lang="nb-NO" dirty="0" smtClean="0"/>
                <a:t>hjertekamre trekker seg sammen og tømmes</a:t>
              </a:r>
              <a:endParaRPr lang="nb-NO" dirty="0"/>
            </a:p>
          </p:txBody>
        </p:sp>
        <p:cxnSp>
          <p:nvCxnSpPr>
            <p:cNvPr id="9" name="Rett pilkobling 10"/>
            <p:cNvCxnSpPr/>
            <p:nvPr/>
          </p:nvCxnSpPr>
          <p:spPr>
            <a:xfrm>
              <a:off x="8869680" y="4869338"/>
              <a:ext cx="497840" cy="9218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tt pilkobling 15"/>
            <p:cNvCxnSpPr>
              <a:stCxn id="8" idx="1"/>
            </p:cNvCxnSpPr>
            <p:nvPr/>
          </p:nvCxnSpPr>
          <p:spPr>
            <a:xfrm flipH="1">
              <a:off x="10251444" y="4100371"/>
              <a:ext cx="172443" cy="3395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9621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effectLst>
                  <a:outerShdw blurRad="38100" dist="38100" dir="2700000" algn="tl">
                    <a:srgbClr val="000000">
                      <a:alpha val="43137"/>
                    </a:srgbClr>
                  </a:outerShdw>
                </a:effectLst>
              </a:rPr>
              <a:t>ELEKTROKARDIOGRAM (EKG)</a:t>
            </a:r>
            <a:endParaRPr lang="nb-NO" dirty="0">
              <a:effectLst>
                <a:outerShdw blurRad="38100" dist="38100" dir="2700000" algn="tl">
                  <a:srgbClr val="000000">
                    <a:alpha val="43137"/>
                  </a:srgbClr>
                </a:outerShdw>
              </a:effectLst>
            </a:endParaRPr>
          </a:p>
        </p:txBody>
      </p:sp>
      <p:sp>
        <p:nvSpPr>
          <p:cNvPr id="3" name="TextBox 2"/>
          <p:cNvSpPr txBox="1"/>
          <p:nvPr/>
        </p:nvSpPr>
        <p:spPr>
          <a:xfrm>
            <a:off x="838200" y="1452586"/>
            <a:ext cx="8638199" cy="1477328"/>
          </a:xfrm>
          <a:prstGeom prst="rect">
            <a:avLst/>
          </a:prstGeom>
          <a:noFill/>
        </p:spPr>
        <p:txBody>
          <a:bodyPr wrap="none" rtlCol="0">
            <a:spAutoFit/>
          </a:bodyPr>
          <a:lstStyle/>
          <a:p>
            <a:r>
              <a:rPr lang="nb-NO" b="1" dirty="0" smtClean="0"/>
              <a:t>P: </a:t>
            </a:r>
            <a:r>
              <a:rPr lang="nb-NO" dirty="0" smtClean="0"/>
              <a:t>Depolarisering </a:t>
            </a:r>
            <a:r>
              <a:rPr lang="nb-NO" dirty="0" err="1" smtClean="0"/>
              <a:t>pga</a:t>
            </a:r>
            <a:r>
              <a:rPr lang="nb-NO" dirty="0" smtClean="0"/>
              <a:t> sinusknuten</a:t>
            </a:r>
          </a:p>
          <a:p>
            <a:r>
              <a:rPr lang="nb-NO" b="1" dirty="0" smtClean="0"/>
              <a:t>PR-intervall: </a:t>
            </a:r>
            <a:r>
              <a:rPr lang="nb-NO" dirty="0" smtClean="0"/>
              <a:t>Tiden det tar for det elektriske signalet å vandre fra sinusknuten til AV-knuten</a:t>
            </a:r>
          </a:p>
          <a:p>
            <a:r>
              <a:rPr lang="nb-NO" b="1" dirty="0" smtClean="0"/>
              <a:t>QRS-kompleks: </a:t>
            </a:r>
            <a:r>
              <a:rPr lang="nb-NO" dirty="0" smtClean="0"/>
              <a:t>Depolarisering </a:t>
            </a:r>
            <a:r>
              <a:rPr lang="nb-NO" dirty="0" err="1" smtClean="0"/>
              <a:t>pga</a:t>
            </a:r>
            <a:r>
              <a:rPr lang="nb-NO" dirty="0" smtClean="0"/>
              <a:t> AV-knuten</a:t>
            </a:r>
          </a:p>
          <a:p>
            <a:r>
              <a:rPr lang="nb-NO" b="1" dirty="0" smtClean="0"/>
              <a:t>ST-segment: </a:t>
            </a:r>
            <a:r>
              <a:rPr lang="nb-NO" dirty="0" smtClean="0"/>
              <a:t>Hjertekamrene er i denne perioden </a:t>
            </a:r>
            <a:r>
              <a:rPr lang="nb-NO" dirty="0" err="1" smtClean="0"/>
              <a:t>depolarisert</a:t>
            </a:r>
            <a:endParaRPr lang="nb-NO" dirty="0" smtClean="0"/>
          </a:p>
          <a:p>
            <a:r>
              <a:rPr lang="nb-NO" b="1" dirty="0" smtClean="0"/>
              <a:t>T-segment: </a:t>
            </a:r>
            <a:r>
              <a:rPr lang="nb-NO" dirty="0" smtClean="0"/>
              <a:t>Repolarisering av hjertekamrene</a:t>
            </a:r>
            <a:endParaRPr lang="nb-NO" dirty="0"/>
          </a:p>
        </p:txBody>
      </p:sp>
      <p:pic>
        <p:nvPicPr>
          <p:cNvPr id="4098" name="Picture 2" descr="https://upload.wikimedia.org/wikipedia/commons/thumb/9/9e/SinusRhythmLabels.svg/1024px-SinusRhythmLabel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10" y="3203862"/>
            <a:ext cx="5726241" cy="33800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9517791" y="5527589"/>
            <a:ext cx="1536154" cy="716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0" name="Group 19"/>
          <p:cNvGrpSpPr/>
          <p:nvPr/>
        </p:nvGrpSpPr>
        <p:grpSpPr>
          <a:xfrm>
            <a:off x="5791200" y="2999264"/>
            <a:ext cx="6128747" cy="3476367"/>
            <a:chOff x="5791200" y="2999264"/>
            <a:chExt cx="6128747" cy="3476367"/>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713" y="3203862"/>
              <a:ext cx="5715000" cy="3143250"/>
            </a:xfrm>
            <a:prstGeom prst="rect">
              <a:avLst/>
            </a:prstGeom>
          </p:spPr>
        </p:pic>
        <p:grpSp>
          <p:nvGrpSpPr>
            <p:cNvPr id="12" name="Group 11"/>
            <p:cNvGrpSpPr/>
            <p:nvPr/>
          </p:nvGrpSpPr>
          <p:grpSpPr>
            <a:xfrm>
              <a:off x="5791200" y="2999264"/>
              <a:ext cx="6128747" cy="3476367"/>
              <a:chOff x="5955956" y="2767914"/>
              <a:chExt cx="6128747" cy="3476367"/>
            </a:xfrm>
          </p:grpSpPr>
          <p:grpSp>
            <p:nvGrpSpPr>
              <p:cNvPr id="11" name="Group 10"/>
              <p:cNvGrpSpPr/>
              <p:nvPr/>
            </p:nvGrpSpPr>
            <p:grpSpPr>
              <a:xfrm>
                <a:off x="5955956" y="2767914"/>
                <a:ext cx="6128747" cy="3476367"/>
                <a:chOff x="5955956" y="2767914"/>
                <a:chExt cx="6128747" cy="3476367"/>
              </a:xfrm>
            </p:grpSpPr>
            <p:sp>
              <p:nvSpPr>
                <p:cNvPr id="6" name="Rectangle 5"/>
                <p:cNvSpPr/>
                <p:nvPr/>
              </p:nvSpPr>
              <p:spPr>
                <a:xfrm>
                  <a:off x="5955956" y="2767914"/>
                  <a:ext cx="1721709" cy="3266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p:cNvSpPr/>
                <p:nvPr/>
              </p:nvSpPr>
              <p:spPr>
                <a:xfrm>
                  <a:off x="7072183" y="5605849"/>
                  <a:ext cx="1721709" cy="428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p:cNvSpPr/>
                <p:nvPr/>
              </p:nvSpPr>
              <p:spPr>
                <a:xfrm>
                  <a:off x="7507758" y="2891017"/>
                  <a:ext cx="2047102" cy="848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p:cNvSpPr/>
                <p:nvPr/>
              </p:nvSpPr>
              <p:spPr>
                <a:xfrm>
                  <a:off x="10634018" y="3667084"/>
                  <a:ext cx="1391166" cy="2577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p:cNvSpPr/>
                <p:nvPr/>
              </p:nvSpPr>
              <p:spPr>
                <a:xfrm>
                  <a:off x="10843258" y="2767914"/>
                  <a:ext cx="1241445" cy="971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9" name="Rectangle 18"/>
              <p:cNvSpPr/>
              <p:nvPr/>
            </p:nvSpPr>
            <p:spPr>
              <a:xfrm>
                <a:off x="9621589" y="5434939"/>
                <a:ext cx="1391166" cy="704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Tree>
    <p:extLst>
      <p:ext uri="{BB962C8B-B14F-4D97-AF65-F5344CB8AC3E}">
        <p14:creationId xmlns:p14="http://schemas.microsoft.com/office/powerpoint/2010/main" val="1873022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p:cNvSpPr/>
          <p:nvPr/>
        </p:nvSpPr>
        <p:spPr>
          <a:xfrm>
            <a:off x="4451928" y="1362871"/>
            <a:ext cx="794328" cy="6137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4604328" y="1515271"/>
            <a:ext cx="794328" cy="6137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9804930" y="901874"/>
            <a:ext cx="829667" cy="8262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SIRKULASJONSSYSTEMET HOS DYR</a:t>
            </a:r>
            <a:br>
              <a:rPr lang="nb-NO" dirty="0" smtClean="0">
                <a:effectLst>
                  <a:outerShdw blurRad="38100" dist="38100" dir="2700000" algn="tl">
                    <a:srgbClr val="000000">
                      <a:alpha val="43137"/>
                    </a:srgbClr>
                  </a:outerShdw>
                </a:effectLst>
              </a:rPr>
            </a:br>
            <a:r>
              <a:rPr lang="nb-NO" sz="3600" dirty="0" smtClean="0">
                <a:effectLst>
                  <a:outerShdw blurRad="38100" dist="38100" dir="2700000" algn="tl">
                    <a:srgbClr val="000000">
                      <a:alpha val="43137"/>
                    </a:srgbClr>
                  </a:outerShdw>
                </a:effectLst>
              </a:rPr>
              <a:t>MED HOVEDVEKT PÅ MENNESKET</a:t>
            </a:r>
            <a:endParaRPr lang="nb-NO" dirty="0">
              <a:effectLst>
                <a:outerShdw blurRad="38100" dist="38100" dir="2700000" algn="tl">
                  <a:srgbClr val="000000">
                    <a:alpha val="43137"/>
                  </a:srgbClr>
                </a:outerShdw>
              </a:effectLst>
            </a:endParaRPr>
          </a:p>
        </p:txBody>
      </p:sp>
      <p:pic>
        <p:nvPicPr>
          <p:cNvPr id="12" name="Bilde 4"/>
          <p:cNvPicPr>
            <a:picLocks noChangeAspect="1"/>
          </p:cNvPicPr>
          <p:nvPr/>
        </p:nvPicPr>
        <p:blipFill rotWithShape="1">
          <a:blip r:embed="rId2" cstate="print">
            <a:extLst>
              <a:ext uri="{28A0092B-C50C-407E-A947-70E740481C1C}">
                <a14:useLocalDpi xmlns:a14="http://schemas.microsoft.com/office/drawing/2010/main" val="0"/>
              </a:ext>
            </a:extLst>
          </a:blip>
          <a:srcRect b="2157"/>
          <a:stretch/>
        </p:blipFill>
        <p:spPr bwMode="auto">
          <a:xfrm>
            <a:off x="6388253" y="1394691"/>
            <a:ext cx="2118447" cy="52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e 3"/>
          <p:cNvPicPr>
            <a:picLocks noChangeAspect="1"/>
          </p:cNvPicPr>
          <p:nvPr/>
        </p:nvPicPr>
        <p:blipFill rotWithShape="1">
          <a:blip r:embed="rId3" cstate="print">
            <a:extLst>
              <a:ext uri="{28A0092B-C50C-407E-A947-70E740481C1C}">
                <a14:useLocalDpi xmlns:a14="http://schemas.microsoft.com/office/drawing/2010/main" val="0"/>
              </a:ext>
            </a:extLst>
          </a:blip>
          <a:srcRect b="1996"/>
          <a:stretch/>
        </p:blipFill>
        <p:spPr bwMode="auto">
          <a:xfrm>
            <a:off x="4573300" y="1394691"/>
            <a:ext cx="2134176" cy="524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133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KLAFFER I HJERTET</a:t>
            </a:r>
            <a:br>
              <a:rPr lang="nb-NO" dirty="0" smtClean="0">
                <a:effectLst>
                  <a:outerShdw blurRad="38100" dist="38100" dir="2700000" algn="tl">
                    <a:srgbClr val="000000">
                      <a:alpha val="43137"/>
                    </a:srgbClr>
                  </a:outerShdw>
                </a:effectLst>
              </a:rPr>
            </a:br>
            <a:r>
              <a:rPr lang="nb-NO" sz="2800" dirty="0" smtClean="0">
                <a:effectLst>
                  <a:outerShdw blurRad="38100" dist="38100" dir="2700000" algn="tl">
                    <a:srgbClr val="000000">
                      <a:alpha val="43137"/>
                    </a:srgbClr>
                  </a:outerShdw>
                </a:effectLst>
              </a:rPr>
              <a:t>(FORBEREDELSE </a:t>
            </a:r>
            <a:r>
              <a:rPr lang="nb-NO" sz="2800" dirty="0" smtClean="0">
                <a:effectLst>
                  <a:outerShdw blurRad="38100" dist="38100" dir="2700000" algn="tl">
                    <a:srgbClr val="000000">
                      <a:alpha val="43137"/>
                    </a:srgbClr>
                  </a:outerShdw>
                </a:effectLst>
              </a:rPr>
              <a:t>TIL </a:t>
            </a:r>
            <a:r>
              <a:rPr lang="nb-NO" sz="2800" dirty="0" smtClean="0">
                <a:effectLst>
                  <a:outerShdw blurRad="38100" dist="38100" dir="2700000" algn="tl">
                    <a:srgbClr val="000000">
                      <a:alpha val="43137"/>
                    </a:srgbClr>
                  </a:outerShdw>
                </a:effectLst>
              </a:rPr>
              <a:t>LAB)</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838201" y="1825624"/>
            <a:ext cx="5273286" cy="4717415"/>
          </a:xfrm>
        </p:spPr>
        <p:txBody>
          <a:bodyPr>
            <a:normAutofit fontScale="70000" lnSpcReduction="20000"/>
          </a:bodyPr>
          <a:lstStyle/>
          <a:p>
            <a:pPr marL="0" indent="0">
              <a:buNone/>
            </a:pPr>
            <a:r>
              <a:rPr lang="nb-NO" dirty="0" smtClean="0"/>
              <a:t>Klaffer i hjertet hindrer </a:t>
            </a:r>
            <a:r>
              <a:rPr lang="nb-NO" dirty="0" err="1" smtClean="0"/>
              <a:t>tilbakestrømming</a:t>
            </a:r>
            <a:r>
              <a:rPr lang="nb-NO" dirty="0" smtClean="0"/>
              <a:t> av blod.</a:t>
            </a:r>
          </a:p>
          <a:p>
            <a:pPr marL="0" indent="0">
              <a:buNone/>
            </a:pPr>
            <a:endParaRPr lang="nb-NO" dirty="0" smtClean="0"/>
          </a:p>
          <a:p>
            <a:pPr marL="0" indent="0">
              <a:buNone/>
            </a:pPr>
            <a:r>
              <a:rPr lang="nb-NO" b="1" dirty="0" smtClean="0"/>
              <a:t>Hjerteklaffer</a:t>
            </a:r>
            <a:r>
              <a:rPr lang="nb-NO" dirty="0" smtClean="0"/>
              <a:t> </a:t>
            </a:r>
            <a:r>
              <a:rPr lang="nb-NO" b="1" dirty="0" smtClean="0"/>
              <a:t>(</a:t>
            </a:r>
            <a:r>
              <a:rPr lang="nb-NO" b="1" dirty="0" err="1" smtClean="0"/>
              <a:t>atrioventrikulærklaffer</a:t>
            </a:r>
            <a:r>
              <a:rPr lang="nb-NO" b="1" dirty="0" smtClean="0"/>
              <a:t>) </a:t>
            </a:r>
            <a:r>
              <a:rPr lang="nb-NO" dirty="0" smtClean="0"/>
              <a:t>(</a:t>
            </a:r>
            <a:r>
              <a:rPr lang="nb-NO" dirty="0" err="1" smtClean="0"/>
              <a:t>trikuspidalklaff</a:t>
            </a:r>
            <a:r>
              <a:rPr lang="nb-NO" dirty="0" smtClean="0"/>
              <a:t> og </a:t>
            </a:r>
            <a:r>
              <a:rPr lang="nb-NO" dirty="0" err="1" smtClean="0"/>
              <a:t>mitralklaff</a:t>
            </a:r>
            <a:r>
              <a:rPr lang="nb-NO" dirty="0" smtClean="0"/>
              <a:t>): Seilklaffer mellom forkamre og hjertekamre.</a:t>
            </a:r>
          </a:p>
          <a:p>
            <a:pPr marL="0" indent="0">
              <a:buNone/>
            </a:pPr>
            <a:endParaRPr lang="nb-NO" dirty="0" smtClean="0"/>
          </a:p>
          <a:p>
            <a:pPr marL="0" indent="0">
              <a:buNone/>
            </a:pPr>
            <a:r>
              <a:rPr lang="nb-NO" b="1" dirty="0"/>
              <a:t>Lommeklaffer</a:t>
            </a:r>
            <a:r>
              <a:rPr lang="nb-NO" dirty="0"/>
              <a:t> (pulmonalklaffen og </a:t>
            </a:r>
            <a:r>
              <a:rPr lang="nb-NO" dirty="0" smtClean="0"/>
              <a:t>aortaklaffen): </a:t>
            </a:r>
            <a:r>
              <a:rPr lang="nb-NO" dirty="0" smtClean="0"/>
              <a:t>Halvmåneklaffer mellom </a:t>
            </a:r>
            <a:r>
              <a:rPr lang="nb-NO" dirty="0" smtClean="0"/>
              <a:t>hjertekamre og arterier.</a:t>
            </a:r>
          </a:p>
          <a:p>
            <a:pPr marL="0" indent="0">
              <a:buNone/>
            </a:pPr>
            <a:endParaRPr lang="nb-NO" dirty="0" smtClean="0"/>
          </a:p>
          <a:p>
            <a:pPr marL="0" indent="0">
              <a:buNone/>
            </a:pPr>
            <a:r>
              <a:rPr lang="nb-NO" dirty="0" smtClean="0"/>
              <a:t>Hjertelyden («</a:t>
            </a:r>
            <a:r>
              <a:rPr lang="nb-NO" dirty="0" err="1" smtClean="0"/>
              <a:t>lubdup</a:t>
            </a:r>
            <a:r>
              <a:rPr lang="nb-NO" dirty="0" smtClean="0"/>
              <a:t>») man </a:t>
            </a:r>
            <a:r>
              <a:rPr lang="nb-NO" dirty="0" smtClean="0"/>
              <a:t>hører er lyden av klaffer som lukker seg.</a:t>
            </a:r>
          </a:p>
          <a:p>
            <a:pPr marL="0" indent="0">
              <a:buNone/>
            </a:pPr>
            <a:endParaRPr lang="nb-NO" dirty="0" smtClean="0"/>
          </a:p>
          <a:p>
            <a:pPr marL="0" indent="0">
              <a:buNone/>
            </a:pPr>
            <a:r>
              <a:rPr lang="nb-NO" dirty="0" smtClean="0"/>
              <a:t>Først hjerteklaffer («</a:t>
            </a:r>
            <a:r>
              <a:rPr lang="nb-NO" dirty="0" err="1" smtClean="0"/>
              <a:t>lub</a:t>
            </a:r>
            <a:r>
              <a:rPr lang="nb-NO" dirty="0" smtClean="0"/>
              <a:t>»), deretter lommeklaffer («</a:t>
            </a:r>
            <a:r>
              <a:rPr lang="nb-NO" dirty="0" err="1" smtClean="0"/>
              <a:t>dup</a:t>
            </a:r>
            <a:r>
              <a:rPr lang="nb-NO" dirty="0" smtClean="0"/>
              <a:t>»)</a:t>
            </a:r>
            <a:endParaRPr lang="nb-NO" dirty="0"/>
          </a:p>
        </p:txBody>
      </p:sp>
      <p:pic>
        <p:nvPicPr>
          <p:cNvPr id="4" name="Picture 8" descr="CG Hear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99185" y="1337994"/>
            <a:ext cx="7620000" cy="5715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84611" y="1061762"/>
            <a:ext cx="1389077" cy="2958985"/>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85443" y="664275"/>
            <a:ext cx="1593706" cy="369332"/>
          </a:xfrm>
          <a:prstGeom prst="rect">
            <a:avLst/>
          </a:prstGeom>
          <a:noFill/>
        </p:spPr>
        <p:txBody>
          <a:bodyPr wrap="none" rtlCol="0">
            <a:spAutoFit/>
          </a:bodyPr>
          <a:lstStyle/>
          <a:p>
            <a:r>
              <a:rPr lang="nb-NO" dirty="0" err="1" smtClean="0"/>
              <a:t>Trikuspidalklaff</a:t>
            </a:r>
            <a:endParaRPr lang="nb-NO" dirty="0"/>
          </a:p>
        </p:txBody>
      </p:sp>
      <p:cxnSp>
        <p:nvCxnSpPr>
          <p:cNvPr id="11" name="Straight Arrow Connector 10"/>
          <p:cNvCxnSpPr/>
          <p:nvPr/>
        </p:nvCxnSpPr>
        <p:spPr>
          <a:xfrm flipH="1">
            <a:off x="9446812" y="1878378"/>
            <a:ext cx="1063296" cy="1756475"/>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050816" y="1540907"/>
            <a:ext cx="1155766" cy="369332"/>
          </a:xfrm>
          <a:prstGeom prst="rect">
            <a:avLst/>
          </a:prstGeom>
          <a:noFill/>
        </p:spPr>
        <p:txBody>
          <a:bodyPr wrap="none" rtlCol="0">
            <a:spAutoFit/>
          </a:bodyPr>
          <a:lstStyle/>
          <a:p>
            <a:r>
              <a:rPr lang="nb-NO" dirty="0" err="1" smtClean="0"/>
              <a:t>Mitralklaff</a:t>
            </a:r>
            <a:endParaRPr lang="nb-NO" dirty="0"/>
          </a:p>
        </p:txBody>
      </p:sp>
      <p:cxnSp>
        <p:nvCxnSpPr>
          <p:cNvPr id="16" name="Straight Arrow Connector 15"/>
          <p:cNvCxnSpPr/>
          <p:nvPr/>
        </p:nvCxnSpPr>
        <p:spPr>
          <a:xfrm>
            <a:off x="8145231" y="1580238"/>
            <a:ext cx="772207" cy="1176377"/>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442739" y="1243379"/>
            <a:ext cx="1474699" cy="369332"/>
          </a:xfrm>
          <a:prstGeom prst="rect">
            <a:avLst/>
          </a:prstGeom>
          <a:noFill/>
        </p:spPr>
        <p:txBody>
          <a:bodyPr wrap="none" rtlCol="0">
            <a:spAutoFit/>
          </a:bodyPr>
          <a:lstStyle/>
          <a:p>
            <a:r>
              <a:rPr lang="nb-NO" dirty="0" smtClean="0"/>
              <a:t>Pulmonalklaff</a:t>
            </a:r>
            <a:endParaRPr lang="nb-NO" dirty="0"/>
          </a:p>
        </p:txBody>
      </p:sp>
      <p:sp>
        <p:nvSpPr>
          <p:cNvPr id="21" name="TextBox 20"/>
          <p:cNvSpPr txBox="1"/>
          <p:nvPr/>
        </p:nvSpPr>
        <p:spPr>
          <a:xfrm>
            <a:off x="9211548" y="799927"/>
            <a:ext cx="1109599" cy="369332"/>
          </a:xfrm>
          <a:prstGeom prst="rect">
            <a:avLst/>
          </a:prstGeom>
          <a:noFill/>
        </p:spPr>
        <p:txBody>
          <a:bodyPr wrap="none" rtlCol="0">
            <a:spAutoFit/>
          </a:bodyPr>
          <a:lstStyle/>
          <a:p>
            <a:r>
              <a:rPr lang="nb-NO" dirty="0" smtClean="0"/>
              <a:t>Aortaklaff</a:t>
            </a:r>
            <a:endParaRPr lang="nb-NO" dirty="0"/>
          </a:p>
        </p:txBody>
      </p:sp>
      <p:cxnSp>
        <p:nvCxnSpPr>
          <p:cNvPr id="22" name="Straight Arrow Connector 21"/>
          <p:cNvCxnSpPr/>
          <p:nvPr/>
        </p:nvCxnSpPr>
        <p:spPr>
          <a:xfrm flipH="1">
            <a:off x="9103384" y="1169259"/>
            <a:ext cx="526178" cy="2322981"/>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Bilderesultater for tricuspid val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549" y="344454"/>
            <a:ext cx="6215944" cy="6580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19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8"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BLODTRYKK</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838200" y="1825625"/>
            <a:ext cx="6509951" cy="4351338"/>
          </a:xfrm>
        </p:spPr>
        <p:txBody>
          <a:bodyPr/>
          <a:lstStyle/>
          <a:p>
            <a:pPr marL="0" indent="0">
              <a:buNone/>
            </a:pPr>
            <a:r>
              <a:rPr lang="nb-NO" b="1" dirty="0" smtClean="0"/>
              <a:t>Systole: </a:t>
            </a:r>
            <a:r>
              <a:rPr lang="nb-NO" dirty="0" smtClean="0"/>
              <a:t>Hjertets sammentrekningsfase, hvor lommeklaffene er åpne for at blod skal pumpes ut i arteriene.</a:t>
            </a:r>
          </a:p>
          <a:p>
            <a:pPr marL="0" indent="0">
              <a:buNone/>
            </a:pPr>
            <a:r>
              <a:rPr lang="nb-NO" b="1" dirty="0" smtClean="0"/>
              <a:t>Diastole: </a:t>
            </a:r>
            <a:r>
              <a:rPr lang="nb-NO" dirty="0" smtClean="0"/>
              <a:t>Hjertets hvilefase hvor hjerteklaffene er åpne for at hjertekamrene kan fylles med blod.</a:t>
            </a:r>
            <a:endParaRPr lang="nb-NO" dirty="0" smtClean="0">
              <a:hlinkClick r:id="rId2"/>
            </a:endParaRPr>
          </a:p>
          <a:p>
            <a:pPr marL="0" indent="0">
              <a:buNone/>
            </a:pPr>
            <a:endParaRPr lang="nb-NO" dirty="0">
              <a:hlinkClick r:id="rId2"/>
            </a:endParaRPr>
          </a:p>
          <a:p>
            <a:pPr marL="0" indent="0">
              <a:buNone/>
            </a:pPr>
            <a:r>
              <a:rPr lang="nb-NO" dirty="0" smtClean="0">
                <a:hlinkClick r:id="rId2"/>
              </a:rPr>
              <a:t>Video av blodtrykk</a:t>
            </a:r>
            <a:endParaRPr lang="nb-NO" dirty="0"/>
          </a:p>
        </p:txBody>
      </p:sp>
    </p:spTree>
    <p:extLst>
      <p:ext uri="{BB962C8B-B14F-4D97-AF65-F5344CB8AC3E}">
        <p14:creationId xmlns:p14="http://schemas.microsoft.com/office/powerpoint/2010/main" val="29317470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upload.wikimedia.org/wikipedia/commons/thumb/9/91/Wiggers_Diagram_2.svg/1280px-Wiggers_Diagram_2.svg.png"/>
          <p:cNvPicPr>
            <a:picLocks noChangeAspect="1" noChangeArrowheads="1"/>
          </p:cNvPicPr>
          <p:nvPr/>
        </p:nvPicPr>
        <p:blipFill rotWithShape="1">
          <a:blip r:embed="rId2">
            <a:extLst>
              <a:ext uri="{28A0092B-C50C-407E-A947-70E740481C1C}">
                <a14:useLocalDpi xmlns:a14="http://schemas.microsoft.com/office/drawing/2010/main" val="0"/>
              </a:ext>
            </a:extLst>
          </a:blip>
          <a:srcRect t="23450" r="86950" b="22931"/>
          <a:stretch/>
        </p:blipFill>
        <p:spPr bwMode="auto">
          <a:xfrm>
            <a:off x="620785" y="4399063"/>
            <a:ext cx="1082180" cy="18522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76169" y="4292705"/>
            <a:ext cx="461394" cy="2090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6" name="Group 15"/>
          <p:cNvGrpSpPr/>
          <p:nvPr/>
        </p:nvGrpSpPr>
        <p:grpSpPr>
          <a:xfrm>
            <a:off x="-691977" y="-395417"/>
            <a:ext cx="13077788" cy="7551225"/>
            <a:chOff x="-691977" y="-395417"/>
            <a:chExt cx="13077788" cy="7551225"/>
          </a:xfrm>
        </p:grpSpPr>
        <p:grpSp>
          <p:nvGrpSpPr>
            <p:cNvPr id="6" name="Group 5"/>
            <p:cNvGrpSpPr/>
            <p:nvPr/>
          </p:nvGrpSpPr>
          <p:grpSpPr>
            <a:xfrm>
              <a:off x="-691977" y="-395417"/>
              <a:ext cx="13077788" cy="7551225"/>
              <a:chOff x="-691977" y="-395416"/>
              <a:chExt cx="11529535" cy="7191932"/>
            </a:xfrm>
          </p:grpSpPr>
          <p:pic>
            <p:nvPicPr>
              <p:cNvPr id="2052" name="Picture 4" descr="https://upload.wikimedia.org/wikipedia/commons/5/56/Cardiac-Cycle-Animat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1977" y="-395416"/>
                <a:ext cx="11137556" cy="71919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77665" y="4069642"/>
                <a:ext cx="2215977" cy="510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smtClean="0">
                    <a:solidFill>
                      <a:srgbClr val="FF0000"/>
                    </a:solidFill>
                  </a:rPr>
                  <a:t>Trykk i aorta</a:t>
                </a:r>
                <a:endParaRPr lang="nb-NO" sz="1600" dirty="0">
                  <a:solidFill>
                    <a:srgbClr val="FF0000"/>
                  </a:solidFill>
                </a:endParaRPr>
              </a:p>
            </p:txBody>
          </p:sp>
          <p:sp>
            <p:nvSpPr>
              <p:cNvPr id="7" name="Rectangle 6"/>
              <p:cNvSpPr/>
              <p:nvPr/>
            </p:nvSpPr>
            <p:spPr>
              <a:xfrm>
                <a:off x="7655012" y="4723454"/>
                <a:ext cx="2858529" cy="25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a:solidFill>
                      <a:srgbClr val="F78423"/>
                    </a:solidFill>
                  </a:rPr>
                  <a:t>T</a:t>
                </a:r>
                <a:r>
                  <a:rPr lang="nb-NO" sz="1600" dirty="0" smtClean="0">
                    <a:solidFill>
                      <a:srgbClr val="F78423"/>
                    </a:solidFill>
                  </a:rPr>
                  <a:t>rykk i forkamre (snitt </a:t>
                </a:r>
                <a:r>
                  <a:rPr lang="nb-NO" sz="1600" dirty="0" smtClean="0">
                    <a:solidFill>
                      <a:srgbClr val="F78423"/>
                    </a:solidFill>
                  </a:rPr>
                  <a:t>begge)</a:t>
                </a:r>
                <a:endParaRPr lang="nb-NO" sz="1600" dirty="0">
                  <a:solidFill>
                    <a:srgbClr val="F78423"/>
                  </a:solidFill>
                </a:endParaRPr>
              </a:p>
            </p:txBody>
          </p:sp>
          <p:sp>
            <p:nvSpPr>
              <p:cNvPr id="9" name="Rectangle 8"/>
              <p:cNvSpPr/>
              <p:nvPr/>
            </p:nvSpPr>
            <p:spPr>
              <a:xfrm>
                <a:off x="7677665" y="5283175"/>
                <a:ext cx="2940907" cy="25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smtClean="0">
                    <a:solidFill>
                      <a:srgbClr val="FF2BFF"/>
                    </a:solidFill>
                  </a:rPr>
                  <a:t>Blodvolum i hjertekamre (totalt)</a:t>
                </a:r>
                <a:endParaRPr lang="nb-NO" sz="1600" dirty="0">
                  <a:solidFill>
                    <a:srgbClr val="FF2BFF"/>
                  </a:solidFill>
                </a:endParaRPr>
              </a:p>
            </p:txBody>
          </p:sp>
          <p:sp>
            <p:nvSpPr>
              <p:cNvPr id="10" name="Rectangle 9"/>
              <p:cNvSpPr/>
              <p:nvPr/>
            </p:nvSpPr>
            <p:spPr>
              <a:xfrm>
                <a:off x="7677665" y="5609108"/>
                <a:ext cx="3039762" cy="25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smtClean="0">
                    <a:solidFill>
                      <a:srgbClr val="00E979"/>
                    </a:solidFill>
                  </a:rPr>
                  <a:t>Elektrokardiogram (EKG)</a:t>
                </a:r>
                <a:endParaRPr lang="nb-NO" sz="1600" dirty="0">
                  <a:solidFill>
                    <a:srgbClr val="00E979"/>
                  </a:solidFill>
                </a:endParaRPr>
              </a:p>
            </p:txBody>
          </p:sp>
          <p:sp>
            <p:nvSpPr>
              <p:cNvPr id="11" name="Rectangle 10"/>
              <p:cNvSpPr/>
              <p:nvPr/>
            </p:nvSpPr>
            <p:spPr>
              <a:xfrm>
                <a:off x="7677665" y="5935041"/>
                <a:ext cx="3039762" cy="25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err="1" smtClean="0">
                    <a:solidFill>
                      <a:srgbClr val="7B7B7B"/>
                    </a:solidFill>
                  </a:rPr>
                  <a:t>Fonokardiogram</a:t>
                </a:r>
                <a:r>
                  <a:rPr lang="nb-NO" sz="1600" dirty="0" smtClean="0">
                    <a:solidFill>
                      <a:srgbClr val="7B7B7B"/>
                    </a:solidFill>
                  </a:rPr>
                  <a:t> (lyd)</a:t>
                </a:r>
                <a:endParaRPr lang="nb-NO" sz="1600" dirty="0">
                  <a:solidFill>
                    <a:srgbClr val="7B7B7B"/>
                  </a:solidFill>
                </a:endParaRPr>
              </a:p>
            </p:txBody>
          </p:sp>
          <p:sp>
            <p:nvSpPr>
              <p:cNvPr id="8" name="Rectangle 7"/>
              <p:cNvSpPr/>
              <p:nvPr/>
            </p:nvSpPr>
            <p:spPr>
              <a:xfrm>
                <a:off x="7674229" y="4957242"/>
                <a:ext cx="3163329" cy="250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dirty="0" smtClean="0">
                    <a:solidFill>
                      <a:srgbClr val="0000FF"/>
                    </a:solidFill>
                  </a:rPr>
                  <a:t>Trykk i hjertekamre (snitt begge)</a:t>
                </a:r>
                <a:endParaRPr lang="nb-NO" sz="1600" dirty="0">
                  <a:solidFill>
                    <a:srgbClr val="0000FF"/>
                  </a:solidFill>
                </a:endParaRPr>
              </a:p>
            </p:txBody>
          </p:sp>
        </p:grpSp>
        <p:sp>
          <p:nvSpPr>
            <p:cNvPr id="15" name="Rectangle 14"/>
            <p:cNvSpPr/>
            <p:nvPr/>
          </p:nvSpPr>
          <p:spPr>
            <a:xfrm>
              <a:off x="2692866" y="3590488"/>
              <a:ext cx="4681057" cy="702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cxnSp>
        <p:nvCxnSpPr>
          <p:cNvPr id="19" name="Straight Arrow Connector 18"/>
          <p:cNvCxnSpPr>
            <a:stCxn id="21" idx="2"/>
          </p:cNvCxnSpPr>
          <p:nvPr/>
        </p:nvCxnSpPr>
        <p:spPr>
          <a:xfrm>
            <a:off x="2053333" y="4031397"/>
            <a:ext cx="890399" cy="65804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265200" y="3662065"/>
            <a:ext cx="1576265" cy="369332"/>
          </a:xfrm>
          <a:prstGeom prst="rect">
            <a:avLst/>
          </a:prstGeom>
          <a:noFill/>
        </p:spPr>
        <p:txBody>
          <a:bodyPr wrap="none" rtlCol="0">
            <a:spAutoFit/>
          </a:bodyPr>
          <a:lstStyle/>
          <a:p>
            <a:r>
              <a:rPr lang="nb-NO" sz="1400" dirty="0" smtClean="0"/>
              <a:t>Aortaklaffen</a:t>
            </a:r>
            <a:r>
              <a:rPr lang="nb-NO" dirty="0" smtClean="0"/>
              <a:t> </a:t>
            </a:r>
            <a:r>
              <a:rPr lang="nb-NO" sz="1400" dirty="0" smtClean="0"/>
              <a:t>åpnes</a:t>
            </a:r>
            <a:endParaRPr lang="nb-NO" sz="1400" dirty="0"/>
          </a:p>
        </p:txBody>
      </p:sp>
      <p:sp>
        <p:nvSpPr>
          <p:cNvPr id="24" name="TextBox 23"/>
          <p:cNvSpPr txBox="1"/>
          <p:nvPr/>
        </p:nvSpPr>
        <p:spPr>
          <a:xfrm>
            <a:off x="3563350" y="3659352"/>
            <a:ext cx="1594539" cy="369332"/>
          </a:xfrm>
          <a:prstGeom prst="rect">
            <a:avLst/>
          </a:prstGeom>
          <a:noFill/>
        </p:spPr>
        <p:txBody>
          <a:bodyPr wrap="none" rtlCol="0">
            <a:spAutoFit/>
          </a:bodyPr>
          <a:lstStyle/>
          <a:p>
            <a:r>
              <a:rPr lang="nb-NO" sz="1400" dirty="0" smtClean="0"/>
              <a:t>Aortaklaffen</a:t>
            </a:r>
            <a:r>
              <a:rPr lang="nb-NO" dirty="0" smtClean="0"/>
              <a:t> </a:t>
            </a:r>
            <a:r>
              <a:rPr lang="nb-NO" sz="1400" dirty="0" smtClean="0"/>
              <a:t>lukkes</a:t>
            </a:r>
            <a:endParaRPr lang="nb-NO" sz="1400" dirty="0"/>
          </a:p>
        </p:txBody>
      </p:sp>
      <p:cxnSp>
        <p:nvCxnSpPr>
          <p:cNvPr id="26" name="Straight Arrow Connector 25"/>
          <p:cNvCxnSpPr>
            <a:stCxn id="24" idx="2"/>
          </p:cNvCxnSpPr>
          <p:nvPr/>
        </p:nvCxnSpPr>
        <p:spPr>
          <a:xfrm flipH="1">
            <a:off x="4144536" y="4028684"/>
            <a:ext cx="216084" cy="53426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1727809" y="-194007"/>
            <a:ext cx="367562" cy="7349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40190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6209145" cy="1325563"/>
          </a:xfrm>
        </p:spPr>
        <p:txBody>
          <a:bodyPr/>
          <a:lstStyle/>
          <a:p>
            <a:r>
              <a:rPr lang="nb-NO" dirty="0" smtClean="0">
                <a:effectLst>
                  <a:outerShdw blurRad="38100" dist="38100" dir="2700000" algn="tl">
                    <a:srgbClr val="000000">
                      <a:alpha val="43137"/>
                    </a:srgbClr>
                  </a:outerShdw>
                </a:effectLst>
              </a:rPr>
              <a:t>SYKDOMMER </a:t>
            </a:r>
            <a:r>
              <a:rPr lang="nb-NO" dirty="0" smtClean="0">
                <a:effectLst>
                  <a:outerShdw blurRad="38100" dist="38100" dir="2700000" algn="tl">
                    <a:srgbClr val="000000">
                      <a:alpha val="43137"/>
                    </a:srgbClr>
                  </a:outerShdw>
                </a:effectLst>
              </a:rPr>
              <a:t>KNYTTET TIL </a:t>
            </a:r>
            <a:r>
              <a:rPr lang="nb-NO" dirty="0" smtClean="0">
                <a:effectLst>
                  <a:outerShdw blurRad="38100" dist="38100" dir="2700000" algn="tl">
                    <a:srgbClr val="000000">
                      <a:alpha val="43137"/>
                    </a:srgbClr>
                  </a:outerShdw>
                </a:effectLst>
              </a:rPr>
              <a:t>SIRKULASJONSSYSTEMET</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838201" y="1825624"/>
            <a:ext cx="6569364" cy="4870739"/>
          </a:xfrm>
        </p:spPr>
        <p:txBody>
          <a:bodyPr>
            <a:normAutofit fontScale="62500" lnSpcReduction="20000"/>
          </a:bodyPr>
          <a:lstStyle/>
          <a:p>
            <a:pPr marL="0" indent="0">
              <a:buNone/>
            </a:pPr>
            <a:r>
              <a:rPr lang="nb-NO" b="1" dirty="0" smtClean="0"/>
              <a:t>Blodpropp</a:t>
            </a:r>
            <a:r>
              <a:rPr lang="nb-NO" b="1" dirty="0" smtClean="0"/>
              <a:t>: </a:t>
            </a:r>
            <a:r>
              <a:rPr lang="nb-NO" dirty="0" smtClean="0"/>
              <a:t>Koagulert blod som stopper blodstrømmen. Deler eller hele proppen kan også forflytte seg og stenge nye områder</a:t>
            </a:r>
            <a:r>
              <a:rPr lang="nb-NO" dirty="0" smtClean="0"/>
              <a:t>.</a:t>
            </a:r>
          </a:p>
          <a:p>
            <a:pPr marL="0" indent="0">
              <a:buNone/>
            </a:pPr>
            <a:endParaRPr lang="nb-NO" dirty="0"/>
          </a:p>
          <a:p>
            <a:pPr marL="0" indent="0">
              <a:buNone/>
            </a:pPr>
            <a:r>
              <a:rPr lang="nb-NO" b="1" dirty="0"/>
              <a:t>Åreforkalkning (</a:t>
            </a:r>
            <a:r>
              <a:rPr lang="nb-NO" b="1" dirty="0" err="1"/>
              <a:t>atherosklerose</a:t>
            </a:r>
            <a:r>
              <a:rPr lang="nb-NO" b="1" dirty="0"/>
              <a:t>): </a:t>
            </a:r>
            <a:r>
              <a:rPr lang="nb-NO" dirty="0"/>
              <a:t>Skadet </a:t>
            </a:r>
            <a:r>
              <a:rPr lang="nb-NO" dirty="0" smtClean="0"/>
              <a:t>blodårevegg </a:t>
            </a:r>
            <a:r>
              <a:rPr lang="nb-NO" dirty="0">
                <a:sym typeface="Wingdings" panose="05000000000000000000" pitchFamily="2" charset="2"/>
              </a:rPr>
              <a:t> mislykket reparasjon  kolesterol, hvite blodceller </a:t>
            </a:r>
            <a:r>
              <a:rPr lang="nb-NO" dirty="0" err="1">
                <a:sym typeface="Wingdings" panose="05000000000000000000" pitchFamily="2" charset="2"/>
              </a:rPr>
              <a:t>etc</a:t>
            </a:r>
            <a:r>
              <a:rPr lang="nb-NO" dirty="0">
                <a:sym typeface="Wingdings" panose="05000000000000000000" pitchFamily="2" charset="2"/>
              </a:rPr>
              <a:t> hoper seg opp  trange blodårer. Kan videre gi blodpropp fordi blodet lettere koagulerer ved mindre bevegelse. </a:t>
            </a:r>
          </a:p>
          <a:p>
            <a:pPr marL="0" indent="0">
              <a:buNone/>
            </a:pPr>
            <a:endParaRPr lang="nb-NO" dirty="0"/>
          </a:p>
          <a:p>
            <a:pPr marL="0" indent="0">
              <a:buNone/>
            </a:pPr>
            <a:r>
              <a:rPr lang="nb-NO" b="1" dirty="0" smtClean="0"/>
              <a:t>Hjerteinfarkt: </a:t>
            </a:r>
            <a:r>
              <a:rPr lang="nb-NO" dirty="0" smtClean="0"/>
              <a:t>Blodpropp i kransarterier, som er blodårene som forsyner hjertemuskulaturen med blod.</a:t>
            </a:r>
          </a:p>
          <a:p>
            <a:pPr marL="0" indent="0">
              <a:buNone/>
            </a:pPr>
            <a:endParaRPr lang="nb-NO" dirty="0"/>
          </a:p>
          <a:p>
            <a:pPr marL="0" indent="0">
              <a:buNone/>
            </a:pPr>
            <a:r>
              <a:rPr lang="nb-NO" b="1" dirty="0" smtClean="0"/>
              <a:t>Hjerneslag: </a:t>
            </a:r>
            <a:r>
              <a:rPr lang="nb-NO" dirty="0" smtClean="0"/>
              <a:t>Skader knyttet til blodstrømmen til hjernen.</a:t>
            </a:r>
          </a:p>
          <a:p>
            <a:pPr marL="514350" indent="-514350">
              <a:buFont typeface="+mj-lt"/>
              <a:buAutoNum type="arabicPeriod"/>
            </a:pPr>
            <a:r>
              <a:rPr lang="nb-NO" b="1" dirty="0" smtClean="0"/>
              <a:t>Hjerneinfarkt (90%)</a:t>
            </a:r>
            <a:r>
              <a:rPr lang="nb-NO" dirty="0" smtClean="0"/>
              <a:t>: </a:t>
            </a:r>
            <a:r>
              <a:rPr lang="nb-NO" dirty="0" smtClean="0"/>
              <a:t>Åreforkalkninger </a:t>
            </a:r>
            <a:r>
              <a:rPr lang="nb-NO" dirty="0" smtClean="0">
                <a:sym typeface="Wingdings" panose="05000000000000000000" pitchFamily="2" charset="2"/>
              </a:rPr>
              <a:t> </a:t>
            </a:r>
            <a:r>
              <a:rPr lang="nb-NO" dirty="0" smtClean="0">
                <a:sym typeface="Wingdings" panose="05000000000000000000" pitchFamily="2" charset="2"/>
              </a:rPr>
              <a:t>blodpropp  </a:t>
            </a:r>
            <a:r>
              <a:rPr lang="nb-NO" dirty="0" smtClean="0"/>
              <a:t>redusert </a:t>
            </a:r>
            <a:r>
              <a:rPr lang="nb-NO" dirty="0" smtClean="0"/>
              <a:t>blodstrøm til hjernen.</a:t>
            </a:r>
          </a:p>
          <a:p>
            <a:pPr lvl="1"/>
            <a:r>
              <a:rPr lang="nb-NO" dirty="0" smtClean="0"/>
              <a:t>Drypp: Lite område.</a:t>
            </a:r>
          </a:p>
          <a:p>
            <a:pPr marL="514350" indent="-514350">
              <a:buFont typeface="+mj-lt"/>
              <a:buAutoNum type="arabicPeriod"/>
            </a:pPr>
            <a:r>
              <a:rPr lang="nb-NO" b="1" dirty="0" smtClean="0"/>
              <a:t>Hjerneblødning (10%=): </a:t>
            </a:r>
            <a:r>
              <a:rPr lang="nb-NO" dirty="0" smtClean="0"/>
              <a:t>Blodårer i hjernen brister. Ofte </a:t>
            </a:r>
            <a:r>
              <a:rPr lang="nb-NO" dirty="0" err="1" smtClean="0"/>
              <a:t>pga</a:t>
            </a:r>
            <a:r>
              <a:rPr lang="nb-NO" dirty="0" smtClean="0"/>
              <a:t> høyt blodtrykk over lang tid.</a:t>
            </a:r>
          </a:p>
          <a:p>
            <a:pPr marL="0" indent="0">
              <a:buNone/>
            </a:pPr>
            <a:endParaRPr lang="nb-NO" dirty="0"/>
          </a:p>
        </p:txBody>
      </p:sp>
      <p:pic>
        <p:nvPicPr>
          <p:cNvPr id="8194" name="Picture 2" descr="Relatert bilde"/>
          <p:cNvPicPr>
            <a:picLocks noChangeAspect="1" noChangeArrowheads="1"/>
          </p:cNvPicPr>
          <p:nvPr/>
        </p:nvPicPr>
        <p:blipFill rotWithShape="1">
          <a:blip r:embed="rId2">
            <a:extLst>
              <a:ext uri="{28A0092B-C50C-407E-A947-70E740481C1C}">
                <a14:useLocalDpi xmlns:a14="http://schemas.microsoft.com/office/drawing/2010/main" val="0"/>
              </a:ext>
            </a:extLst>
          </a:blip>
          <a:srcRect r="8983"/>
          <a:stretch/>
        </p:blipFill>
        <p:spPr bwMode="auto">
          <a:xfrm>
            <a:off x="8266545" y="2982530"/>
            <a:ext cx="3759200" cy="387547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ilderesultat for Ã¥reforkalk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6545" y="227157"/>
            <a:ext cx="3720812"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80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LYMFESYSTEMET</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838200" y="1825625"/>
            <a:ext cx="8578273" cy="4351338"/>
          </a:xfrm>
        </p:spPr>
        <p:txBody>
          <a:bodyPr/>
          <a:lstStyle/>
          <a:p>
            <a:pPr marL="0" indent="0">
              <a:buNone/>
            </a:pPr>
            <a:r>
              <a:rPr lang="nb-NO" b="1" dirty="0" smtClean="0"/>
              <a:t>Viktig i forhold til immunforsvaret og forbundet med blodsystemet:</a:t>
            </a:r>
          </a:p>
          <a:p>
            <a:r>
              <a:rPr lang="nb-NO" dirty="0" smtClean="0"/>
              <a:t>Høyt trykk i blodet presser væske ut av blodårene til vevsvæske.</a:t>
            </a:r>
          </a:p>
          <a:p>
            <a:r>
              <a:rPr lang="nb-NO" dirty="0" smtClean="0"/>
              <a:t>Dette samles i lymfeårer, som tømmer seg ut i vener.</a:t>
            </a:r>
          </a:p>
          <a:p>
            <a:r>
              <a:rPr lang="nb-NO" dirty="0" smtClean="0"/>
              <a:t>Lymfeknuter, milten, tonsiller og mandler har høy tetthet av hvite blodceller.  </a:t>
            </a:r>
            <a:endParaRPr lang="nb-NO" dirty="0"/>
          </a:p>
        </p:txBody>
      </p:sp>
      <p:pic>
        <p:nvPicPr>
          <p:cNvPr id="4" name="Bilde 3"/>
          <p:cNvPicPr>
            <a:picLocks noChangeAspect="1"/>
          </p:cNvPicPr>
          <p:nvPr/>
        </p:nvPicPr>
        <p:blipFill rotWithShape="1">
          <a:blip r:embed="rId2" cstate="print">
            <a:extLst>
              <a:ext uri="{28A0092B-C50C-407E-A947-70E740481C1C}">
                <a14:useLocalDpi xmlns:a14="http://schemas.microsoft.com/office/drawing/2010/main" val="0"/>
              </a:ext>
            </a:extLst>
          </a:blip>
          <a:srcRect b="2157"/>
          <a:stretch/>
        </p:blipFill>
        <p:spPr bwMode="auto">
          <a:xfrm>
            <a:off x="9131474" y="109196"/>
            <a:ext cx="2768252" cy="641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e 4"/>
          <p:cNvSpPr/>
          <p:nvPr/>
        </p:nvSpPr>
        <p:spPr>
          <a:xfrm>
            <a:off x="9019308" y="34003"/>
            <a:ext cx="963935" cy="10181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26" name="Picture 2" descr="Bilderesultat for lymph fluid"/>
          <p:cNvPicPr>
            <a:picLocks noChangeAspect="1" noChangeArrowheads="1"/>
          </p:cNvPicPr>
          <p:nvPr/>
        </p:nvPicPr>
        <p:blipFill rotWithShape="1">
          <a:blip r:embed="rId3">
            <a:extLst>
              <a:ext uri="{28A0092B-C50C-407E-A947-70E740481C1C}">
                <a14:useLocalDpi xmlns:a14="http://schemas.microsoft.com/office/drawing/2010/main" val="0"/>
              </a:ext>
            </a:extLst>
          </a:blip>
          <a:srcRect t="7713" b="8672"/>
          <a:stretch/>
        </p:blipFill>
        <p:spPr bwMode="auto">
          <a:xfrm>
            <a:off x="9131474" y="4634009"/>
            <a:ext cx="2772352" cy="2223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1463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effectLst>
                  <a:outerShdw blurRad="38100" dist="38100" dir="2700000" algn="tl">
                    <a:srgbClr val="000000">
                      <a:alpha val="43137"/>
                    </a:srgbClr>
                  </a:outerShdw>
                </a:effectLst>
              </a:rPr>
              <a:t>SIRKULASJONSSYSTEMET</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825625"/>
            <a:ext cx="10515600" cy="4861502"/>
          </a:xfrm>
        </p:spPr>
        <p:txBody>
          <a:bodyPr>
            <a:normAutofit fontScale="47500" lnSpcReduction="20000"/>
          </a:bodyPr>
          <a:lstStyle/>
          <a:p>
            <a:pPr marL="0" indent="0">
              <a:buNone/>
            </a:pPr>
            <a:r>
              <a:rPr lang="nb-NO" b="1" dirty="0" smtClean="0"/>
              <a:t>GRUNNLEGGENDE:</a:t>
            </a:r>
          </a:p>
          <a:p>
            <a:r>
              <a:rPr lang="nb-NO" dirty="0" smtClean="0"/>
              <a:t>Beskrive hovedfunksjonene til sirkulasjonssystemet.</a:t>
            </a:r>
          </a:p>
          <a:p>
            <a:r>
              <a:rPr lang="nb-NO" dirty="0" smtClean="0"/>
              <a:t>Beskrive hva blod er og kort hva det består av.</a:t>
            </a:r>
          </a:p>
          <a:p>
            <a:r>
              <a:rPr lang="nb-NO" dirty="0" smtClean="0"/>
              <a:t>Beskrive de ulike blodårene.</a:t>
            </a:r>
          </a:p>
          <a:p>
            <a:r>
              <a:rPr lang="nb-NO" dirty="0" smtClean="0"/>
              <a:t>Beskrive hvordan blodet vandrer i det lille og det store kretsløpet, hvor det er oksygenrikt og hvor det er oksygenfattig.</a:t>
            </a:r>
          </a:p>
          <a:p>
            <a:r>
              <a:rPr lang="nb-NO" dirty="0" smtClean="0"/>
              <a:t>Beskrive hjertets oppbygning inkludert hvordan blodet vandrer gjennom de ulike kamrene og klaffene som hindrer blodet å gå tilbake (mer om dette på lab).</a:t>
            </a:r>
          </a:p>
          <a:p>
            <a:r>
              <a:rPr lang="nb-NO" dirty="0" smtClean="0"/>
              <a:t>Beskrive hvordan hjertet slår og når og hvordan dette reguleres.</a:t>
            </a:r>
          </a:p>
          <a:p>
            <a:r>
              <a:rPr lang="nb-NO" dirty="0" smtClean="0"/>
              <a:t>Utføre måling av blodtrykk er (mer om dette på lab), beskrive hva man måler og forklare hva høyt blodtrykk kan skyldes.</a:t>
            </a:r>
          </a:p>
          <a:p>
            <a:r>
              <a:rPr lang="nb-NO" dirty="0" smtClean="0"/>
              <a:t>Beskrive kort lymfesystemet dets funksjoner.</a:t>
            </a:r>
          </a:p>
          <a:p>
            <a:r>
              <a:rPr lang="nb-NO" dirty="0" smtClean="0"/>
              <a:t>Nevne noen sykdommer knyttet til sirkulasjonssystemet.</a:t>
            </a:r>
          </a:p>
          <a:p>
            <a:endParaRPr lang="nb-NO" b="1" dirty="0"/>
          </a:p>
          <a:p>
            <a:pPr marL="0" indent="0">
              <a:buNone/>
            </a:pPr>
            <a:r>
              <a:rPr lang="nb-NO" b="1" dirty="0" smtClean="0"/>
              <a:t>HØY MÅLOPPNÅELSE:</a:t>
            </a:r>
          </a:p>
          <a:p>
            <a:r>
              <a:rPr lang="nb-NO" dirty="0" smtClean="0"/>
              <a:t>Forklare hvorfor kapillærenes form og størrelse er godt egnet for diffusjon med celler.</a:t>
            </a:r>
          </a:p>
          <a:p>
            <a:r>
              <a:rPr lang="nb-NO" dirty="0" smtClean="0"/>
              <a:t>Argumentere for hvorfor bl.a. mennesker har et dobbelt sirkulasjonssystem og et </a:t>
            </a:r>
            <a:r>
              <a:rPr lang="nb-NO" dirty="0" err="1" smtClean="0"/>
              <a:t>firekamret</a:t>
            </a:r>
            <a:r>
              <a:rPr lang="nb-NO" dirty="0" smtClean="0"/>
              <a:t> hjerte, mens andre </a:t>
            </a:r>
            <a:r>
              <a:rPr lang="nb-NO" dirty="0" err="1" smtClean="0"/>
              <a:t>dyrerekker</a:t>
            </a:r>
            <a:r>
              <a:rPr lang="nb-NO" dirty="0" smtClean="0"/>
              <a:t> ikke har det.</a:t>
            </a:r>
          </a:p>
          <a:p>
            <a:r>
              <a:rPr lang="nb-NO" dirty="0" smtClean="0"/>
              <a:t>Finne, navngi og beskrive de ulike delene av hjertet (etter lab).</a:t>
            </a:r>
          </a:p>
          <a:p>
            <a:r>
              <a:rPr lang="nb-NO" dirty="0" smtClean="0"/>
              <a:t>Følge nervesignalet gjennom hjertet og kort beskrive EKG utfra dette.</a:t>
            </a:r>
          </a:p>
          <a:p>
            <a:endParaRPr lang="nb-NO" dirty="0" smtClean="0"/>
          </a:p>
          <a:p>
            <a:endParaRPr lang="nb-NO" dirty="0" smtClean="0"/>
          </a:p>
          <a:p>
            <a:endParaRPr lang="nb-NO" dirty="0"/>
          </a:p>
        </p:txBody>
      </p:sp>
    </p:spTree>
    <p:extLst>
      <p:ext uri="{BB962C8B-B14F-4D97-AF65-F5344CB8AC3E}">
        <p14:creationId xmlns:p14="http://schemas.microsoft.com/office/powerpoint/2010/main" val="13275468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effectLst>
                  <a:outerShdw blurRad="38100" dist="38100" dir="2700000" algn="tl">
                    <a:srgbClr val="000000">
                      <a:alpha val="43137"/>
                    </a:srgbClr>
                  </a:outerShdw>
                </a:effectLst>
              </a:rPr>
              <a:t>KOMPETANSEMÅL</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r>
              <a:rPr lang="nb-NO" dirty="0"/>
              <a:t>gjøre rede for oppbyggingen av og funksjonen til sentrale organsystemer i kroppen, og drøfte årsaker til sykdommer som har sammenheng med </a:t>
            </a:r>
            <a:r>
              <a:rPr lang="nb-NO" dirty="0" smtClean="0"/>
              <a:t>livsstil</a:t>
            </a:r>
          </a:p>
          <a:p>
            <a:endParaRPr lang="nb-NO" dirty="0"/>
          </a:p>
          <a:p>
            <a:r>
              <a:rPr lang="nb-NO" dirty="0" smtClean="0"/>
              <a:t>sammenligne </a:t>
            </a:r>
            <a:r>
              <a:rPr lang="nb-NO" dirty="0"/>
              <a:t>bygning og funksjon av organsystemer hos ulike dyregrupper, med vekt på sirkulasjon, gassutveksling og ekskresjon, sett i sammenheng med tilpassing til ulike </a:t>
            </a:r>
            <a:r>
              <a:rPr lang="nb-NO" dirty="0" smtClean="0"/>
              <a:t>levevilkår</a:t>
            </a:r>
          </a:p>
          <a:p>
            <a:endParaRPr lang="nb-NO" dirty="0" smtClean="0"/>
          </a:p>
          <a:p>
            <a:r>
              <a:rPr lang="nb-NO" dirty="0" smtClean="0"/>
              <a:t>forklare </a:t>
            </a:r>
            <a:r>
              <a:rPr lang="nb-NO" dirty="0"/>
              <a:t>transport gjennom cellemembranen ved å bruke kunnskap om passive og aktive </a:t>
            </a:r>
            <a:r>
              <a:rPr lang="nb-NO" dirty="0" smtClean="0"/>
              <a:t>transportmekanismer</a:t>
            </a:r>
            <a:endParaRPr lang="nb-NO" dirty="0"/>
          </a:p>
        </p:txBody>
      </p:sp>
    </p:spTree>
    <p:extLst>
      <p:ext uri="{BB962C8B-B14F-4D97-AF65-F5344CB8AC3E}">
        <p14:creationId xmlns:p14="http://schemas.microsoft.com/office/powerpoint/2010/main" val="2194010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effectLst>
                  <a:outerShdw blurRad="38100" dist="38100" dir="2700000" algn="tl">
                    <a:srgbClr val="000000">
                      <a:alpha val="43137"/>
                    </a:srgbClr>
                  </a:outerShdw>
                </a:effectLst>
              </a:rPr>
              <a:t>SIRKULASJONSSYSTEMET HOS DYR</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825624"/>
            <a:ext cx="10515600" cy="4789359"/>
          </a:xfrm>
        </p:spPr>
        <p:txBody>
          <a:bodyPr>
            <a:normAutofit fontScale="62500" lnSpcReduction="20000"/>
          </a:bodyPr>
          <a:lstStyle/>
          <a:p>
            <a:pPr marL="0" indent="0">
              <a:buNone/>
            </a:pPr>
            <a:r>
              <a:rPr lang="nb-NO" b="1" dirty="0" smtClean="0"/>
              <a:t>Diffusjon (ikke </a:t>
            </a:r>
            <a:r>
              <a:rPr lang="nb-NO" b="1" dirty="0"/>
              <a:t>sirkulasjon eller </a:t>
            </a:r>
            <a:r>
              <a:rPr lang="nb-NO" b="1" dirty="0" smtClean="0"/>
              <a:t>respirasjonssystem):</a:t>
            </a:r>
          </a:p>
          <a:p>
            <a:pPr lvl="1"/>
            <a:r>
              <a:rPr lang="nb-NO" dirty="0" smtClean="0"/>
              <a:t>Svamper, nesledyr, flatormer, rundormer, noen leddormer (bl.a. meitemark, men har </a:t>
            </a:r>
            <a:r>
              <a:rPr lang="nb-NO" dirty="0" smtClean="0"/>
              <a:t>lukket sirkulasjon</a:t>
            </a:r>
            <a:r>
              <a:rPr lang="nb-NO" dirty="0" smtClean="0"/>
              <a:t>!) </a:t>
            </a:r>
          </a:p>
          <a:p>
            <a:pPr lvl="1"/>
            <a:r>
              <a:rPr lang="nb-NO" dirty="0" smtClean="0"/>
              <a:t>Ineffektivt: Organismen må ha stor overflate/volum og/eller liten kroppsstørrelse og lavt energibehov</a:t>
            </a:r>
          </a:p>
          <a:p>
            <a:pPr lvl="1"/>
            <a:r>
              <a:rPr lang="nb-NO" dirty="0" smtClean="0"/>
              <a:t>Avhengig av vann/slim</a:t>
            </a:r>
          </a:p>
          <a:p>
            <a:pPr marL="0" indent="0">
              <a:buNone/>
            </a:pPr>
            <a:r>
              <a:rPr lang="nb-NO" b="1" dirty="0" smtClean="0"/>
              <a:t>Åpen </a:t>
            </a:r>
            <a:r>
              <a:rPr lang="nb-NO" b="1" dirty="0" smtClean="0"/>
              <a:t>sirkulasjon:</a:t>
            </a:r>
            <a:endParaRPr lang="nb-NO" b="1" dirty="0" smtClean="0"/>
          </a:p>
          <a:p>
            <a:pPr lvl="1"/>
            <a:r>
              <a:rPr lang="nb-NO" dirty="0" smtClean="0"/>
              <a:t>Leddyr, bløtdyr (unntak blekksprut), igler (familie i leddormer)</a:t>
            </a:r>
          </a:p>
          <a:p>
            <a:pPr lvl="1"/>
            <a:r>
              <a:rPr lang="nb-NO" dirty="0" smtClean="0"/>
              <a:t>Ineffektivt (men mer effektivt enn diffusjon)</a:t>
            </a:r>
          </a:p>
          <a:p>
            <a:pPr lvl="1"/>
            <a:r>
              <a:rPr lang="nb-NO" dirty="0" smtClean="0"/>
              <a:t>Lavere vekt (fordel flyvende insekter)</a:t>
            </a:r>
          </a:p>
          <a:p>
            <a:pPr lvl="1"/>
            <a:r>
              <a:rPr lang="nb-NO" dirty="0" smtClean="0"/>
              <a:t>Sirkulasjon </a:t>
            </a:r>
            <a:r>
              <a:rPr lang="nb-NO" dirty="0" smtClean="0">
                <a:sym typeface="Wingdings" panose="05000000000000000000" pitchFamily="2" charset="2"/>
              </a:rPr>
              <a:t> m</a:t>
            </a:r>
            <a:r>
              <a:rPr lang="nb-NO" dirty="0" smtClean="0"/>
              <a:t>å ha respirasjonssystem</a:t>
            </a:r>
          </a:p>
          <a:p>
            <a:pPr lvl="1"/>
            <a:r>
              <a:rPr lang="nb-NO" dirty="0" smtClean="0"/>
              <a:t>Uavhengig av vann</a:t>
            </a:r>
          </a:p>
          <a:p>
            <a:pPr marL="0" indent="0">
              <a:buNone/>
            </a:pPr>
            <a:r>
              <a:rPr lang="nb-NO" b="1" dirty="0" smtClean="0"/>
              <a:t>Lukket, enkel sirkulasjon:</a:t>
            </a:r>
          </a:p>
          <a:p>
            <a:pPr lvl="1"/>
            <a:r>
              <a:rPr lang="nb-NO" dirty="0" smtClean="0"/>
              <a:t>Fisk</a:t>
            </a:r>
          </a:p>
          <a:p>
            <a:pPr lvl="1"/>
            <a:r>
              <a:rPr lang="nb-NO" dirty="0" smtClean="0"/>
              <a:t>Effektivt, men kostbart med lukket sirkulasjon</a:t>
            </a:r>
          </a:p>
          <a:p>
            <a:pPr lvl="1"/>
            <a:r>
              <a:rPr lang="nb-NO" dirty="0" smtClean="0"/>
              <a:t>Begrenset trykkmulighet: Kun egnet for organismer med relativt lavt energibehov</a:t>
            </a:r>
          </a:p>
          <a:p>
            <a:pPr marL="0" indent="0">
              <a:buNone/>
            </a:pPr>
            <a:r>
              <a:rPr lang="nb-NO" b="1" dirty="0" smtClean="0"/>
              <a:t>Lukket, dobbel sirkulasjon</a:t>
            </a:r>
          </a:p>
          <a:p>
            <a:pPr lvl="1"/>
            <a:r>
              <a:rPr lang="nb-NO" dirty="0" smtClean="0"/>
              <a:t>Amfibier, reptiler, fugler, pattedyr</a:t>
            </a:r>
          </a:p>
          <a:p>
            <a:pPr lvl="1"/>
            <a:r>
              <a:rPr lang="nb-NO" dirty="0" smtClean="0"/>
              <a:t>Mest effektivt og mest kostbart</a:t>
            </a:r>
          </a:p>
          <a:p>
            <a:pPr lvl="1"/>
            <a:r>
              <a:rPr lang="nb-NO" dirty="0" smtClean="0"/>
              <a:t>Høyt trykk mulig</a:t>
            </a:r>
          </a:p>
          <a:p>
            <a:pPr lvl="1"/>
            <a:r>
              <a:rPr lang="nb-NO" dirty="0" smtClean="0"/>
              <a:t>Egnet for organismer med høyt energibehov</a:t>
            </a:r>
          </a:p>
          <a:p>
            <a:pPr lvl="1"/>
            <a:endParaRPr lang="nb-NO" dirty="0"/>
          </a:p>
        </p:txBody>
      </p:sp>
      <p:sp>
        <p:nvSpPr>
          <p:cNvPr id="4" name="Down Arrow 3"/>
          <p:cNvSpPr/>
          <p:nvPr/>
        </p:nvSpPr>
        <p:spPr>
          <a:xfrm>
            <a:off x="10569146" y="1408670"/>
            <a:ext cx="784654" cy="5206314"/>
          </a:xfrm>
          <a:prstGeom prst="downArrow">
            <a:avLst/>
          </a:prstGeom>
          <a:gradFill>
            <a:gsLst>
              <a:gs pos="0">
                <a:schemeClr val="accent1">
                  <a:lumMod val="5000"/>
                  <a:lumOff val="95000"/>
                </a:schemeClr>
              </a:gs>
              <a:gs pos="100000">
                <a:srgbClr val="00B050"/>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dirty="0" smtClean="0">
                <a:solidFill>
                  <a:schemeClr val="tx1"/>
                </a:solidFill>
              </a:rPr>
              <a:t>Minuttvolum og kontroll</a:t>
            </a:r>
            <a:endParaRPr lang="nb-NO" dirty="0">
              <a:solidFill>
                <a:schemeClr val="tx1"/>
              </a:solidFill>
            </a:endParaRPr>
          </a:p>
        </p:txBody>
      </p:sp>
      <p:sp>
        <p:nvSpPr>
          <p:cNvPr id="6" name="Down Arrow 5"/>
          <p:cNvSpPr/>
          <p:nvPr/>
        </p:nvSpPr>
        <p:spPr>
          <a:xfrm>
            <a:off x="11407346" y="1408670"/>
            <a:ext cx="784654" cy="5206314"/>
          </a:xfrm>
          <a:prstGeom prst="downArrow">
            <a:avLst/>
          </a:prstGeom>
          <a:gradFill>
            <a:gsLst>
              <a:gs pos="0">
                <a:schemeClr val="accent1">
                  <a:lumMod val="5000"/>
                  <a:lumOff val="95000"/>
                </a:schemeClr>
              </a:gs>
              <a:gs pos="100000">
                <a:srgbClr val="FF0000"/>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dirty="0" smtClean="0">
                <a:solidFill>
                  <a:schemeClr val="tx1"/>
                </a:solidFill>
              </a:rPr>
              <a:t>Energikostnad å bygge og vedlikeholde</a:t>
            </a:r>
            <a:endParaRPr lang="nb-NO" dirty="0">
              <a:solidFill>
                <a:schemeClr val="tx1"/>
              </a:solidFill>
            </a:endParaRPr>
          </a:p>
        </p:txBody>
      </p:sp>
    </p:spTree>
    <p:extLst>
      <p:ext uri="{BB962C8B-B14F-4D97-AF65-F5344CB8AC3E}">
        <p14:creationId xmlns:p14="http://schemas.microsoft.com/office/powerpoint/2010/main" val="353134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7" end="1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SIRKULASJONSSYSTEMET</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p:txBody>
          <a:bodyPr/>
          <a:lstStyle/>
          <a:p>
            <a:pPr marL="0" indent="0">
              <a:buNone/>
            </a:pPr>
            <a:r>
              <a:rPr lang="nb-NO" dirty="0" smtClean="0"/>
              <a:t>	</a:t>
            </a:r>
            <a:r>
              <a:rPr lang="nb-NO" b="1" dirty="0" smtClean="0"/>
              <a:t>	     Diffusjon gjennom organismen:</a:t>
            </a:r>
          </a:p>
          <a:p>
            <a:pPr marL="0" indent="0">
              <a:buNone/>
            </a:pPr>
            <a:r>
              <a:rPr lang="nb-NO" dirty="0" smtClean="0"/>
              <a:t>Tøffeldyr							Menneske</a:t>
            </a:r>
          </a:p>
          <a:p>
            <a:pPr marL="0" indent="0">
              <a:buNone/>
            </a:pPr>
            <a:r>
              <a:rPr lang="nb-NO" dirty="0" smtClean="0"/>
              <a:t>Noen sekunder						Ett år</a:t>
            </a:r>
            <a:endParaRPr lang="nb-NO" dirty="0"/>
          </a:p>
        </p:txBody>
      </p:sp>
      <p:pic>
        <p:nvPicPr>
          <p:cNvPr id="2050" name="Picture 2" descr="Relatert bilde"/>
          <p:cNvPicPr>
            <a:picLocks noChangeAspect="1" noChangeArrowheads="1"/>
          </p:cNvPicPr>
          <p:nvPr/>
        </p:nvPicPr>
        <p:blipFill rotWithShape="1">
          <a:blip r:embed="rId2">
            <a:extLst>
              <a:ext uri="{28A0092B-C50C-407E-A947-70E740481C1C}">
                <a14:useLocalDpi xmlns:a14="http://schemas.microsoft.com/office/drawing/2010/main" val="0"/>
              </a:ext>
            </a:extLst>
          </a:blip>
          <a:srcRect l="15616" t="12070" r="16659" b="19389"/>
          <a:stretch/>
        </p:blipFill>
        <p:spPr bwMode="auto">
          <a:xfrm>
            <a:off x="825922" y="3910764"/>
            <a:ext cx="4146911" cy="2576946"/>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p:cNvPicPr>
            <a:picLocks noChangeAspect="1"/>
          </p:cNvPicPr>
          <p:nvPr/>
        </p:nvPicPr>
        <p:blipFill rotWithShape="1">
          <a:blip r:embed="rId3" cstate="print">
            <a:extLst>
              <a:ext uri="{28A0092B-C50C-407E-A947-70E740481C1C}">
                <a14:useLocalDpi xmlns:a14="http://schemas.microsoft.com/office/drawing/2010/main" val="0"/>
              </a:ext>
            </a:extLst>
          </a:blip>
          <a:srcRect b="1996"/>
          <a:stretch/>
        </p:blipFill>
        <p:spPr bwMode="auto">
          <a:xfrm>
            <a:off x="7892184" y="3401139"/>
            <a:ext cx="2026173" cy="321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lipse 6"/>
          <p:cNvSpPr/>
          <p:nvPr/>
        </p:nvSpPr>
        <p:spPr>
          <a:xfrm>
            <a:off x="7753927" y="3363822"/>
            <a:ext cx="794328" cy="4723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677196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effectLst>
                  <a:outerShdw blurRad="38100" dist="38100" dir="2700000" algn="tl">
                    <a:srgbClr val="000000">
                      <a:alpha val="43137"/>
                    </a:srgbClr>
                  </a:outerShdw>
                </a:effectLst>
              </a:rPr>
              <a:t>SIRKULASJONSSYSTEMET HOS </a:t>
            </a:r>
            <a:r>
              <a:rPr lang="nb-NO" dirty="0" smtClean="0">
                <a:effectLst>
                  <a:outerShdw blurRad="38100" dist="38100" dir="2700000" algn="tl">
                    <a:srgbClr val="000000">
                      <a:alpha val="43137"/>
                    </a:srgbClr>
                  </a:outerShdw>
                </a:effectLst>
              </a:rPr>
              <a:t>MENNESKET</a:t>
            </a:r>
            <a:endParaRPr lang="nb-NO" dirty="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838200" y="1413164"/>
            <a:ext cx="10515600" cy="5163127"/>
          </a:xfrm>
        </p:spPr>
        <p:txBody>
          <a:bodyPr>
            <a:normAutofit fontScale="92500" lnSpcReduction="10000"/>
          </a:bodyPr>
          <a:lstStyle/>
          <a:p>
            <a:pPr marL="0" indent="0">
              <a:buNone/>
            </a:pPr>
            <a:r>
              <a:rPr lang="nb-NO" dirty="0" smtClean="0"/>
              <a:t>Hovedoppgaver:</a:t>
            </a:r>
          </a:p>
          <a:p>
            <a:pPr marL="514350" indent="-514350">
              <a:buFont typeface="+mj-lt"/>
              <a:buAutoNum type="arabicPeriod"/>
            </a:pPr>
            <a:r>
              <a:rPr lang="nb-NO" b="1" dirty="0" smtClean="0"/>
              <a:t>Tar opp, løser </a:t>
            </a:r>
            <a:r>
              <a:rPr lang="nb-NO" b="1" dirty="0" smtClean="0"/>
              <a:t>(i vann) og transporterer stoffer:</a:t>
            </a:r>
          </a:p>
          <a:p>
            <a:pPr lvl="1"/>
            <a:r>
              <a:rPr lang="nb-NO" b="1" dirty="0" smtClean="0"/>
              <a:t>Næringsstoffer: </a:t>
            </a:r>
            <a:r>
              <a:rPr lang="nb-NO" dirty="0" smtClean="0"/>
              <a:t>Næring/byggesteiner for celler.</a:t>
            </a:r>
          </a:p>
          <a:p>
            <a:pPr lvl="2"/>
            <a:r>
              <a:rPr lang="nb-NO" dirty="0" smtClean="0"/>
              <a:t>Glukose, aminosyrer…</a:t>
            </a:r>
          </a:p>
          <a:p>
            <a:pPr lvl="1"/>
            <a:r>
              <a:rPr lang="nb-NO" b="1" dirty="0" err="1" smtClean="0"/>
              <a:t>Avfallstoffer</a:t>
            </a:r>
            <a:r>
              <a:rPr lang="nb-NO" b="1" dirty="0" smtClean="0"/>
              <a:t>: </a:t>
            </a:r>
            <a:r>
              <a:rPr lang="nb-NO" dirty="0" smtClean="0"/>
              <a:t>Som cellene har kvittet seg med.</a:t>
            </a:r>
          </a:p>
          <a:p>
            <a:pPr lvl="2"/>
            <a:r>
              <a:rPr lang="nb-NO" dirty="0" smtClean="0"/>
              <a:t>Urea (urinstoff), H</a:t>
            </a:r>
            <a:r>
              <a:rPr lang="nb-NO" baseline="30000" dirty="0" smtClean="0"/>
              <a:t>+</a:t>
            </a:r>
            <a:r>
              <a:rPr lang="nb-NO" dirty="0" smtClean="0"/>
              <a:t>,</a:t>
            </a:r>
            <a:r>
              <a:rPr lang="nb-NO" baseline="30000" dirty="0" smtClean="0"/>
              <a:t> </a:t>
            </a:r>
            <a:r>
              <a:rPr lang="nb-NO" dirty="0" smtClean="0"/>
              <a:t>CO</a:t>
            </a:r>
            <a:r>
              <a:rPr lang="nb-NO" baseline="-25000" dirty="0" smtClean="0"/>
              <a:t>2</a:t>
            </a:r>
            <a:endParaRPr lang="nb-NO" baseline="-25000" dirty="0" smtClean="0"/>
          </a:p>
          <a:p>
            <a:pPr lvl="1"/>
            <a:r>
              <a:rPr lang="nb-NO" b="1" dirty="0" smtClean="0"/>
              <a:t>Ioner: </a:t>
            </a:r>
            <a:r>
              <a:rPr lang="nb-NO" dirty="0" smtClean="0"/>
              <a:t>Na</a:t>
            </a:r>
            <a:r>
              <a:rPr lang="nb-NO" baseline="30000" dirty="0" smtClean="0"/>
              <a:t>+</a:t>
            </a:r>
            <a:r>
              <a:rPr lang="nb-NO" dirty="0" smtClean="0"/>
              <a:t>, K</a:t>
            </a:r>
            <a:r>
              <a:rPr lang="nb-NO" baseline="30000" dirty="0" smtClean="0"/>
              <a:t>+</a:t>
            </a:r>
            <a:r>
              <a:rPr lang="nb-NO" dirty="0" smtClean="0"/>
              <a:t>, Ca</a:t>
            </a:r>
            <a:r>
              <a:rPr lang="nb-NO" baseline="30000" dirty="0" smtClean="0"/>
              <a:t>2+</a:t>
            </a:r>
            <a:r>
              <a:rPr lang="nb-NO" dirty="0" smtClean="0"/>
              <a:t>, Cl</a:t>
            </a:r>
            <a:r>
              <a:rPr lang="nb-NO" baseline="30000" dirty="0" smtClean="0"/>
              <a:t>-</a:t>
            </a:r>
            <a:r>
              <a:rPr lang="nb-NO" dirty="0" smtClean="0"/>
              <a:t>, HCO</a:t>
            </a:r>
            <a:r>
              <a:rPr lang="nb-NO" baseline="-25000" dirty="0" smtClean="0"/>
              <a:t>3</a:t>
            </a:r>
            <a:r>
              <a:rPr lang="nb-NO" baseline="30000" dirty="0" smtClean="0"/>
              <a:t>-, </a:t>
            </a:r>
            <a:r>
              <a:rPr lang="nb-NO" dirty="0" smtClean="0"/>
              <a:t>H</a:t>
            </a:r>
            <a:r>
              <a:rPr lang="nb-NO" baseline="30000" dirty="0" smtClean="0"/>
              <a:t>+</a:t>
            </a:r>
            <a:endParaRPr lang="nb-NO" dirty="0" smtClean="0"/>
          </a:p>
          <a:p>
            <a:pPr lvl="1"/>
            <a:r>
              <a:rPr lang="nb-NO" b="1" dirty="0" smtClean="0"/>
              <a:t>Gasser: </a:t>
            </a:r>
            <a:r>
              <a:rPr lang="nb-NO" dirty="0" smtClean="0"/>
              <a:t>Knyttet til celleånding.</a:t>
            </a:r>
          </a:p>
          <a:p>
            <a:pPr lvl="2"/>
            <a:r>
              <a:rPr lang="nb-NO" dirty="0" smtClean="0"/>
              <a:t> O</a:t>
            </a:r>
            <a:r>
              <a:rPr lang="nb-NO" baseline="-25000" dirty="0" smtClean="0"/>
              <a:t>2</a:t>
            </a:r>
            <a:r>
              <a:rPr lang="nb-NO" dirty="0" smtClean="0"/>
              <a:t> og CO</a:t>
            </a:r>
            <a:r>
              <a:rPr lang="nb-NO" baseline="-25000" dirty="0" smtClean="0"/>
              <a:t>2</a:t>
            </a:r>
            <a:endParaRPr lang="nb-NO" dirty="0" smtClean="0"/>
          </a:p>
          <a:p>
            <a:pPr lvl="1"/>
            <a:r>
              <a:rPr lang="nb-NO" b="1" dirty="0" smtClean="0"/>
              <a:t>Hormoner: </a:t>
            </a:r>
            <a:r>
              <a:rPr lang="nb-NO" dirty="0" smtClean="0"/>
              <a:t>Knyttet til regulering</a:t>
            </a:r>
            <a:r>
              <a:rPr lang="nb-NO" dirty="0" smtClean="0"/>
              <a:t>.</a:t>
            </a:r>
            <a:endParaRPr lang="nb-NO" dirty="0" smtClean="0"/>
          </a:p>
          <a:p>
            <a:pPr marL="514350" indent="-514350">
              <a:buFont typeface="+mj-lt"/>
              <a:buAutoNum type="arabicPeriod"/>
            </a:pPr>
            <a:r>
              <a:rPr lang="nb-NO" b="1" dirty="0" smtClean="0"/>
              <a:t>Transport av varme: </a:t>
            </a:r>
            <a:r>
              <a:rPr lang="nb-NO" dirty="0" smtClean="0"/>
              <a:t>Vi er jevnvarme (varmblodige), og er avhengig av å ha jevn kroppstemperatur</a:t>
            </a:r>
          </a:p>
          <a:p>
            <a:pPr marL="514350" indent="-514350">
              <a:buFont typeface="+mj-lt"/>
              <a:buAutoNum type="arabicPeriod"/>
            </a:pPr>
            <a:r>
              <a:rPr lang="nb-NO" b="1" dirty="0" smtClean="0"/>
              <a:t>Immunforsvar: </a:t>
            </a:r>
            <a:r>
              <a:rPr lang="nb-NO" dirty="0"/>
              <a:t>H</a:t>
            </a:r>
            <a:r>
              <a:rPr lang="nb-NO" dirty="0" smtClean="0"/>
              <a:t>vite blodceller og antistoffer.</a:t>
            </a:r>
          </a:p>
          <a:p>
            <a:pPr marL="514350" indent="-514350">
              <a:buFont typeface="+mj-lt"/>
              <a:buAutoNum type="arabicPeriod"/>
            </a:pPr>
            <a:r>
              <a:rPr lang="nb-NO" b="1" dirty="0" smtClean="0"/>
              <a:t>Stoppe blødninger: </a:t>
            </a:r>
            <a:r>
              <a:rPr lang="nb-NO" dirty="0" smtClean="0"/>
              <a:t>Ved hjelp av </a:t>
            </a:r>
            <a:r>
              <a:rPr lang="nb-NO" dirty="0" smtClean="0"/>
              <a:t>koaguleringsfaktorer </a:t>
            </a:r>
            <a:r>
              <a:rPr lang="nb-NO" dirty="0" smtClean="0"/>
              <a:t>og blodplater</a:t>
            </a:r>
          </a:p>
          <a:p>
            <a:pPr lvl="1"/>
            <a:endParaRPr lang="nb-NO" dirty="0"/>
          </a:p>
        </p:txBody>
      </p:sp>
    </p:spTree>
    <p:extLst>
      <p:ext uri="{BB962C8B-B14F-4D97-AF65-F5344CB8AC3E}">
        <p14:creationId xmlns:p14="http://schemas.microsoft.com/office/powerpoint/2010/main" val="178207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2">
            <a:extLst>
              <a:ext uri="{28A0092B-C50C-407E-A947-70E740481C1C}">
                <a14:useLocalDpi xmlns:a14="http://schemas.microsoft.com/office/drawing/2010/main" val="0"/>
              </a:ext>
            </a:extLst>
          </a:blip>
          <a:srcRect b="6446"/>
          <a:stretch/>
        </p:blipFill>
        <p:spPr bwMode="auto">
          <a:xfrm>
            <a:off x="6979920" y="86012"/>
            <a:ext cx="5212080" cy="67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e 4"/>
          <p:cNvSpPr/>
          <p:nvPr/>
        </p:nvSpPr>
        <p:spPr>
          <a:xfrm>
            <a:off x="6888480" y="0"/>
            <a:ext cx="1444567" cy="12145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p:cNvSpPr txBox="1"/>
          <p:nvPr/>
        </p:nvSpPr>
        <p:spPr>
          <a:xfrm>
            <a:off x="738909" y="646545"/>
            <a:ext cx="2007088" cy="5909310"/>
          </a:xfrm>
          <a:prstGeom prst="rect">
            <a:avLst/>
          </a:prstGeom>
          <a:noFill/>
        </p:spPr>
        <p:txBody>
          <a:bodyPr wrap="none" rtlCol="0">
            <a:spAutoFit/>
          </a:bodyPr>
          <a:lstStyle/>
          <a:p>
            <a:r>
              <a:rPr lang="nb-NO" sz="1400" dirty="0" err="1" smtClean="0"/>
              <a:t>Hovedvenen</a:t>
            </a:r>
            <a:r>
              <a:rPr lang="nb-NO" sz="1400" dirty="0" smtClean="0"/>
              <a:t> (</a:t>
            </a:r>
            <a:r>
              <a:rPr lang="nb-NO" sz="1400" dirty="0" err="1" smtClean="0"/>
              <a:t>vena</a:t>
            </a:r>
            <a:r>
              <a:rPr lang="nb-NO" sz="1400" dirty="0" smtClean="0"/>
              <a:t> </a:t>
            </a:r>
            <a:r>
              <a:rPr lang="nb-NO" sz="1400" dirty="0" err="1" smtClean="0"/>
              <a:t>cava</a:t>
            </a:r>
            <a:r>
              <a:rPr lang="nb-NO" sz="1400" dirty="0" smtClean="0"/>
              <a:t>) </a:t>
            </a:r>
          </a:p>
          <a:p>
            <a:endParaRPr lang="nb-NO" sz="1400" dirty="0"/>
          </a:p>
          <a:p>
            <a:r>
              <a:rPr lang="nb-NO" sz="1400" dirty="0"/>
              <a:t>H</a:t>
            </a:r>
            <a:r>
              <a:rPr lang="nb-NO" sz="1400" dirty="0" smtClean="0"/>
              <a:t>øyre forkammer</a:t>
            </a:r>
          </a:p>
          <a:p>
            <a:endParaRPr lang="nb-NO" sz="1400" dirty="0"/>
          </a:p>
          <a:p>
            <a:r>
              <a:rPr lang="nb-NO" sz="1400" dirty="0"/>
              <a:t>H</a:t>
            </a:r>
            <a:r>
              <a:rPr lang="nb-NO" sz="1400" dirty="0" smtClean="0"/>
              <a:t>øyre hjertekammer</a:t>
            </a:r>
          </a:p>
          <a:p>
            <a:endParaRPr lang="nb-NO" sz="1400" dirty="0"/>
          </a:p>
          <a:p>
            <a:r>
              <a:rPr lang="nb-NO" sz="1400" dirty="0" smtClean="0"/>
              <a:t>Lungearterie</a:t>
            </a:r>
          </a:p>
          <a:p>
            <a:endParaRPr lang="nb-NO" sz="1400" dirty="0" smtClean="0"/>
          </a:p>
          <a:p>
            <a:r>
              <a:rPr lang="nb-NO" sz="1400" dirty="0" smtClean="0"/>
              <a:t>Lungene (kapillærer)</a:t>
            </a:r>
          </a:p>
          <a:p>
            <a:endParaRPr lang="nb-NO" sz="1400" dirty="0"/>
          </a:p>
          <a:p>
            <a:r>
              <a:rPr lang="nb-NO" sz="1400" dirty="0" smtClean="0"/>
              <a:t>Lungevene</a:t>
            </a:r>
          </a:p>
          <a:p>
            <a:endParaRPr lang="nb-NO" sz="1400" dirty="0"/>
          </a:p>
          <a:p>
            <a:r>
              <a:rPr lang="nb-NO" sz="1400" dirty="0" smtClean="0"/>
              <a:t>Venstre forkammer</a:t>
            </a:r>
          </a:p>
          <a:p>
            <a:endParaRPr lang="nb-NO" sz="1400" dirty="0"/>
          </a:p>
          <a:p>
            <a:r>
              <a:rPr lang="nb-NO" sz="1400" dirty="0" smtClean="0"/>
              <a:t>Venstre hjertekammer</a:t>
            </a:r>
          </a:p>
          <a:p>
            <a:endParaRPr lang="nb-NO" sz="1400" dirty="0"/>
          </a:p>
          <a:p>
            <a:r>
              <a:rPr lang="nb-NO" sz="1400" dirty="0" smtClean="0"/>
              <a:t>Aorta (hovedpulsåren)</a:t>
            </a:r>
          </a:p>
          <a:p>
            <a:endParaRPr lang="nb-NO" sz="1400" dirty="0" smtClean="0"/>
          </a:p>
          <a:p>
            <a:r>
              <a:rPr lang="nb-NO" sz="1400" dirty="0" smtClean="0"/>
              <a:t>Arterier</a:t>
            </a:r>
          </a:p>
          <a:p>
            <a:endParaRPr lang="nb-NO" sz="1400" dirty="0"/>
          </a:p>
          <a:p>
            <a:r>
              <a:rPr lang="nb-NO" sz="1400" dirty="0" smtClean="0"/>
              <a:t>Arterioler</a:t>
            </a:r>
          </a:p>
          <a:p>
            <a:endParaRPr lang="nb-NO" sz="1400" dirty="0"/>
          </a:p>
          <a:p>
            <a:r>
              <a:rPr lang="nb-NO" sz="1400" dirty="0" smtClean="0"/>
              <a:t>Kapillærer</a:t>
            </a:r>
          </a:p>
          <a:p>
            <a:endParaRPr lang="nb-NO" sz="1400" dirty="0"/>
          </a:p>
          <a:p>
            <a:r>
              <a:rPr lang="nb-NO" sz="1400" dirty="0" err="1" smtClean="0"/>
              <a:t>Venoler</a:t>
            </a:r>
            <a:endParaRPr lang="nb-NO" sz="1400" dirty="0" smtClean="0"/>
          </a:p>
          <a:p>
            <a:endParaRPr lang="nb-NO" sz="1400" dirty="0"/>
          </a:p>
          <a:p>
            <a:r>
              <a:rPr lang="nb-NO" sz="1400" dirty="0" smtClean="0"/>
              <a:t>Vener</a:t>
            </a:r>
            <a:endParaRPr lang="nb-NO" sz="1400" dirty="0"/>
          </a:p>
        </p:txBody>
      </p:sp>
      <p:sp>
        <p:nvSpPr>
          <p:cNvPr id="7" name="Pil ned 6"/>
          <p:cNvSpPr/>
          <p:nvPr/>
        </p:nvSpPr>
        <p:spPr>
          <a:xfrm>
            <a:off x="2720741" y="671194"/>
            <a:ext cx="2398052" cy="5975927"/>
          </a:xfrm>
          <a:prstGeom prst="downArrow">
            <a:avLst>
              <a:gd name="adj1" fmla="val 50000"/>
              <a:gd name="adj2" fmla="val 39966"/>
            </a:avLst>
          </a:prstGeom>
          <a:gradFill>
            <a:gsLst>
              <a:gs pos="0">
                <a:srgbClr val="0070C0"/>
              </a:gs>
              <a:gs pos="76000">
                <a:srgbClr val="FF0000"/>
              </a:gs>
              <a:gs pos="34000">
                <a:srgbClr val="FF0000"/>
              </a:gs>
              <a:gs pos="26000">
                <a:srgbClr val="0070C0"/>
              </a:gs>
              <a:gs pos="85000">
                <a:srgbClr val="0070C0"/>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ittel 1"/>
          <p:cNvSpPr>
            <a:spLocks noGrp="1"/>
          </p:cNvSpPr>
          <p:nvPr>
            <p:ph type="title"/>
          </p:nvPr>
        </p:nvSpPr>
        <p:spPr>
          <a:xfrm>
            <a:off x="1248945" y="43332"/>
            <a:ext cx="10515600" cy="671194"/>
          </a:xfrm>
        </p:spPr>
        <p:txBody>
          <a:bodyPr>
            <a:normAutofit fontScale="90000"/>
          </a:bodyPr>
          <a:lstStyle/>
          <a:p>
            <a:r>
              <a:rPr lang="nb-NO" dirty="0" smtClean="0">
                <a:effectLst>
                  <a:outerShdw blurRad="38100" dist="38100" dir="2700000" algn="tl">
                    <a:srgbClr val="000000">
                      <a:alpha val="43137"/>
                    </a:srgbClr>
                  </a:outerShdw>
                </a:effectLst>
              </a:rPr>
              <a:t>SIRKULASJONSSYSTEMET HOS MENNESKET</a:t>
            </a:r>
            <a:endParaRPr lang="nb-NO" dirty="0">
              <a:effectLst>
                <a:outerShdw blurRad="38100" dist="38100" dir="2700000" algn="tl">
                  <a:srgbClr val="000000">
                    <a:alpha val="43137"/>
                  </a:srgbClr>
                </a:outerShdw>
              </a:effectLst>
            </a:endParaRPr>
          </a:p>
        </p:txBody>
      </p:sp>
      <p:sp>
        <p:nvSpPr>
          <p:cNvPr id="2" name="TekstSylinder 1"/>
          <p:cNvSpPr txBox="1"/>
          <p:nvPr/>
        </p:nvSpPr>
        <p:spPr>
          <a:xfrm>
            <a:off x="4750334" y="1342388"/>
            <a:ext cx="1455911" cy="369332"/>
          </a:xfrm>
          <a:prstGeom prst="rect">
            <a:avLst/>
          </a:prstGeom>
          <a:noFill/>
        </p:spPr>
        <p:txBody>
          <a:bodyPr wrap="none" rtlCol="0">
            <a:spAutoFit/>
          </a:bodyPr>
          <a:lstStyle/>
          <a:p>
            <a:r>
              <a:rPr lang="nb-NO" dirty="0" smtClean="0">
                <a:solidFill>
                  <a:schemeClr val="accent1">
                    <a:lumMod val="50000"/>
                  </a:schemeClr>
                </a:solidFill>
              </a:rPr>
              <a:t>Oksygenfattig</a:t>
            </a:r>
            <a:endParaRPr lang="nb-NO" dirty="0">
              <a:solidFill>
                <a:schemeClr val="accent1">
                  <a:lumMod val="50000"/>
                </a:schemeClr>
              </a:solidFill>
            </a:endParaRPr>
          </a:p>
        </p:txBody>
      </p:sp>
      <p:sp>
        <p:nvSpPr>
          <p:cNvPr id="29" name="TekstSylinder 28"/>
          <p:cNvSpPr txBox="1"/>
          <p:nvPr/>
        </p:nvSpPr>
        <p:spPr>
          <a:xfrm>
            <a:off x="4750333" y="3994754"/>
            <a:ext cx="1283236" cy="369332"/>
          </a:xfrm>
          <a:prstGeom prst="rect">
            <a:avLst/>
          </a:prstGeom>
          <a:noFill/>
        </p:spPr>
        <p:txBody>
          <a:bodyPr wrap="none" rtlCol="0">
            <a:spAutoFit/>
          </a:bodyPr>
          <a:lstStyle/>
          <a:p>
            <a:r>
              <a:rPr lang="nb-NO" dirty="0">
                <a:solidFill>
                  <a:srgbClr val="FF0000"/>
                </a:solidFill>
              </a:rPr>
              <a:t>O</a:t>
            </a:r>
            <a:r>
              <a:rPr lang="nb-NO" dirty="0" smtClean="0">
                <a:solidFill>
                  <a:srgbClr val="FF0000"/>
                </a:solidFill>
              </a:rPr>
              <a:t>ksygenrikt</a:t>
            </a:r>
            <a:endParaRPr lang="nb-NO" dirty="0">
              <a:solidFill>
                <a:srgbClr val="FF0000"/>
              </a:solidFill>
            </a:endParaRPr>
          </a:p>
        </p:txBody>
      </p:sp>
      <p:sp>
        <p:nvSpPr>
          <p:cNvPr id="9" name="TekstSylinder 1"/>
          <p:cNvSpPr txBox="1"/>
          <p:nvPr/>
        </p:nvSpPr>
        <p:spPr>
          <a:xfrm>
            <a:off x="4727829" y="6031619"/>
            <a:ext cx="1455911" cy="369332"/>
          </a:xfrm>
          <a:prstGeom prst="rect">
            <a:avLst/>
          </a:prstGeom>
          <a:noFill/>
        </p:spPr>
        <p:txBody>
          <a:bodyPr wrap="none" rtlCol="0">
            <a:spAutoFit/>
          </a:bodyPr>
          <a:lstStyle/>
          <a:p>
            <a:r>
              <a:rPr lang="nb-NO" dirty="0" smtClean="0">
                <a:solidFill>
                  <a:schemeClr val="accent1">
                    <a:lumMod val="50000"/>
                  </a:schemeClr>
                </a:solidFill>
              </a:rPr>
              <a:t>Oksygenfattig</a:t>
            </a:r>
            <a:endParaRPr lang="nb-NO" dirty="0">
              <a:solidFill>
                <a:schemeClr val="accent1">
                  <a:lumMod val="50000"/>
                </a:schemeClr>
              </a:solidFill>
            </a:endParaRPr>
          </a:p>
        </p:txBody>
      </p:sp>
    </p:spTree>
    <p:extLst>
      <p:ext uri="{BB962C8B-B14F-4D97-AF65-F5344CB8AC3E}">
        <p14:creationId xmlns:p14="http://schemas.microsoft.com/office/powerpoint/2010/main" val="114191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6" end="1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8" end="1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0" end="2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22" end="2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24" end="2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effectLst>
                  <a:outerShdw blurRad="38100" dist="38100" dir="2700000" algn="tl">
                    <a:srgbClr val="000000">
                      <a:alpha val="43137"/>
                    </a:srgbClr>
                  </a:outerShdw>
                </a:effectLst>
              </a:rPr>
              <a:t>DOBBEL SIRKULASJON</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825625"/>
            <a:ext cx="5949778" cy="2025813"/>
          </a:xfrm>
        </p:spPr>
        <p:txBody>
          <a:bodyPr>
            <a:normAutofit fontScale="70000" lnSpcReduction="20000"/>
          </a:bodyPr>
          <a:lstStyle/>
          <a:p>
            <a:r>
              <a:rPr lang="nb-NO" dirty="0" smtClean="0"/>
              <a:t>Hvorfor dobbel sirkulasjon?</a:t>
            </a:r>
          </a:p>
          <a:p>
            <a:r>
              <a:rPr lang="nb-NO" dirty="0" smtClean="0"/>
              <a:t>For at lungene ikke skal utsettes for </a:t>
            </a:r>
            <a:r>
              <a:rPr lang="nb-NO" dirty="0" err="1" smtClean="0"/>
              <a:t>for</a:t>
            </a:r>
            <a:r>
              <a:rPr lang="nb-NO" dirty="0" smtClean="0"/>
              <a:t> høyt </a:t>
            </a:r>
            <a:r>
              <a:rPr lang="nb-NO" dirty="0" smtClean="0"/>
              <a:t>trykk</a:t>
            </a:r>
          </a:p>
          <a:p>
            <a:pPr lvl="1"/>
            <a:r>
              <a:rPr lang="nb-NO" dirty="0" smtClean="0"/>
              <a:t>Lettere pumping ut fra høyre hjertekammer til lungene</a:t>
            </a:r>
            <a:endParaRPr lang="nb-NO" dirty="0" smtClean="0"/>
          </a:p>
          <a:p>
            <a:r>
              <a:rPr lang="nb-NO" dirty="0" smtClean="0"/>
              <a:t>For at kroppen skal få høyt nok trykk:</a:t>
            </a:r>
          </a:p>
          <a:p>
            <a:pPr lvl="1"/>
            <a:r>
              <a:rPr lang="nb-NO" dirty="0" smtClean="0"/>
              <a:t>Hardere pumping til </a:t>
            </a:r>
            <a:r>
              <a:rPr lang="nb-NO" dirty="0" smtClean="0"/>
              <a:t>kroppskretsløpet</a:t>
            </a:r>
            <a:endParaRPr lang="nb-NO" dirty="0" smtClean="0"/>
          </a:p>
          <a:p>
            <a:pPr lvl="1"/>
            <a:r>
              <a:rPr lang="nb-NO" dirty="0" smtClean="0"/>
              <a:t>Blodet vandrer </a:t>
            </a:r>
            <a:r>
              <a:rPr lang="nb-NO" dirty="0" smtClean="0"/>
              <a:t>ikke </a:t>
            </a:r>
            <a:r>
              <a:rPr lang="nb-NO" dirty="0" smtClean="0"/>
              <a:t>gjennom lunger først</a:t>
            </a:r>
            <a:endParaRPr lang="nb-NO" dirty="0"/>
          </a:p>
        </p:txBody>
      </p:sp>
      <p:pic>
        <p:nvPicPr>
          <p:cNvPr id="5" name="Picture 2" descr="Bilderesultater for right ventricular pressure vs left ventr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870" y="3851438"/>
            <a:ext cx="3988776" cy="2890173"/>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3"/>
          <p:cNvPicPr>
            <a:picLocks noChangeAspect="1"/>
          </p:cNvPicPr>
          <p:nvPr/>
        </p:nvPicPr>
        <p:blipFill rotWithShape="1">
          <a:blip r:embed="rId3">
            <a:extLst>
              <a:ext uri="{28A0092B-C50C-407E-A947-70E740481C1C}">
                <a14:useLocalDpi xmlns:a14="http://schemas.microsoft.com/office/drawing/2010/main" val="0"/>
              </a:ext>
            </a:extLst>
          </a:blip>
          <a:srcRect b="6446"/>
          <a:stretch/>
        </p:blipFill>
        <p:spPr bwMode="auto">
          <a:xfrm>
            <a:off x="6979920" y="86012"/>
            <a:ext cx="5212080" cy="67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llipse 4"/>
          <p:cNvSpPr/>
          <p:nvPr/>
        </p:nvSpPr>
        <p:spPr>
          <a:xfrm>
            <a:off x="6888480" y="0"/>
            <a:ext cx="1444567" cy="12145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657975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effectLst>
                  <a:outerShdw blurRad="38100" dist="38100" dir="2700000" algn="tl">
                    <a:srgbClr val="000000">
                      <a:alpha val="43137"/>
                    </a:srgbClr>
                  </a:outerShdw>
                </a:effectLst>
              </a:rPr>
              <a:t>BLOD HOS ULIKE DYR</a:t>
            </a:r>
            <a:endParaRPr lang="nb-NO"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nb-NO" dirty="0" smtClean="0"/>
              <a:t>Nesten a</a:t>
            </a:r>
            <a:r>
              <a:rPr lang="nb-NO" dirty="0" smtClean="0"/>
              <a:t>lle </a:t>
            </a:r>
            <a:r>
              <a:rPr lang="nb-NO" dirty="0" smtClean="0"/>
              <a:t>organismer som bare har diffusjon mangler blod.</a:t>
            </a:r>
          </a:p>
          <a:p>
            <a:r>
              <a:rPr lang="nb-NO" dirty="0" err="1" smtClean="0"/>
              <a:t>Hemolymfe</a:t>
            </a:r>
            <a:r>
              <a:rPr lang="nb-NO" dirty="0" smtClean="0"/>
              <a:t>: </a:t>
            </a:r>
            <a:r>
              <a:rPr lang="nb-NO" dirty="0" smtClean="0"/>
              <a:t>«Blod» i åpne sirkulasjonssystemer.</a:t>
            </a:r>
          </a:p>
          <a:p>
            <a:pPr lvl="1"/>
            <a:r>
              <a:rPr lang="nb-NO" dirty="0" smtClean="0"/>
              <a:t>Blod, lymfe og vevsvæske i ett</a:t>
            </a:r>
          </a:p>
          <a:p>
            <a:pPr lvl="1"/>
            <a:r>
              <a:rPr lang="nb-NO" dirty="0" smtClean="0"/>
              <a:t>Ofte i liten grad knyttet til utveksling av gasser.</a:t>
            </a:r>
          </a:p>
          <a:p>
            <a:pPr lvl="2"/>
            <a:r>
              <a:rPr lang="nb-NO" dirty="0" smtClean="0"/>
              <a:t>Men mange krepsdyr har </a:t>
            </a:r>
            <a:r>
              <a:rPr lang="nb-NO" dirty="0" err="1" smtClean="0"/>
              <a:t>hemocyanin</a:t>
            </a:r>
            <a:r>
              <a:rPr lang="nb-NO" dirty="0" smtClean="0"/>
              <a:t> i </a:t>
            </a:r>
            <a:r>
              <a:rPr lang="nb-NO" dirty="0" err="1" smtClean="0"/>
              <a:t>hemolymf</a:t>
            </a:r>
            <a:r>
              <a:rPr lang="nb-NO" dirty="0" smtClean="0">
                <a:sym typeface="Wingdings" panose="05000000000000000000" pitchFamily="2" charset="2"/>
              </a:rPr>
              <a:t> O</a:t>
            </a:r>
            <a:r>
              <a:rPr lang="nb-NO" baseline="-25000" dirty="0" smtClean="0">
                <a:sym typeface="Wingdings" panose="05000000000000000000" pitchFamily="2" charset="2"/>
              </a:rPr>
              <a:t>2</a:t>
            </a:r>
            <a:r>
              <a:rPr lang="nb-NO" dirty="0" smtClean="0">
                <a:sym typeface="Wingdings" panose="05000000000000000000" pitchFamily="2" charset="2"/>
              </a:rPr>
              <a:t> transport ved hjelp av kobber!</a:t>
            </a:r>
            <a:endParaRPr lang="nb-NO" dirty="0" smtClean="0"/>
          </a:p>
          <a:p>
            <a:pPr lvl="1"/>
            <a:r>
              <a:rPr lang="nb-NO" dirty="0" smtClean="0"/>
              <a:t> I større grad immunsystem +  frakt av næringsstoffer.</a:t>
            </a:r>
          </a:p>
          <a:p>
            <a:r>
              <a:rPr lang="nb-NO" dirty="0" smtClean="0"/>
              <a:t>Blod med hemoglobin: </a:t>
            </a:r>
            <a:r>
              <a:rPr lang="nb-NO" dirty="0" smtClean="0"/>
              <a:t>Ryggstrengdyr (virveldyr).</a:t>
            </a:r>
            <a:endParaRPr lang="nb-NO" dirty="0"/>
          </a:p>
        </p:txBody>
      </p:sp>
    </p:spTree>
    <p:extLst>
      <p:ext uri="{BB962C8B-B14F-4D97-AF65-F5344CB8AC3E}">
        <p14:creationId xmlns:p14="http://schemas.microsoft.com/office/powerpoint/2010/main" val="3804493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9895</TotalTime>
  <Words>1558</Words>
  <Application>Microsoft Office PowerPoint</Application>
  <PresentationFormat>Widescreen</PresentationFormat>
  <Paragraphs>258</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Wingdings</vt:lpstr>
      <vt:lpstr>Office-tema</vt:lpstr>
      <vt:lpstr>TRANSPORTSYSTEMER HOS DYR MED HOVEDVEKT PÅ MENNESKET</vt:lpstr>
      <vt:lpstr>SIRKULASJONSSYSTEMET HOS DYR MED HOVEDVEKT PÅ MENNESKET</vt:lpstr>
      <vt:lpstr>KOMPETANSEMÅL</vt:lpstr>
      <vt:lpstr>SIRKULASJONSSYSTEMET HOS DYR</vt:lpstr>
      <vt:lpstr>SIRKULASJONSSYSTEMET</vt:lpstr>
      <vt:lpstr>SIRKULASJONSSYSTEMET HOS MENNESKET</vt:lpstr>
      <vt:lpstr>SIRKULASJONSSYSTEMET HOS MENNESKET</vt:lpstr>
      <vt:lpstr>DOBBEL SIRKULASJON</vt:lpstr>
      <vt:lpstr>BLOD HOS ULIKE DYR</vt:lpstr>
      <vt:lpstr>BLOD</vt:lpstr>
      <vt:lpstr>HVILKEN FARGE HAR BLOD?</vt:lpstr>
      <vt:lpstr>BLODÅRER</vt:lpstr>
      <vt:lpstr>BLODÅRER</vt:lpstr>
      <vt:lpstr>HJERTET HOS ULIKE DYR</vt:lpstr>
      <vt:lpstr>HJERTET HOS MENNESKET</vt:lpstr>
      <vt:lpstr>HVA FÅR HJERTET TIL Å SLÅ?</vt:lpstr>
      <vt:lpstr>REGULERING AV HJERTET</vt:lpstr>
      <vt:lpstr>ELEKTROKARDIOGRAM (EKG)</vt:lpstr>
      <vt:lpstr>ELEKTROKARDIOGRAM (EKG)</vt:lpstr>
      <vt:lpstr>KLAFFER I HJERTET (FORBEREDELSE TIL LAB)</vt:lpstr>
      <vt:lpstr>BLODTRYKK</vt:lpstr>
      <vt:lpstr>PowerPoint Presentation</vt:lpstr>
      <vt:lpstr>SYKDOMMER KNYTTET TIL SIRKULASJONSSYSTEMET</vt:lpstr>
      <vt:lpstr>LYMFESYSTEMET</vt:lpstr>
      <vt:lpstr>SIRKULASJONSSYSTEMET</vt:lpstr>
    </vt:vector>
  </TitlesOfParts>
  <Company>Sonans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Anders Thormodsæter</dc:creator>
  <cp:lastModifiedBy>A T</cp:lastModifiedBy>
  <cp:revision>198</cp:revision>
  <dcterms:created xsi:type="dcterms:W3CDTF">2018-09-05T08:44:11Z</dcterms:created>
  <dcterms:modified xsi:type="dcterms:W3CDTF">2020-03-26T18:34:29Z</dcterms:modified>
</cp:coreProperties>
</file>