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8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5A654-359F-4B5E-9EED-DCA957446021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C4121-53E1-4A0B-A2A0-E3B3F147EA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053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1254-A42F-4844-8C8F-DDEC7C9CA27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2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1254-A42F-4844-8C8F-DDEC7C9CA2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545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1254-A42F-4844-8C8F-DDEC7C9CA2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86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16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468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074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48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985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64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252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509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328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98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95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9F04A-87A5-4998-86F7-FA5F84BBB338}" type="datetimeFigureOut">
              <a:rPr lang="nb-NO" smtClean="0"/>
              <a:t>01.04.2020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9D9D7-E371-4F7F-AC8B-BA0A34D0A4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773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esultater for different breeds m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70" y="0"/>
            <a:ext cx="12261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97" y="1819456"/>
            <a:ext cx="10515600" cy="1325563"/>
          </a:xfrm>
        </p:spPr>
        <p:txBody>
          <a:bodyPr>
            <a:normAutofit/>
          </a:bodyPr>
          <a:lstStyle/>
          <a:p>
            <a:r>
              <a:rPr lang="nb-NO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DYR</a:t>
            </a:r>
            <a:endParaRPr lang="nb-NO" sz="6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26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INSEKTER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717306" cy="35890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Detaljer:</a:t>
            </a:r>
          </a:p>
          <a:p>
            <a:pPr lvl="1"/>
            <a:r>
              <a:rPr lang="nb-NO" dirty="0" smtClean="0"/>
              <a:t>Formering: Avhengig av art. Kjønnet og ukjønnet gjennom partenogenese</a:t>
            </a:r>
          </a:p>
          <a:p>
            <a:pPr lvl="1"/>
            <a:r>
              <a:rPr lang="nb-NO" dirty="0" smtClean="0"/>
              <a:t>Befruktning: Indre befruktning</a:t>
            </a:r>
          </a:p>
          <a:p>
            <a:pPr lvl="1"/>
            <a:r>
              <a:rPr lang="nb-NO" dirty="0" smtClean="0"/>
              <a:t>Fosterutvikling: Ytre utvikling i egg (</a:t>
            </a:r>
            <a:r>
              <a:rPr lang="nb-NO" dirty="0" err="1" smtClean="0"/>
              <a:t>ovopari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Tilpasninger til land: Indre befruktning og </a:t>
            </a:r>
            <a:r>
              <a:rPr lang="nb-NO" dirty="0" err="1" smtClean="0"/>
              <a:t>ovopari</a:t>
            </a:r>
            <a:endParaRPr lang="nb-NO" dirty="0" smtClean="0"/>
          </a:p>
          <a:p>
            <a:pPr marL="457200" lvl="1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Formering:</a:t>
            </a:r>
            <a:endParaRPr lang="nb-NO" b="1" dirty="0"/>
          </a:p>
          <a:p>
            <a:pPr lvl="1"/>
            <a:r>
              <a:rPr lang="nb-NO" b="1" dirty="0" smtClean="0"/>
              <a:t>Ritualer: </a:t>
            </a:r>
            <a:r>
              <a:rPr lang="nb-NO" dirty="0" smtClean="0"/>
              <a:t>Finner </a:t>
            </a:r>
            <a:r>
              <a:rPr lang="nb-NO" dirty="0" smtClean="0"/>
              <a:t>ofte make med lyd- </a:t>
            </a:r>
            <a:r>
              <a:rPr lang="nb-NO" dirty="0"/>
              <a:t>/</a:t>
            </a:r>
            <a:r>
              <a:rPr lang="nb-NO" dirty="0" smtClean="0"/>
              <a:t>duftsignaler, eller ved sverming.</a:t>
            </a:r>
          </a:p>
          <a:p>
            <a:pPr lvl="1"/>
            <a:r>
              <a:rPr lang="nb-NO" b="1" dirty="0" smtClean="0"/>
              <a:t>Befruktning: </a:t>
            </a:r>
            <a:r>
              <a:rPr lang="nb-NO" dirty="0" smtClean="0"/>
              <a:t>Kan </a:t>
            </a:r>
            <a:r>
              <a:rPr lang="nb-NO" dirty="0" smtClean="0"/>
              <a:t>skje ved:</a:t>
            </a:r>
          </a:p>
          <a:p>
            <a:pPr marL="1371600" lvl="2" indent="-457200">
              <a:buFont typeface="+mj-lt"/>
              <a:buAutoNum type="arabicPeriod"/>
            </a:pPr>
            <a:r>
              <a:rPr lang="nb-NO" dirty="0" smtClean="0"/>
              <a:t>Paring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nb-NO" dirty="0" smtClean="0"/>
              <a:t>Sædceller avsettes på bakken og tas opp av en hunn</a:t>
            </a:r>
          </a:p>
          <a:p>
            <a:pPr marL="1371600" lvl="2" indent="-457200">
              <a:buFont typeface="+mj-lt"/>
              <a:buAutoNum type="arabicPeriod"/>
            </a:pPr>
            <a:r>
              <a:rPr lang="nb-NO" dirty="0" smtClean="0"/>
              <a:t>Hunn kan lagre sædceller i et </a:t>
            </a:r>
            <a:r>
              <a:rPr lang="nb-NO" dirty="0" err="1" smtClean="0"/>
              <a:t>spermatek</a:t>
            </a:r>
            <a:endParaRPr lang="nb-NO" dirty="0" smtClean="0"/>
          </a:p>
          <a:p>
            <a:pPr lvl="1"/>
            <a:r>
              <a:rPr lang="nb-NO" b="1" dirty="0" smtClean="0"/>
              <a:t>Fosterutvikling: </a:t>
            </a:r>
            <a:r>
              <a:rPr lang="nb-NO" dirty="0" smtClean="0"/>
              <a:t>I egg, kan både være i vann og land.</a:t>
            </a:r>
            <a:endParaRPr lang="nb-NO" dirty="0" smtClean="0"/>
          </a:p>
          <a:p>
            <a:pPr lvl="1"/>
            <a:r>
              <a:rPr lang="nb-NO" b="1" dirty="0" smtClean="0"/>
              <a:t>Avkom: </a:t>
            </a:r>
            <a:r>
              <a:rPr lang="nb-NO" dirty="0" smtClean="0"/>
              <a:t>Ofte larvestadium etterfulgt av fullstendig forvandling (metamorfose) eller ufullstendig forvandling til voksent individ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372436" y="365125"/>
            <a:ext cx="1705264" cy="2866118"/>
            <a:chOff x="10372436" y="365125"/>
            <a:chExt cx="1705264" cy="2866118"/>
          </a:xfrm>
        </p:grpSpPr>
        <p:grpSp>
          <p:nvGrpSpPr>
            <p:cNvPr id="6" name="Gruppe 7"/>
            <p:cNvGrpSpPr/>
            <p:nvPr/>
          </p:nvGrpSpPr>
          <p:grpSpPr>
            <a:xfrm>
              <a:off x="10372436" y="365125"/>
              <a:ext cx="1705264" cy="2195058"/>
              <a:chOff x="10172700" y="365125"/>
              <a:chExt cx="1905000" cy="1589342"/>
            </a:xfrm>
          </p:grpSpPr>
          <p:sp>
            <p:nvSpPr>
              <p:cNvPr id="8" name="Slå sammen 8"/>
              <p:cNvSpPr/>
              <p:nvPr/>
            </p:nvSpPr>
            <p:spPr>
              <a:xfrm>
                <a:off x="10172700" y="365125"/>
                <a:ext cx="1905000" cy="604765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smtClean="0"/>
                  <a:t>Liv</a:t>
                </a:r>
                <a:endParaRPr lang="nb-NO" dirty="0"/>
              </a:p>
            </p:txBody>
          </p:sp>
          <p:sp>
            <p:nvSpPr>
              <p:cNvPr id="9" name="Slå sammen 9"/>
              <p:cNvSpPr/>
              <p:nvPr/>
            </p:nvSpPr>
            <p:spPr>
              <a:xfrm>
                <a:off x="10172700" y="851009"/>
                <a:ext cx="1905000" cy="604765"/>
              </a:xfrm>
              <a:prstGeom prst="flowChartMerg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nb-NO" dirty="0" smtClean="0"/>
                  <a:t>Domene</a:t>
                </a:r>
              </a:p>
              <a:p>
                <a:pPr algn="ctr"/>
                <a:r>
                  <a:rPr lang="nb-NO" sz="1400" dirty="0" smtClean="0"/>
                  <a:t>Eukaryoter</a:t>
                </a:r>
                <a:endParaRPr lang="nb-NO" sz="1400" dirty="0"/>
              </a:p>
            </p:txBody>
          </p:sp>
          <p:sp>
            <p:nvSpPr>
              <p:cNvPr id="10" name="Slå sammen 10"/>
              <p:cNvSpPr/>
              <p:nvPr/>
            </p:nvSpPr>
            <p:spPr>
              <a:xfrm>
                <a:off x="10172700" y="1349702"/>
                <a:ext cx="1905000" cy="604765"/>
              </a:xfrm>
              <a:prstGeom prst="flowChartMerg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smtClean="0"/>
                  <a:t>Rike</a:t>
                </a:r>
                <a:br>
                  <a:rPr lang="nb-NO" dirty="0" smtClean="0"/>
                </a:br>
                <a:r>
                  <a:rPr lang="nb-NO" sz="1400" dirty="0" smtClean="0"/>
                  <a:t>Dyr</a:t>
                </a:r>
                <a:endParaRPr lang="nb-NO" sz="1400" dirty="0"/>
              </a:p>
            </p:txBody>
          </p:sp>
        </p:grpSp>
        <p:sp>
          <p:nvSpPr>
            <p:cNvPr id="7" name="Slå sammen 10"/>
            <p:cNvSpPr/>
            <p:nvPr/>
          </p:nvSpPr>
          <p:spPr>
            <a:xfrm>
              <a:off x="10372436" y="2395995"/>
              <a:ext cx="1705264" cy="835248"/>
            </a:xfrm>
            <a:prstGeom prst="flowChartMerg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b-NO" dirty="0" smtClean="0"/>
                <a:t>Rekke</a:t>
              </a:r>
            </a:p>
            <a:p>
              <a:pPr algn="ctr"/>
              <a:r>
                <a:rPr lang="nb-NO" sz="1400" dirty="0" smtClean="0"/>
                <a:t>Leddyr</a:t>
              </a:r>
              <a:endParaRPr lang="nb-NO" sz="1400" dirty="0"/>
            </a:p>
          </p:txBody>
        </p:sp>
      </p:grpSp>
      <p:sp>
        <p:nvSpPr>
          <p:cNvPr id="11" name="Slå sammen 8"/>
          <p:cNvSpPr/>
          <p:nvPr/>
        </p:nvSpPr>
        <p:spPr>
          <a:xfrm>
            <a:off x="10372436" y="3084746"/>
            <a:ext cx="1705264" cy="835248"/>
          </a:xfrm>
          <a:prstGeom prst="flowChartMerg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dirty="0" smtClean="0"/>
              <a:t>Klasse</a:t>
            </a:r>
            <a:br>
              <a:rPr lang="nb-NO" dirty="0" smtClean="0"/>
            </a:br>
            <a:r>
              <a:rPr lang="nb-NO" sz="1400" dirty="0" smtClean="0"/>
              <a:t>Insekter</a:t>
            </a:r>
            <a:endParaRPr lang="nb-NO" sz="1400" dirty="0"/>
          </a:p>
        </p:txBody>
      </p:sp>
      <p:pic>
        <p:nvPicPr>
          <p:cNvPr id="14" name="Picture 2" descr="Bilderesultat for butterflymetamorpho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910" r="52509"/>
          <a:stretch/>
        </p:blipFill>
        <p:spPr bwMode="auto">
          <a:xfrm>
            <a:off x="838200" y="5676629"/>
            <a:ext cx="5016138" cy="11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ilderesultat for butterflymetamorphos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8185" l="71722" r="97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93" r="3107" b="24235"/>
          <a:stretch/>
        </p:blipFill>
        <p:spPr bwMode="auto">
          <a:xfrm>
            <a:off x="5854338" y="5129349"/>
            <a:ext cx="2448386" cy="163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BEINFISK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50986" cy="4810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 smtClean="0"/>
              <a:t>Detaljer</a:t>
            </a:r>
            <a:r>
              <a:rPr lang="nb-NO" dirty="0" smtClean="0"/>
              <a:t>		</a:t>
            </a:r>
          </a:p>
          <a:p>
            <a:pPr lvl="1"/>
            <a:r>
              <a:rPr lang="nb-NO" dirty="0" smtClean="0"/>
              <a:t>Formering</a:t>
            </a:r>
            <a:r>
              <a:rPr lang="nb-NO" dirty="0"/>
              <a:t>: </a:t>
            </a:r>
            <a:r>
              <a:rPr lang="nb-NO" dirty="0" smtClean="0"/>
              <a:t>Kjønnet</a:t>
            </a:r>
          </a:p>
          <a:p>
            <a:pPr lvl="1"/>
            <a:r>
              <a:rPr lang="nb-NO" dirty="0" smtClean="0"/>
              <a:t>Befruktning: Ytre</a:t>
            </a:r>
          </a:p>
          <a:p>
            <a:pPr lvl="1"/>
            <a:r>
              <a:rPr lang="nb-NO" dirty="0" smtClean="0"/>
              <a:t>Fosterutvikling</a:t>
            </a:r>
            <a:r>
              <a:rPr lang="nb-NO" dirty="0"/>
              <a:t>: </a:t>
            </a:r>
            <a:r>
              <a:rPr lang="nb-NO" dirty="0" smtClean="0"/>
              <a:t>Ytre (</a:t>
            </a:r>
            <a:r>
              <a:rPr lang="nb-NO" dirty="0" err="1" smtClean="0"/>
              <a:t>ovopari</a:t>
            </a:r>
            <a:r>
              <a:rPr lang="nb-NO" dirty="0" smtClean="0"/>
              <a:t>)</a:t>
            </a:r>
          </a:p>
          <a:p>
            <a:pPr lvl="2"/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Formering: </a:t>
            </a:r>
            <a:endParaRPr lang="nb-NO" b="1" dirty="0"/>
          </a:p>
          <a:p>
            <a:pPr lvl="1"/>
            <a:r>
              <a:rPr lang="nb-NO" b="1" dirty="0" smtClean="0"/>
              <a:t>Befruktning: </a:t>
            </a:r>
            <a:r>
              <a:rPr lang="nb-NO" dirty="0" smtClean="0"/>
              <a:t>Hunn </a:t>
            </a:r>
            <a:r>
              <a:rPr lang="nb-NO" dirty="0" smtClean="0"/>
              <a:t>legger rogn (egg), hann befrukter ved å utskille melke (</a:t>
            </a:r>
            <a:r>
              <a:rPr lang="nb-NO" dirty="0" err="1" smtClean="0"/>
              <a:t>sperm</a:t>
            </a:r>
            <a:r>
              <a:rPr lang="nb-NO" dirty="0" smtClean="0"/>
              <a:t>).</a:t>
            </a:r>
          </a:p>
          <a:p>
            <a:pPr lvl="1"/>
            <a:r>
              <a:rPr lang="nb-NO" b="1" dirty="0" smtClean="0"/>
              <a:t>Fosterutvikling: </a:t>
            </a:r>
            <a:r>
              <a:rPr lang="nb-NO" dirty="0" smtClean="0"/>
              <a:t>I </a:t>
            </a:r>
            <a:r>
              <a:rPr lang="nb-NO" dirty="0" smtClean="0"/>
              <a:t>rogn utvikles det fra plommemassen en plommesekk </a:t>
            </a:r>
            <a:r>
              <a:rPr lang="nb-NO" dirty="0"/>
              <a:t>med opplagsnæring </a:t>
            </a:r>
            <a:r>
              <a:rPr lang="nb-NO" dirty="0" smtClean="0"/>
              <a:t>til </a:t>
            </a:r>
            <a:r>
              <a:rPr lang="nb-NO" dirty="0"/>
              <a:t>fosteret. </a:t>
            </a:r>
            <a:r>
              <a:rPr lang="nb-NO" dirty="0" smtClean="0"/>
              <a:t>Fosteret er forbundet med plommemassen med </a:t>
            </a:r>
            <a:r>
              <a:rPr lang="nb-NO" dirty="0" smtClean="0"/>
              <a:t>blodårer. Avfall </a:t>
            </a:r>
            <a:r>
              <a:rPr lang="nb-NO" dirty="0" smtClean="0"/>
              <a:t>diffunderes ut. </a:t>
            </a:r>
          </a:p>
          <a:p>
            <a:pPr lvl="1"/>
            <a:r>
              <a:rPr lang="nb-NO" b="1" dirty="0" smtClean="0"/>
              <a:t>Avkom</a:t>
            </a:r>
            <a:r>
              <a:rPr lang="nb-NO" b="1" dirty="0"/>
              <a:t>: </a:t>
            </a:r>
            <a:r>
              <a:rPr lang="nb-NO" dirty="0" smtClean="0"/>
              <a:t>Først kort </a:t>
            </a:r>
            <a:r>
              <a:rPr lang="nb-NO" dirty="0" err="1" smtClean="0"/>
              <a:t>larvestadie</a:t>
            </a:r>
            <a:r>
              <a:rPr lang="nb-NO" dirty="0" smtClean="0"/>
              <a:t> med plommesekk.</a:t>
            </a:r>
            <a:endParaRPr lang="nb-NO" dirty="0"/>
          </a:p>
          <a:p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2436" y="365125"/>
            <a:ext cx="1705264" cy="3554869"/>
            <a:chOff x="10372436" y="365125"/>
            <a:chExt cx="1705264" cy="3554869"/>
          </a:xfrm>
        </p:grpSpPr>
        <p:grpSp>
          <p:nvGrpSpPr>
            <p:cNvPr id="5" name="Group 4"/>
            <p:cNvGrpSpPr/>
            <p:nvPr/>
          </p:nvGrpSpPr>
          <p:grpSpPr>
            <a:xfrm>
              <a:off x="10372436" y="365125"/>
              <a:ext cx="1705264" cy="2866118"/>
              <a:chOff x="10372436" y="365125"/>
              <a:chExt cx="1705264" cy="2866118"/>
            </a:xfrm>
          </p:grpSpPr>
          <p:grpSp>
            <p:nvGrpSpPr>
              <p:cNvPr id="7" name="Gruppe 7"/>
              <p:cNvGrpSpPr/>
              <p:nvPr/>
            </p:nvGrpSpPr>
            <p:grpSpPr>
              <a:xfrm>
                <a:off x="10372436" y="365125"/>
                <a:ext cx="1705264" cy="2195058"/>
                <a:chOff x="10172700" y="365125"/>
                <a:chExt cx="1905000" cy="1589342"/>
              </a:xfrm>
            </p:grpSpPr>
            <p:sp>
              <p:nvSpPr>
                <p:cNvPr id="9" name="Slå sammen 8"/>
                <p:cNvSpPr/>
                <p:nvPr/>
              </p:nvSpPr>
              <p:spPr>
                <a:xfrm>
                  <a:off x="10172700" y="365125"/>
                  <a:ext cx="1905000" cy="604765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Liv</a:t>
                  </a:r>
                  <a:endParaRPr lang="nb-NO" dirty="0"/>
                </a:p>
              </p:txBody>
            </p:sp>
            <p:sp>
              <p:nvSpPr>
                <p:cNvPr id="10" name="Slå sammen 9"/>
                <p:cNvSpPr/>
                <p:nvPr/>
              </p:nvSpPr>
              <p:spPr>
                <a:xfrm>
                  <a:off x="10172700" y="851009"/>
                  <a:ext cx="1905000" cy="604765"/>
                </a:xfrm>
                <a:prstGeom prst="flowChartMerg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nb-NO" dirty="0" smtClean="0"/>
                    <a:t>Domene</a:t>
                  </a:r>
                </a:p>
                <a:p>
                  <a:pPr algn="ctr"/>
                  <a:r>
                    <a:rPr lang="nb-NO" sz="1400" dirty="0" smtClean="0"/>
                    <a:t>Eukaryoter</a:t>
                  </a:r>
                  <a:endParaRPr lang="nb-NO" sz="1400" dirty="0"/>
                </a:p>
              </p:txBody>
            </p:sp>
            <p:sp>
              <p:nvSpPr>
                <p:cNvPr id="11" name="Slå sammen 10"/>
                <p:cNvSpPr/>
                <p:nvPr/>
              </p:nvSpPr>
              <p:spPr>
                <a:xfrm>
                  <a:off x="10172700" y="1349702"/>
                  <a:ext cx="1905000" cy="604765"/>
                </a:xfrm>
                <a:prstGeom prst="flowChartMerg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Rike</a:t>
                  </a:r>
                  <a:br>
                    <a:rPr lang="nb-NO" dirty="0" smtClean="0"/>
                  </a:br>
                  <a:r>
                    <a:rPr lang="nb-NO" sz="1400" dirty="0" smtClean="0"/>
                    <a:t>Dyr</a:t>
                  </a:r>
                  <a:endParaRPr lang="nb-NO" sz="1400" dirty="0"/>
                </a:p>
              </p:txBody>
            </p:sp>
          </p:grpSp>
          <p:sp>
            <p:nvSpPr>
              <p:cNvPr id="8" name="Slå sammen 10"/>
              <p:cNvSpPr/>
              <p:nvPr/>
            </p:nvSpPr>
            <p:spPr>
              <a:xfrm>
                <a:off x="10372436" y="2395995"/>
                <a:ext cx="1705264" cy="835248"/>
              </a:xfrm>
              <a:prstGeom prst="flowChartMer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nb-NO" dirty="0" smtClean="0"/>
                  <a:t>Rekke</a:t>
                </a:r>
              </a:p>
              <a:p>
                <a:pPr algn="ctr"/>
                <a:r>
                  <a:rPr lang="nb-NO" sz="1100" dirty="0" smtClean="0"/>
                  <a:t>Ryggstrengdyr</a:t>
                </a:r>
                <a:endParaRPr lang="nb-NO" sz="1200" dirty="0"/>
              </a:p>
            </p:txBody>
          </p:sp>
        </p:grpSp>
        <p:sp>
          <p:nvSpPr>
            <p:cNvPr id="6" name="Slå sammen 8"/>
            <p:cNvSpPr/>
            <p:nvPr/>
          </p:nvSpPr>
          <p:spPr>
            <a:xfrm>
              <a:off x="10372436" y="3084746"/>
              <a:ext cx="1705264" cy="835248"/>
            </a:xfrm>
            <a:prstGeom prst="flowChartMerg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Klasse</a:t>
              </a:r>
              <a:br>
                <a:rPr lang="nb-NO" dirty="0" smtClean="0"/>
              </a:br>
              <a:r>
                <a:rPr lang="nb-NO" sz="1400" dirty="0" smtClean="0"/>
                <a:t>Beinfisk</a:t>
              </a:r>
              <a:endParaRPr lang="nb-NO" dirty="0"/>
            </a:p>
          </p:txBody>
        </p:sp>
      </p:grpSp>
      <p:pic>
        <p:nvPicPr>
          <p:cNvPr id="12" name="Picture 2" descr="Bilderesultat for fish spaw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88" y="847933"/>
            <a:ext cx="2960914" cy="330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thumb/e/e2/Salmonlarvakils.jpg/800px-Salmonlarvaki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7255" y="3003256"/>
            <a:ext cx="2706678" cy="50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t="21170" r="5511" b="16925"/>
          <a:stretch/>
        </p:blipFill>
        <p:spPr bwMode="auto">
          <a:xfrm flipH="1">
            <a:off x="7189186" y="5521130"/>
            <a:ext cx="1789351" cy="13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84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uffer Fish Constructs A Masterpiece of Love - BBC Earth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507" end="272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1044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AMFIBIER 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34212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Detaljer:</a:t>
            </a:r>
            <a:r>
              <a:rPr lang="nb-NO" dirty="0"/>
              <a:t>		</a:t>
            </a:r>
          </a:p>
          <a:p>
            <a:pPr lvl="1"/>
            <a:r>
              <a:rPr lang="nb-NO" dirty="0"/>
              <a:t>Formering: Kjønnet</a:t>
            </a:r>
          </a:p>
          <a:p>
            <a:pPr lvl="1"/>
            <a:r>
              <a:rPr lang="nb-NO" dirty="0"/>
              <a:t>Befruktning: </a:t>
            </a:r>
            <a:r>
              <a:rPr lang="nb-NO" dirty="0" smtClean="0"/>
              <a:t>Ytre og indre</a:t>
            </a:r>
            <a:endParaRPr lang="nb-NO" dirty="0"/>
          </a:p>
          <a:p>
            <a:pPr lvl="1"/>
            <a:r>
              <a:rPr lang="nb-NO" dirty="0"/>
              <a:t>Fosterutvikling: Ytre (</a:t>
            </a:r>
            <a:r>
              <a:rPr lang="nb-NO" dirty="0" err="1"/>
              <a:t>ovopari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Tilpasninger til land: Livsstil tilpasset land, men hele formering hos de fleste arter i vann</a:t>
            </a:r>
            <a:endParaRPr lang="nb-NO" dirty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marL="0" indent="0">
              <a:buNone/>
            </a:pPr>
            <a:r>
              <a:rPr lang="nb-NO" b="1" dirty="0" smtClean="0"/>
              <a:t>Formering: </a:t>
            </a:r>
            <a:endParaRPr lang="nb-NO" b="1" dirty="0"/>
          </a:p>
          <a:p>
            <a:pPr lvl="0"/>
            <a:r>
              <a:rPr lang="nb-NO" b="1" dirty="0" smtClean="0"/>
              <a:t>Befruktning: </a:t>
            </a:r>
            <a:r>
              <a:rPr lang="nb-NO" dirty="0"/>
              <a:t>S</a:t>
            </a:r>
            <a:r>
              <a:rPr lang="nb-NO" dirty="0" smtClean="0"/>
              <a:t>kjer </a:t>
            </a:r>
            <a:r>
              <a:rPr lang="nb-NO" dirty="0" smtClean="0"/>
              <a:t>i </a:t>
            </a:r>
            <a:r>
              <a:rPr lang="nb-NO" dirty="0" smtClean="0"/>
              <a:t>vann</a:t>
            </a:r>
          </a:p>
          <a:p>
            <a:pPr lvl="0"/>
            <a:r>
              <a:rPr lang="nb-NO" b="1" dirty="0" smtClean="0"/>
              <a:t>Fosterutvikling: </a:t>
            </a:r>
            <a:r>
              <a:rPr lang="nb-NO" dirty="0" smtClean="0"/>
              <a:t>I egg i vann</a:t>
            </a:r>
            <a:endParaRPr lang="nb-NO" dirty="0"/>
          </a:p>
          <a:p>
            <a:pPr lvl="0"/>
            <a:r>
              <a:rPr lang="nb-NO" b="1" dirty="0" smtClean="0"/>
              <a:t>Avkom: </a:t>
            </a:r>
            <a:r>
              <a:rPr lang="nb-NO" dirty="0" smtClean="0"/>
              <a:t>Klekker ofte vannlevende </a:t>
            </a:r>
            <a:br>
              <a:rPr lang="nb-NO" dirty="0" smtClean="0"/>
            </a:br>
            <a:r>
              <a:rPr lang="nb-NO" dirty="0" smtClean="0"/>
              <a:t>larver med hale og gjeller før de</a:t>
            </a:r>
            <a:br>
              <a:rPr lang="nb-NO" dirty="0" smtClean="0"/>
            </a:br>
            <a:r>
              <a:rPr lang="nb-NO" dirty="0" smtClean="0"/>
              <a:t>gjennomgår fullstendig forvandling til </a:t>
            </a:r>
            <a:br>
              <a:rPr lang="nb-NO" dirty="0" smtClean="0"/>
            </a:br>
            <a:r>
              <a:rPr lang="nb-NO" dirty="0" smtClean="0"/>
              <a:t>landlevende voksne med lunger.</a:t>
            </a: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2436" y="365125"/>
            <a:ext cx="1705264" cy="3554869"/>
            <a:chOff x="10372436" y="365125"/>
            <a:chExt cx="1705264" cy="3554869"/>
          </a:xfrm>
        </p:grpSpPr>
        <p:grpSp>
          <p:nvGrpSpPr>
            <p:cNvPr id="5" name="Group 4"/>
            <p:cNvGrpSpPr/>
            <p:nvPr/>
          </p:nvGrpSpPr>
          <p:grpSpPr>
            <a:xfrm>
              <a:off x="10372436" y="365125"/>
              <a:ext cx="1705264" cy="2866118"/>
              <a:chOff x="10372436" y="365125"/>
              <a:chExt cx="1705264" cy="2866118"/>
            </a:xfrm>
          </p:grpSpPr>
          <p:grpSp>
            <p:nvGrpSpPr>
              <p:cNvPr id="7" name="Gruppe 7"/>
              <p:cNvGrpSpPr/>
              <p:nvPr/>
            </p:nvGrpSpPr>
            <p:grpSpPr>
              <a:xfrm>
                <a:off x="10372436" y="365125"/>
                <a:ext cx="1705264" cy="2195058"/>
                <a:chOff x="10172700" y="365125"/>
                <a:chExt cx="1905000" cy="1589342"/>
              </a:xfrm>
            </p:grpSpPr>
            <p:sp>
              <p:nvSpPr>
                <p:cNvPr id="9" name="Slå sammen 8"/>
                <p:cNvSpPr/>
                <p:nvPr/>
              </p:nvSpPr>
              <p:spPr>
                <a:xfrm>
                  <a:off x="10172700" y="365125"/>
                  <a:ext cx="1905000" cy="604765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Liv</a:t>
                  </a:r>
                  <a:endParaRPr lang="nb-NO" dirty="0"/>
                </a:p>
              </p:txBody>
            </p:sp>
            <p:sp>
              <p:nvSpPr>
                <p:cNvPr id="10" name="Slå sammen 9"/>
                <p:cNvSpPr/>
                <p:nvPr/>
              </p:nvSpPr>
              <p:spPr>
                <a:xfrm>
                  <a:off x="10172700" y="851009"/>
                  <a:ext cx="1905000" cy="604765"/>
                </a:xfrm>
                <a:prstGeom prst="flowChartMerg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nb-NO" dirty="0" smtClean="0"/>
                    <a:t>Domene</a:t>
                  </a:r>
                </a:p>
                <a:p>
                  <a:pPr algn="ctr"/>
                  <a:r>
                    <a:rPr lang="nb-NO" sz="1400" dirty="0" smtClean="0"/>
                    <a:t>Eukaryoter</a:t>
                  </a:r>
                  <a:endParaRPr lang="nb-NO" sz="1400" dirty="0"/>
                </a:p>
              </p:txBody>
            </p:sp>
            <p:sp>
              <p:nvSpPr>
                <p:cNvPr id="11" name="Slå sammen 10"/>
                <p:cNvSpPr/>
                <p:nvPr/>
              </p:nvSpPr>
              <p:spPr>
                <a:xfrm>
                  <a:off x="10172700" y="1349702"/>
                  <a:ext cx="1905000" cy="604765"/>
                </a:xfrm>
                <a:prstGeom prst="flowChartMerg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Rike</a:t>
                  </a:r>
                  <a:br>
                    <a:rPr lang="nb-NO" dirty="0" smtClean="0"/>
                  </a:br>
                  <a:r>
                    <a:rPr lang="nb-NO" sz="1400" dirty="0" smtClean="0"/>
                    <a:t>Dyr</a:t>
                  </a:r>
                  <a:endParaRPr lang="nb-NO" sz="1400" dirty="0"/>
                </a:p>
              </p:txBody>
            </p:sp>
          </p:grpSp>
          <p:sp>
            <p:nvSpPr>
              <p:cNvPr id="8" name="Slå sammen 10"/>
              <p:cNvSpPr/>
              <p:nvPr/>
            </p:nvSpPr>
            <p:spPr>
              <a:xfrm>
                <a:off x="10372436" y="2395995"/>
                <a:ext cx="1705264" cy="835248"/>
              </a:xfrm>
              <a:prstGeom prst="flowChartMer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nb-NO" dirty="0" smtClean="0"/>
                  <a:t>Rekke</a:t>
                </a:r>
              </a:p>
              <a:p>
                <a:pPr algn="ctr"/>
                <a:r>
                  <a:rPr lang="nb-NO" sz="1100" dirty="0" smtClean="0"/>
                  <a:t>Ryggstrengdyr</a:t>
                </a:r>
                <a:endParaRPr lang="nb-NO" sz="1200" dirty="0"/>
              </a:p>
            </p:txBody>
          </p:sp>
        </p:grpSp>
        <p:sp>
          <p:nvSpPr>
            <p:cNvPr id="6" name="Slå sammen 8"/>
            <p:cNvSpPr/>
            <p:nvPr/>
          </p:nvSpPr>
          <p:spPr>
            <a:xfrm>
              <a:off x="10372436" y="3084746"/>
              <a:ext cx="1705264" cy="835248"/>
            </a:xfrm>
            <a:prstGeom prst="flowChartMerg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Klasse</a:t>
              </a:r>
              <a:br>
                <a:rPr lang="nb-NO" dirty="0" smtClean="0"/>
              </a:br>
              <a:r>
                <a:rPr lang="nb-NO" sz="1400" dirty="0" smtClean="0"/>
                <a:t>Amfibier</a:t>
              </a:r>
              <a:endParaRPr lang="nb-NO" dirty="0"/>
            </a:p>
          </p:txBody>
        </p:sp>
      </p:grpSp>
      <p:pic>
        <p:nvPicPr>
          <p:cNvPr id="12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779" y="3919994"/>
            <a:ext cx="4949221" cy="293800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93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REPTILER OG FUGLER 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202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Detaljer:</a:t>
            </a:r>
            <a:r>
              <a:rPr lang="nb-NO" dirty="0"/>
              <a:t>		</a:t>
            </a:r>
          </a:p>
          <a:p>
            <a:pPr lvl="1"/>
            <a:r>
              <a:rPr lang="nb-NO" dirty="0"/>
              <a:t>Formering: </a:t>
            </a:r>
            <a:r>
              <a:rPr lang="nb-NO" dirty="0" smtClean="0"/>
              <a:t>Kjønnet (fugl og noen reptiler) og ukjønnet med partenogenese (noen reptiler)</a:t>
            </a:r>
            <a:endParaRPr lang="nb-NO" dirty="0"/>
          </a:p>
          <a:p>
            <a:pPr lvl="1"/>
            <a:r>
              <a:rPr lang="nb-NO" dirty="0"/>
              <a:t>Befruktning: </a:t>
            </a:r>
            <a:r>
              <a:rPr lang="nb-NO" dirty="0" smtClean="0"/>
              <a:t>Indre </a:t>
            </a:r>
          </a:p>
          <a:p>
            <a:pPr lvl="1"/>
            <a:r>
              <a:rPr lang="nb-NO" dirty="0" smtClean="0"/>
              <a:t>Fosterutvikling</a:t>
            </a:r>
            <a:r>
              <a:rPr lang="nb-NO" dirty="0"/>
              <a:t>: Ytre (</a:t>
            </a:r>
            <a:r>
              <a:rPr lang="nb-NO" dirty="0" err="1" smtClean="0"/>
              <a:t>ovopari</a:t>
            </a:r>
            <a:r>
              <a:rPr lang="nb-NO" dirty="0" smtClean="0"/>
              <a:t>, enkelte </a:t>
            </a:r>
            <a:r>
              <a:rPr lang="nb-NO" dirty="0" err="1" smtClean="0"/>
              <a:t>ovovivipari</a:t>
            </a:r>
            <a:r>
              <a:rPr lang="nb-NO" dirty="0" smtClean="0"/>
              <a:t>)</a:t>
            </a:r>
            <a:endParaRPr lang="nb-NO" dirty="0"/>
          </a:p>
          <a:p>
            <a:pPr lvl="1"/>
            <a:r>
              <a:rPr lang="nb-NO" dirty="0"/>
              <a:t>Tilpasninger til land: </a:t>
            </a:r>
            <a:r>
              <a:rPr lang="nb-NO" dirty="0" smtClean="0"/>
              <a:t>indre befruktning, egg med skall og membran, urinsyre</a:t>
            </a:r>
            <a:endParaRPr lang="nb-NO" dirty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marL="0" indent="0">
              <a:buNone/>
            </a:pPr>
            <a:r>
              <a:rPr lang="nb-NO" b="1" dirty="0" smtClean="0"/>
              <a:t>Formering: </a:t>
            </a:r>
            <a:endParaRPr lang="nb-NO" b="1" dirty="0"/>
          </a:p>
          <a:p>
            <a:pPr lvl="0"/>
            <a:r>
              <a:rPr lang="nb-NO" dirty="0" smtClean="0"/>
              <a:t>Ritualer: Hos fugler ofte </a:t>
            </a:r>
            <a:r>
              <a:rPr lang="nb-NO" dirty="0" smtClean="0"/>
              <a:t>komplekse ritualer i forkant av selve formeringen.</a:t>
            </a:r>
          </a:p>
          <a:p>
            <a:pPr lvl="0"/>
            <a:r>
              <a:rPr lang="nb-NO" dirty="0" smtClean="0"/>
              <a:t>Befruktning: Kjønnet </a:t>
            </a:r>
            <a:r>
              <a:rPr lang="nb-NO" dirty="0" smtClean="0"/>
              <a:t>formering ved at </a:t>
            </a:r>
            <a:r>
              <a:rPr lang="nb-NO" dirty="0"/>
              <a:t>k</a:t>
            </a:r>
            <a:r>
              <a:rPr lang="nb-NO" dirty="0" smtClean="0"/>
              <a:t>loakkåpningene føres nær hverandre og «</a:t>
            </a:r>
            <a:r>
              <a:rPr lang="nb-NO" dirty="0" err="1" smtClean="0"/>
              <a:t>kloakalt</a:t>
            </a:r>
            <a:r>
              <a:rPr lang="nb-NO" dirty="0" smtClean="0"/>
              <a:t> kyss». </a:t>
            </a:r>
          </a:p>
          <a:p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2436" y="365125"/>
            <a:ext cx="1705264" cy="3554869"/>
            <a:chOff x="10372436" y="365125"/>
            <a:chExt cx="1705264" cy="3554869"/>
          </a:xfrm>
        </p:grpSpPr>
        <p:grpSp>
          <p:nvGrpSpPr>
            <p:cNvPr id="5" name="Group 4"/>
            <p:cNvGrpSpPr/>
            <p:nvPr/>
          </p:nvGrpSpPr>
          <p:grpSpPr>
            <a:xfrm>
              <a:off x="10372436" y="365125"/>
              <a:ext cx="1705264" cy="2866118"/>
              <a:chOff x="10372436" y="365125"/>
              <a:chExt cx="1705264" cy="2866118"/>
            </a:xfrm>
          </p:grpSpPr>
          <p:grpSp>
            <p:nvGrpSpPr>
              <p:cNvPr id="7" name="Gruppe 7"/>
              <p:cNvGrpSpPr/>
              <p:nvPr/>
            </p:nvGrpSpPr>
            <p:grpSpPr>
              <a:xfrm>
                <a:off x="10372436" y="365125"/>
                <a:ext cx="1705264" cy="2195058"/>
                <a:chOff x="10172700" y="365125"/>
                <a:chExt cx="1905000" cy="1589342"/>
              </a:xfrm>
            </p:grpSpPr>
            <p:sp>
              <p:nvSpPr>
                <p:cNvPr id="9" name="Slå sammen 8"/>
                <p:cNvSpPr/>
                <p:nvPr/>
              </p:nvSpPr>
              <p:spPr>
                <a:xfrm>
                  <a:off x="10172700" y="365125"/>
                  <a:ext cx="1905000" cy="604765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Liv</a:t>
                  </a:r>
                  <a:endParaRPr lang="nb-NO" dirty="0"/>
                </a:p>
              </p:txBody>
            </p:sp>
            <p:sp>
              <p:nvSpPr>
                <p:cNvPr id="10" name="Slå sammen 9"/>
                <p:cNvSpPr/>
                <p:nvPr/>
              </p:nvSpPr>
              <p:spPr>
                <a:xfrm>
                  <a:off x="10172700" y="851009"/>
                  <a:ext cx="1905000" cy="604765"/>
                </a:xfrm>
                <a:prstGeom prst="flowChartMerg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nb-NO" dirty="0" smtClean="0"/>
                    <a:t>Domene</a:t>
                  </a:r>
                </a:p>
                <a:p>
                  <a:pPr algn="ctr"/>
                  <a:r>
                    <a:rPr lang="nb-NO" sz="1400" dirty="0" smtClean="0"/>
                    <a:t>Eukaryoter</a:t>
                  </a:r>
                  <a:endParaRPr lang="nb-NO" sz="1400" dirty="0"/>
                </a:p>
              </p:txBody>
            </p:sp>
            <p:sp>
              <p:nvSpPr>
                <p:cNvPr id="11" name="Slå sammen 10"/>
                <p:cNvSpPr/>
                <p:nvPr/>
              </p:nvSpPr>
              <p:spPr>
                <a:xfrm>
                  <a:off x="10172700" y="1349702"/>
                  <a:ext cx="1905000" cy="604765"/>
                </a:xfrm>
                <a:prstGeom prst="flowChartMerg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Rike</a:t>
                  </a:r>
                  <a:br>
                    <a:rPr lang="nb-NO" dirty="0" smtClean="0"/>
                  </a:br>
                  <a:r>
                    <a:rPr lang="nb-NO" sz="1400" dirty="0" smtClean="0"/>
                    <a:t>Dyr</a:t>
                  </a:r>
                  <a:endParaRPr lang="nb-NO" sz="1400" dirty="0"/>
                </a:p>
              </p:txBody>
            </p:sp>
          </p:grpSp>
          <p:sp>
            <p:nvSpPr>
              <p:cNvPr id="8" name="Slå sammen 10"/>
              <p:cNvSpPr/>
              <p:nvPr/>
            </p:nvSpPr>
            <p:spPr>
              <a:xfrm>
                <a:off x="10372436" y="2395995"/>
                <a:ext cx="1705264" cy="835248"/>
              </a:xfrm>
              <a:prstGeom prst="flowChartMer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nb-NO" dirty="0" smtClean="0"/>
                  <a:t>Rekke</a:t>
                </a:r>
              </a:p>
              <a:p>
                <a:pPr algn="ctr"/>
                <a:r>
                  <a:rPr lang="nb-NO" sz="1100" dirty="0" smtClean="0"/>
                  <a:t>Ryggstrengdyr</a:t>
                </a:r>
                <a:endParaRPr lang="nb-NO" sz="1200" dirty="0"/>
              </a:p>
            </p:txBody>
          </p:sp>
        </p:grpSp>
        <p:sp>
          <p:nvSpPr>
            <p:cNvPr id="6" name="Slå sammen 8"/>
            <p:cNvSpPr/>
            <p:nvPr/>
          </p:nvSpPr>
          <p:spPr>
            <a:xfrm>
              <a:off x="10372436" y="3084746"/>
              <a:ext cx="1705264" cy="835248"/>
            </a:xfrm>
            <a:prstGeom prst="flowChartMerg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dirty="0" smtClean="0"/>
                <a:t>Klasse</a:t>
              </a:r>
              <a:br>
                <a:rPr lang="nb-NO" dirty="0" smtClean="0"/>
              </a:br>
              <a:r>
                <a:rPr lang="nb-NO" sz="1200" dirty="0" smtClean="0"/>
                <a:t>Reptiler</a:t>
              </a:r>
              <a:br>
                <a:rPr lang="nb-NO" sz="1200" dirty="0" smtClean="0"/>
              </a:br>
              <a:r>
                <a:rPr lang="nb-NO" sz="1200" dirty="0" smtClean="0"/>
                <a:t>Fugl</a:t>
              </a:r>
              <a:endParaRPr lang="nb-NO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29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💙 The Paradise Bird Dance ➖ The Bird-of-Paradise and its colorful courtship (mating) dance 💙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8" end="207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4606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94470" y="3587930"/>
            <a:ext cx="3971108" cy="3030583"/>
            <a:chOff x="8438606" y="3640806"/>
            <a:chExt cx="3753394" cy="2977708"/>
          </a:xfrm>
        </p:grpSpPr>
        <p:pic>
          <p:nvPicPr>
            <p:cNvPr id="12" name="Bild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5"/>
            <a:stretch/>
          </p:blipFill>
          <p:spPr bwMode="auto">
            <a:xfrm>
              <a:off x="8438606" y="3640806"/>
              <a:ext cx="3753394" cy="297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8499566" y="3666309"/>
              <a:ext cx="905691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REPTILER OG FUGLER 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40337" cy="4949644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nb-NO" b="1" dirty="0"/>
              <a:t>Egget: </a:t>
            </a:r>
            <a:endParaRPr lang="nb-NO" b="1" dirty="0" smtClean="0"/>
          </a:p>
          <a:p>
            <a:pPr marL="0" indent="0">
              <a:buNone/>
            </a:pPr>
            <a:r>
              <a:rPr lang="nb-NO" dirty="0" smtClean="0"/>
              <a:t>Eggeskall </a:t>
            </a:r>
            <a:r>
              <a:rPr lang="nb-NO" dirty="0"/>
              <a:t>beskytter og hindrer uttørking. Skallet er semipermeabelt slik at O</a:t>
            </a:r>
            <a:r>
              <a:rPr lang="nb-NO" baseline="-25000" dirty="0"/>
              <a:t>2</a:t>
            </a:r>
            <a:r>
              <a:rPr lang="nb-NO" dirty="0"/>
              <a:t> og CO</a:t>
            </a:r>
            <a:r>
              <a:rPr lang="nb-NO" baseline="-25000" dirty="0"/>
              <a:t>2</a:t>
            </a:r>
            <a:r>
              <a:rPr lang="nb-NO" dirty="0"/>
              <a:t> kan diffundere inn og ut av skallet</a:t>
            </a:r>
          </a:p>
          <a:p>
            <a:pPr marL="0" lv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dirty="0"/>
              <a:t>Fire hinner som bidrar med </a:t>
            </a:r>
            <a:r>
              <a:rPr lang="nb-NO" dirty="0" smtClean="0"/>
              <a:t>opptak/utskillelse </a:t>
            </a:r>
            <a:r>
              <a:rPr lang="nb-NO" dirty="0"/>
              <a:t>av stoffer og beskyttelse: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 err="1" smtClean="0"/>
              <a:t>Egghinne</a:t>
            </a:r>
            <a:r>
              <a:rPr lang="nb-NO" b="1" dirty="0" smtClean="0"/>
              <a:t> (årehinne): </a:t>
            </a:r>
            <a:r>
              <a:rPr lang="nb-NO" dirty="0"/>
              <a:t>Har blodforsyning og tar opp O</a:t>
            </a:r>
            <a:r>
              <a:rPr lang="nb-NO" baseline="-25000" dirty="0"/>
              <a:t>2 </a:t>
            </a:r>
            <a:r>
              <a:rPr lang="nb-NO" dirty="0"/>
              <a:t>og kvitter seg med CO</a:t>
            </a:r>
            <a:r>
              <a:rPr lang="nb-NO" baseline="-25000" dirty="0"/>
              <a:t>2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 err="1" smtClean="0"/>
              <a:t>Urinsekk</a:t>
            </a:r>
            <a:r>
              <a:rPr lang="nb-NO" b="1" dirty="0" smtClean="0"/>
              <a:t>: </a:t>
            </a:r>
            <a:r>
              <a:rPr lang="nb-NO" dirty="0"/>
              <a:t>Her samles urinsyre. Har i tillegg blodforsyning og tar opp O</a:t>
            </a:r>
            <a:r>
              <a:rPr lang="nb-NO" baseline="-25000" dirty="0"/>
              <a:t>2 </a:t>
            </a:r>
            <a:r>
              <a:rPr lang="nb-NO" dirty="0"/>
              <a:t>og kvitter seg med CO</a:t>
            </a:r>
            <a:r>
              <a:rPr lang="nb-NO" baseline="-25000" dirty="0"/>
              <a:t>2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b="1" dirty="0"/>
              <a:t>Hinne rundt plommesekken.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b="1" dirty="0"/>
              <a:t>Hinne rundt </a:t>
            </a:r>
            <a:r>
              <a:rPr lang="nb-NO" b="1" dirty="0" smtClean="0"/>
              <a:t>fosteret: </a:t>
            </a:r>
            <a:r>
              <a:rPr lang="nb-NO" dirty="0" smtClean="0"/>
              <a:t>Fostersekk</a:t>
            </a:r>
            <a:endParaRPr lang="nb-NO" dirty="0"/>
          </a:p>
          <a:p>
            <a:endParaRPr lang="nb-NO" dirty="0" smtClean="0"/>
          </a:p>
          <a:p>
            <a:pPr lvl="0"/>
            <a:endParaRPr lang="nb-NO" dirty="0"/>
          </a:p>
          <a:p>
            <a:pPr marL="0" lvl="0" indent="0">
              <a:buNone/>
            </a:pPr>
            <a:r>
              <a:rPr lang="nb-NO" dirty="0"/>
              <a:t>Dersom egg legges på bakken: Kamuflerte egg og godt utviklet fugleunge.</a:t>
            </a:r>
          </a:p>
          <a:p>
            <a:pPr marL="0" lvl="0" indent="0">
              <a:buNone/>
            </a:pPr>
            <a:r>
              <a:rPr lang="nb-NO" dirty="0"/>
              <a:t>Dersom egg legges i reir i trær: Unger som trenger mye pleie før de er flygedyktige og kan forlate redet.</a:t>
            </a:r>
          </a:p>
          <a:p>
            <a:pPr lvl="0"/>
            <a:endParaRPr lang="nb-NO" dirty="0" smtClean="0"/>
          </a:p>
          <a:p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2436" y="365125"/>
            <a:ext cx="1705264" cy="3554869"/>
            <a:chOff x="10372436" y="365125"/>
            <a:chExt cx="1705264" cy="3554869"/>
          </a:xfrm>
        </p:grpSpPr>
        <p:grpSp>
          <p:nvGrpSpPr>
            <p:cNvPr id="5" name="Group 4"/>
            <p:cNvGrpSpPr/>
            <p:nvPr/>
          </p:nvGrpSpPr>
          <p:grpSpPr>
            <a:xfrm>
              <a:off x="10372436" y="365125"/>
              <a:ext cx="1705264" cy="2866118"/>
              <a:chOff x="10372436" y="365125"/>
              <a:chExt cx="1705264" cy="2866118"/>
            </a:xfrm>
          </p:grpSpPr>
          <p:grpSp>
            <p:nvGrpSpPr>
              <p:cNvPr id="7" name="Gruppe 7"/>
              <p:cNvGrpSpPr/>
              <p:nvPr/>
            </p:nvGrpSpPr>
            <p:grpSpPr>
              <a:xfrm>
                <a:off x="10372436" y="365125"/>
                <a:ext cx="1705264" cy="2195058"/>
                <a:chOff x="10172700" y="365125"/>
                <a:chExt cx="1905000" cy="1589342"/>
              </a:xfrm>
            </p:grpSpPr>
            <p:sp>
              <p:nvSpPr>
                <p:cNvPr id="9" name="Slå sammen 8"/>
                <p:cNvSpPr/>
                <p:nvPr/>
              </p:nvSpPr>
              <p:spPr>
                <a:xfrm>
                  <a:off x="10172700" y="365125"/>
                  <a:ext cx="1905000" cy="604765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Liv</a:t>
                  </a:r>
                  <a:endParaRPr lang="nb-NO" dirty="0"/>
                </a:p>
              </p:txBody>
            </p:sp>
            <p:sp>
              <p:nvSpPr>
                <p:cNvPr id="10" name="Slå sammen 9"/>
                <p:cNvSpPr/>
                <p:nvPr/>
              </p:nvSpPr>
              <p:spPr>
                <a:xfrm>
                  <a:off x="10172700" y="851009"/>
                  <a:ext cx="1905000" cy="604765"/>
                </a:xfrm>
                <a:prstGeom prst="flowChartMerg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nb-NO" dirty="0" smtClean="0"/>
                    <a:t>Domene</a:t>
                  </a:r>
                </a:p>
                <a:p>
                  <a:pPr algn="ctr"/>
                  <a:r>
                    <a:rPr lang="nb-NO" sz="1400" dirty="0" smtClean="0"/>
                    <a:t>Eukaryoter</a:t>
                  </a:r>
                  <a:endParaRPr lang="nb-NO" sz="1400" dirty="0"/>
                </a:p>
              </p:txBody>
            </p:sp>
            <p:sp>
              <p:nvSpPr>
                <p:cNvPr id="11" name="Slå sammen 10"/>
                <p:cNvSpPr/>
                <p:nvPr/>
              </p:nvSpPr>
              <p:spPr>
                <a:xfrm>
                  <a:off x="10172700" y="1349702"/>
                  <a:ext cx="1905000" cy="604765"/>
                </a:xfrm>
                <a:prstGeom prst="flowChartMerg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Rike</a:t>
                  </a:r>
                  <a:br>
                    <a:rPr lang="nb-NO" dirty="0" smtClean="0"/>
                  </a:br>
                  <a:r>
                    <a:rPr lang="nb-NO" sz="1400" dirty="0" smtClean="0"/>
                    <a:t>Dyr</a:t>
                  </a:r>
                  <a:endParaRPr lang="nb-NO" sz="1400" dirty="0"/>
                </a:p>
              </p:txBody>
            </p:sp>
          </p:grpSp>
          <p:sp>
            <p:nvSpPr>
              <p:cNvPr id="8" name="Slå sammen 10"/>
              <p:cNvSpPr/>
              <p:nvPr/>
            </p:nvSpPr>
            <p:spPr>
              <a:xfrm>
                <a:off x="10372436" y="2395995"/>
                <a:ext cx="1705264" cy="835248"/>
              </a:xfrm>
              <a:prstGeom prst="flowChartMer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nb-NO" dirty="0" smtClean="0"/>
                  <a:t>Rekke</a:t>
                </a:r>
              </a:p>
              <a:p>
                <a:pPr algn="ctr"/>
                <a:r>
                  <a:rPr lang="nb-NO" sz="1100" dirty="0" smtClean="0"/>
                  <a:t>Ryggstrengdyr</a:t>
                </a:r>
                <a:endParaRPr lang="nb-NO" sz="1200" dirty="0"/>
              </a:p>
            </p:txBody>
          </p:sp>
        </p:grpSp>
        <p:sp>
          <p:nvSpPr>
            <p:cNvPr id="6" name="Slå sammen 8"/>
            <p:cNvSpPr/>
            <p:nvPr/>
          </p:nvSpPr>
          <p:spPr>
            <a:xfrm>
              <a:off x="10372436" y="3084746"/>
              <a:ext cx="1705264" cy="835248"/>
            </a:xfrm>
            <a:prstGeom prst="flowChartMerg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dirty="0" smtClean="0"/>
                <a:t>Klasse</a:t>
              </a:r>
              <a:br>
                <a:rPr lang="nb-NO" dirty="0" smtClean="0"/>
              </a:br>
              <a:r>
                <a:rPr lang="nb-NO" sz="1200" dirty="0" smtClean="0"/>
                <a:t>Reptiler</a:t>
              </a:r>
              <a:br>
                <a:rPr lang="nb-NO" sz="1200" dirty="0" smtClean="0"/>
              </a:br>
              <a:r>
                <a:rPr lang="nb-NO" sz="1200" dirty="0" smtClean="0"/>
                <a:t>Fugl</a:t>
              </a:r>
              <a:endParaRPr lang="nb-NO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PATTEDYR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68000" cy="49235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Detaljer:</a:t>
            </a:r>
            <a:r>
              <a:rPr lang="nb-NO" dirty="0"/>
              <a:t>		</a:t>
            </a:r>
          </a:p>
          <a:p>
            <a:pPr lvl="1"/>
            <a:r>
              <a:rPr lang="nb-NO" dirty="0"/>
              <a:t>Formering: </a:t>
            </a:r>
            <a:r>
              <a:rPr lang="nb-NO" dirty="0" smtClean="0"/>
              <a:t>Kjønnet</a:t>
            </a:r>
            <a:endParaRPr lang="nb-NO" dirty="0"/>
          </a:p>
          <a:p>
            <a:pPr lvl="1"/>
            <a:r>
              <a:rPr lang="nb-NO" dirty="0"/>
              <a:t>Befruktning: Indre </a:t>
            </a:r>
          </a:p>
          <a:p>
            <a:pPr lvl="1"/>
            <a:r>
              <a:rPr lang="nb-NO" dirty="0"/>
              <a:t>Fosterutvikling: </a:t>
            </a:r>
            <a:r>
              <a:rPr lang="nb-NO" dirty="0" smtClean="0"/>
              <a:t>Indre (vivipari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Tilpasninger til land: indre befruktning,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indre fosterutvikling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Formering: </a:t>
            </a: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Ritualer: </a:t>
            </a:r>
            <a:r>
              <a:rPr lang="nb-NO" dirty="0" smtClean="0"/>
              <a:t>Ofte komplekse ritualer i </a:t>
            </a:r>
            <a:br>
              <a:rPr lang="nb-NO" dirty="0" smtClean="0"/>
            </a:br>
            <a:r>
              <a:rPr lang="nb-NO" dirty="0" smtClean="0"/>
              <a:t>forkant</a:t>
            </a:r>
            <a:endParaRPr lang="nb-NO" dirty="0" smtClean="0"/>
          </a:p>
          <a:p>
            <a:pPr marL="0" indent="0">
              <a:buNone/>
            </a:pPr>
            <a:endParaRPr lang="nb-NO" altLang="nb-NO" sz="2700" dirty="0" smtClean="0"/>
          </a:p>
          <a:p>
            <a:pPr marL="0" indent="0">
              <a:buNone/>
            </a:pPr>
            <a:r>
              <a:rPr lang="nb-NO" altLang="nb-NO" sz="2700" dirty="0" smtClean="0"/>
              <a:t>Alle </a:t>
            </a:r>
            <a:r>
              <a:rPr lang="nb-NO" altLang="nb-NO" sz="2700" dirty="0"/>
              <a:t>pattedyr utenom primatene parer seg i forbindelse med </a:t>
            </a:r>
            <a:r>
              <a:rPr lang="nb-NO" altLang="nb-NO" sz="2700" dirty="0" smtClean="0"/>
              <a:t>eggløsning (brunst):</a:t>
            </a:r>
            <a:endParaRPr lang="nb-NO" altLang="nb-NO" sz="2700" dirty="0"/>
          </a:p>
          <a:p>
            <a:pPr marL="990600" lvl="1" indent="-533400"/>
            <a:r>
              <a:rPr lang="nb-NO" altLang="nb-NO" sz="2700" dirty="0"/>
              <a:t>Styres av hormonelle sykler koblet til alder, kondisjon og ytre faktorer</a:t>
            </a:r>
          </a:p>
          <a:p>
            <a:pPr marL="990600" lvl="1" indent="-533400"/>
            <a:r>
              <a:rPr lang="nb-NO" altLang="nb-NO" sz="2700" dirty="0"/>
              <a:t>Føder på gunstige tider av året, oftest om våren  </a:t>
            </a:r>
            <a:endParaRPr lang="nb-NO" dirty="0"/>
          </a:p>
          <a:p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2436" y="365125"/>
            <a:ext cx="1705264" cy="3554869"/>
            <a:chOff x="10372436" y="365125"/>
            <a:chExt cx="1705264" cy="3554869"/>
          </a:xfrm>
        </p:grpSpPr>
        <p:grpSp>
          <p:nvGrpSpPr>
            <p:cNvPr id="5" name="Group 4"/>
            <p:cNvGrpSpPr/>
            <p:nvPr/>
          </p:nvGrpSpPr>
          <p:grpSpPr>
            <a:xfrm>
              <a:off x="10372436" y="365125"/>
              <a:ext cx="1705264" cy="2866118"/>
              <a:chOff x="10372436" y="365125"/>
              <a:chExt cx="1705264" cy="2866118"/>
            </a:xfrm>
          </p:grpSpPr>
          <p:grpSp>
            <p:nvGrpSpPr>
              <p:cNvPr id="7" name="Gruppe 7"/>
              <p:cNvGrpSpPr/>
              <p:nvPr/>
            </p:nvGrpSpPr>
            <p:grpSpPr>
              <a:xfrm>
                <a:off x="10372436" y="365125"/>
                <a:ext cx="1705264" cy="2195058"/>
                <a:chOff x="10172700" y="365125"/>
                <a:chExt cx="1905000" cy="1589342"/>
              </a:xfrm>
            </p:grpSpPr>
            <p:sp>
              <p:nvSpPr>
                <p:cNvPr id="9" name="Slå sammen 8"/>
                <p:cNvSpPr/>
                <p:nvPr/>
              </p:nvSpPr>
              <p:spPr>
                <a:xfrm>
                  <a:off x="10172700" y="365125"/>
                  <a:ext cx="1905000" cy="604765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Liv</a:t>
                  </a:r>
                  <a:endParaRPr lang="nb-NO" dirty="0"/>
                </a:p>
              </p:txBody>
            </p:sp>
            <p:sp>
              <p:nvSpPr>
                <p:cNvPr id="10" name="Slå sammen 9"/>
                <p:cNvSpPr/>
                <p:nvPr/>
              </p:nvSpPr>
              <p:spPr>
                <a:xfrm>
                  <a:off x="10172700" y="851009"/>
                  <a:ext cx="1905000" cy="604765"/>
                </a:xfrm>
                <a:prstGeom prst="flowChartMerg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nb-NO" dirty="0" smtClean="0"/>
                    <a:t>Domene</a:t>
                  </a:r>
                </a:p>
                <a:p>
                  <a:pPr algn="ctr"/>
                  <a:r>
                    <a:rPr lang="nb-NO" sz="1400" dirty="0" smtClean="0"/>
                    <a:t>Eukaryoter</a:t>
                  </a:r>
                  <a:endParaRPr lang="nb-NO" sz="1400" dirty="0"/>
                </a:p>
              </p:txBody>
            </p:sp>
            <p:sp>
              <p:nvSpPr>
                <p:cNvPr id="11" name="Slå sammen 10"/>
                <p:cNvSpPr/>
                <p:nvPr/>
              </p:nvSpPr>
              <p:spPr>
                <a:xfrm>
                  <a:off x="10172700" y="1349702"/>
                  <a:ext cx="1905000" cy="604765"/>
                </a:xfrm>
                <a:prstGeom prst="flowChartMerg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Rike</a:t>
                  </a:r>
                  <a:br>
                    <a:rPr lang="nb-NO" dirty="0" smtClean="0"/>
                  </a:br>
                  <a:r>
                    <a:rPr lang="nb-NO" sz="1400" dirty="0" smtClean="0"/>
                    <a:t>Dyr</a:t>
                  </a:r>
                  <a:endParaRPr lang="nb-NO" sz="1400" dirty="0"/>
                </a:p>
              </p:txBody>
            </p:sp>
          </p:grpSp>
          <p:sp>
            <p:nvSpPr>
              <p:cNvPr id="8" name="Slå sammen 10"/>
              <p:cNvSpPr/>
              <p:nvPr/>
            </p:nvSpPr>
            <p:spPr>
              <a:xfrm>
                <a:off x="10372436" y="2395995"/>
                <a:ext cx="1705264" cy="835248"/>
              </a:xfrm>
              <a:prstGeom prst="flowChartMer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nb-NO" dirty="0" smtClean="0"/>
                  <a:t>Rekke</a:t>
                </a:r>
              </a:p>
              <a:p>
                <a:pPr algn="ctr"/>
                <a:r>
                  <a:rPr lang="nb-NO" sz="1100" dirty="0" smtClean="0"/>
                  <a:t>Ryggstrengdyr</a:t>
                </a:r>
                <a:endParaRPr lang="nb-NO" sz="1200" dirty="0"/>
              </a:p>
            </p:txBody>
          </p:sp>
        </p:grpSp>
        <p:sp>
          <p:nvSpPr>
            <p:cNvPr id="6" name="Slå sammen 8"/>
            <p:cNvSpPr/>
            <p:nvPr/>
          </p:nvSpPr>
          <p:spPr>
            <a:xfrm>
              <a:off x="10372436" y="3084746"/>
              <a:ext cx="1705264" cy="835248"/>
            </a:xfrm>
            <a:prstGeom prst="flowChartMerg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dirty="0" smtClean="0"/>
                <a:t>Klasse</a:t>
              </a:r>
              <a:br>
                <a:rPr lang="nb-NO" dirty="0" smtClean="0"/>
              </a:br>
              <a:r>
                <a:rPr lang="nb-NO" sz="1200" dirty="0" smtClean="0"/>
                <a:t>Pattedyr</a:t>
              </a:r>
              <a:endParaRPr lang="nb-NO" sz="1600" dirty="0"/>
            </a:p>
          </p:txBody>
        </p:sp>
      </p:grpSp>
      <p:pic>
        <p:nvPicPr>
          <p:cNvPr id="1026" name="Picture 2" descr="Very drunk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37" y="1567169"/>
            <a:ext cx="2813539" cy="38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77349" y="3919994"/>
            <a:ext cx="4114519" cy="2829149"/>
            <a:chOff x="9220200" y="4445680"/>
            <a:chExt cx="2133600" cy="1693863"/>
          </a:xfrm>
        </p:grpSpPr>
        <p:pic>
          <p:nvPicPr>
            <p:cNvPr id="12" name="Bild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25"/>
            <a:stretch/>
          </p:blipFill>
          <p:spPr bwMode="auto">
            <a:xfrm>
              <a:off x="9220200" y="4483100"/>
              <a:ext cx="2133600" cy="165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9220200" y="4445680"/>
              <a:ext cx="550817" cy="5243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PATTEDYR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3210"/>
            <a:ext cx="7765869" cy="53059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/>
              <a:t>Fosterutvikling: </a:t>
            </a:r>
          </a:p>
          <a:p>
            <a:r>
              <a:rPr lang="nb-NO" dirty="0"/>
              <a:t>Befruktet egg fester seg til livmor.</a:t>
            </a:r>
          </a:p>
          <a:p>
            <a:r>
              <a:rPr lang="nb-NO" dirty="0"/>
              <a:t>Tidlige stadier minner om fugler og reptiler:</a:t>
            </a:r>
          </a:p>
          <a:p>
            <a:pPr lvl="2"/>
            <a:r>
              <a:rPr lang="nb-NO" dirty="0"/>
              <a:t>Plommesekk </a:t>
            </a:r>
            <a:r>
              <a:rPr lang="nb-NO" dirty="0" smtClean="0"/>
              <a:t>(produserer de første blodcellene, forsvinner </a:t>
            </a:r>
            <a:r>
              <a:rPr lang="nb-NO" dirty="0"/>
              <a:t>etter hvert)</a:t>
            </a:r>
          </a:p>
          <a:p>
            <a:pPr lvl="2">
              <a:lnSpc>
                <a:spcPct val="80000"/>
              </a:lnSpc>
            </a:pPr>
            <a:r>
              <a:rPr lang="nb-NO" altLang="nb-NO" dirty="0" err="1"/>
              <a:t>Urinsekk</a:t>
            </a:r>
            <a:r>
              <a:rPr lang="nb-NO" altLang="nb-NO" dirty="0"/>
              <a:t> (gjøres om til navlestreng) </a:t>
            </a:r>
          </a:p>
          <a:p>
            <a:pPr lvl="2">
              <a:lnSpc>
                <a:spcPct val="80000"/>
              </a:lnSpc>
            </a:pPr>
            <a:r>
              <a:rPr lang="nb-NO" altLang="nb-NO" dirty="0"/>
              <a:t>Fosteret ligger i </a:t>
            </a:r>
            <a:r>
              <a:rPr lang="nb-NO" altLang="nb-NO" sz="2100" dirty="0" smtClean="0"/>
              <a:t>fosterhinne</a:t>
            </a:r>
          </a:p>
          <a:p>
            <a:pPr lvl="2">
              <a:lnSpc>
                <a:spcPct val="80000"/>
              </a:lnSpc>
            </a:pPr>
            <a:r>
              <a:rPr lang="nb-NO" altLang="nb-NO" sz="2100" dirty="0" smtClean="0"/>
              <a:t>Årehinne: Gir opphav til morkake hos placentale dyr</a:t>
            </a:r>
          </a:p>
          <a:p>
            <a:pPr lvl="2">
              <a:lnSpc>
                <a:spcPct val="80000"/>
              </a:lnSpc>
            </a:pPr>
            <a:endParaRPr lang="nb-NO" altLang="nb-NO" sz="2100" dirty="0"/>
          </a:p>
          <a:p>
            <a:pPr>
              <a:lnSpc>
                <a:spcPct val="80000"/>
              </a:lnSpc>
            </a:pPr>
            <a:r>
              <a:rPr lang="nb-NO" sz="2900" dirty="0"/>
              <a:t>Hos placentale pattedyr foregår det utveksling av næringsstoffer, avfall og </a:t>
            </a:r>
            <a:r>
              <a:rPr lang="nb-NO" sz="2900" dirty="0" smtClean="0"/>
              <a:t>gasser </a:t>
            </a:r>
            <a:r>
              <a:rPr lang="nb-NO" sz="2900" dirty="0"/>
              <a:t>mellom morkake (mor) og navlestreng (foster). </a:t>
            </a:r>
            <a:br>
              <a:rPr lang="nb-NO" sz="2900" dirty="0"/>
            </a:br>
            <a:r>
              <a:rPr lang="nb-NO" sz="2900" dirty="0" smtClean="0"/>
              <a:t>Skjer </a:t>
            </a:r>
            <a:r>
              <a:rPr lang="nb-NO" sz="2900" dirty="0"/>
              <a:t>ved diffusjon og noe aktiv </a:t>
            </a:r>
            <a:r>
              <a:rPr lang="nb-NO" sz="2900" dirty="0" smtClean="0"/>
              <a:t>transport.</a:t>
            </a:r>
          </a:p>
          <a:p>
            <a:pPr>
              <a:lnSpc>
                <a:spcPct val="80000"/>
              </a:lnSpc>
            </a:pPr>
            <a:endParaRPr lang="nb-NO" sz="2900" dirty="0"/>
          </a:p>
          <a:p>
            <a:pPr>
              <a:lnSpc>
                <a:spcPct val="80000"/>
              </a:lnSpc>
            </a:pPr>
            <a:r>
              <a:rPr lang="nb-NO" sz="2900" b="1" dirty="0" smtClean="0"/>
              <a:t>Videre utvikling:</a:t>
            </a:r>
          </a:p>
          <a:p>
            <a:pPr>
              <a:lnSpc>
                <a:spcPct val="80000"/>
              </a:lnSpc>
            </a:pPr>
            <a:r>
              <a:rPr lang="nb-NO" sz="2900" dirty="0" smtClean="0"/>
              <a:t>Mange arter føder avkom som er avhengig av pleie i lang tid.</a:t>
            </a:r>
          </a:p>
          <a:p>
            <a:pPr>
              <a:lnSpc>
                <a:spcPct val="80000"/>
              </a:lnSpc>
            </a:pPr>
            <a:r>
              <a:rPr lang="nb-NO" sz="2900" dirty="0" smtClean="0"/>
              <a:t>Melkekjertler!</a:t>
            </a:r>
          </a:p>
          <a:p>
            <a:pPr>
              <a:lnSpc>
                <a:spcPct val="80000"/>
              </a:lnSpc>
            </a:pPr>
            <a:r>
              <a:rPr lang="nb-NO" sz="2900" dirty="0" smtClean="0"/>
              <a:t>Noen arter har monogami og holder sammen livet ut</a:t>
            </a: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2436" y="365125"/>
            <a:ext cx="1705264" cy="3554869"/>
            <a:chOff x="10372436" y="365125"/>
            <a:chExt cx="1705264" cy="3554869"/>
          </a:xfrm>
        </p:grpSpPr>
        <p:grpSp>
          <p:nvGrpSpPr>
            <p:cNvPr id="5" name="Group 4"/>
            <p:cNvGrpSpPr/>
            <p:nvPr/>
          </p:nvGrpSpPr>
          <p:grpSpPr>
            <a:xfrm>
              <a:off x="10372436" y="365125"/>
              <a:ext cx="1705264" cy="2866118"/>
              <a:chOff x="10372436" y="365125"/>
              <a:chExt cx="1705264" cy="2866118"/>
            </a:xfrm>
          </p:grpSpPr>
          <p:grpSp>
            <p:nvGrpSpPr>
              <p:cNvPr id="7" name="Gruppe 7"/>
              <p:cNvGrpSpPr/>
              <p:nvPr/>
            </p:nvGrpSpPr>
            <p:grpSpPr>
              <a:xfrm>
                <a:off x="10372436" y="365125"/>
                <a:ext cx="1705264" cy="2195058"/>
                <a:chOff x="10172700" y="365125"/>
                <a:chExt cx="1905000" cy="1589342"/>
              </a:xfrm>
            </p:grpSpPr>
            <p:sp>
              <p:nvSpPr>
                <p:cNvPr id="9" name="Slå sammen 8"/>
                <p:cNvSpPr/>
                <p:nvPr/>
              </p:nvSpPr>
              <p:spPr>
                <a:xfrm>
                  <a:off x="10172700" y="365125"/>
                  <a:ext cx="1905000" cy="604765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Liv</a:t>
                  </a:r>
                  <a:endParaRPr lang="nb-NO" dirty="0"/>
                </a:p>
              </p:txBody>
            </p:sp>
            <p:sp>
              <p:nvSpPr>
                <p:cNvPr id="10" name="Slå sammen 9"/>
                <p:cNvSpPr/>
                <p:nvPr/>
              </p:nvSpPr>
              <p:spPr>
                <a:xfrm>
                  <a:off x="10172700" y="851009"/>
                  <a:ext cx="1905000" cy="604765"/>
                </a:xfrm>
                <a:prstGeom prst="flowChartMerg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nb-NO" dirty="0" smtClean="0"/>
                    <a:t>Domene</a:t>
                  </a:r>
                </a:p>
                <a:p>
                  <a:pPr algn="ctr"/>
                  <a:r>
                    <a:rPr lang="nb-NO" sz="1400" dirty="0" smtClean="0"/>
                    <a:t>Eukaryoter</a:t>
                  </a:r>
                  <a:endParaRPr lang="nb-NO" sz="1400" dirty="0"/>
                </a:p>
              </p:txBody>
            </p:sp>
            <p:sp>
              <p:nvSpPr>
                <p:cNvPr id="11" name="Slå sammen 10"/>
                <p:cNvSpPr/>
                <p:nvPr/>
              </p:nvSpPr>
              <p:spPr>
                <a:xfrm>
                  <a:off x="10172700" y="1349702"/>
                  <a:ext cx="1905000" cy="604765"/>
                </a:xfrm>
                <a:prstGeom prst="flowChartMerg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 smtClean="0"/>
                    <a:t>Rike</a:t>
                  </a:r>
                  <a:br>
                    <a:rPr lang="nb-NO" dirty="0" smtClean="0"/>
                  </a:br>
                  <a:r>
                    <a:rPr lang="nb-NO" sz="1400" dirty="0" smtClean="0"/>
                    <a:t>Dyr</a:t>
                  </a:r>
                  <a:endParaRPr lang="nb-NO" sz="1400" dirty="0"/>
                </a:p>
              </p:txBody>
            </p:sp>
          </p:grpSp>
          <p:sp>
            <p:nvSpPr>
              <p:cNvPr id="8" name="Slå sammen 10"/>
              <p:cNvSpPr/>
              <p:nvPr/>
            </p:nvSpPr>
            <p:spPr>
              <a:xfrm>
                <a:off x="10372436" y="2395995"/>
                <a:ext cx="1705264" cy="835248"/>
              </a:xfrm>
              <a:prstGeom prst="flowChartMer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nb-NO" dirty="0" smtClean="0"/>
                  <a:t>Rekke</a:t>
                </a:r>
              </a:p>
              <a:p>
                <a:pPr algn="ctr"/>
                <a:r>
                  <a:rPr lang="nb-NO" sz="1100" dirty="0" smtClean="0"/>
                  <a:t>Ryggstrengdyr</a:t>
                </a:r>
                <a:endParaRPr lang="nb-NO" sz="1200" dirty="0"/>
              </a:p>
            </p:txBody>
          </p:sp>
        </p:grpSp>
        <p:sp>
          <p:nvSpPr>
            <p:cNvPr id="6" name="Slå sammen 8"/>
            <p:cNvSpPr/>
            <p:nvPr/>
          </p:nvSpPr>
          <p:spPr>
            <a:xfrm>
              <a:off x="10372436" y="3084746"/>
              <a:ext cx="1705264" cy="835248"/>
            </a:xfrm>
            <a:prstGeom prst="flowChartMerg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dirty="0" smtClean="0"/>
                <a:t>Klasse</a:t>
              </a:r>
              <a:br>
                <a:rPr lang="nb-NO" dirty="0" smtClean="0"/>
              </a:br>
              <a:r>
                <a:rPr lang="nb-NO" sz="1200" dirty="0" smtClean="0"/>
                <a:t>Pattedyr</a:t>
              </a:r>
              <a:endParaRPr lang="nb-NO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83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OVERSIKT FORMERING DYR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073209"/>
              </p:ext>
            </p:extLst>
          </p:nvPr>
        </p:nvGraphicFramePr>
        <p:xfrm>
          <a:off x="505095" y="1445622"/>
          <a:ext cx="11016345" cy="53339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7248"/>
                <a:gridCol w="2281646"/>
                <a:gridCol w="1611085"/>
                <a:gridCol w="1698172"/>
                <a:gridCol w="4058194"/>
              </a:tblGrid>
              <a:tr h="402185">
                <a:tc>
                  <a:txBody>
                    <a:bodyPr/>
                    <a:lstStyle/>
                    <a:p>
                      <a:r>
                        <a:rPr lang="nb-NO" dirty="0" smtClean="0"/>
                        <a:t>KLASSE/ART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Type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Befruktning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Fosterutvikling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Annet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85">
                <a:tc>
                  <a:txBody>
                    <a:bodyPr/>
                    <a:lstStyle/>
                    <a:p>
                      <a:r>
                        <a:rPr lang="nb-NO" dirty="0" smtClean="0"/>
                        <a:t>Meitemark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Ekte hermafroditter</a:t>
                      </a:r>
                    </a:p>
                    <a:p>
                      <a:r>
                        <a:rPr lang="nb-NO" dirty="0" smtClean="0"/>
                        <a:t>Kokong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4182">
                <a:tc>
                  <a:txBody>
                    <a:bodyPr/>
                    <a:lstStyle/>
                    <a:p>
                      <a:r>
                        <a:rPr lang="nb-NO" dirty="0" smtClean="0"/>
                        <a:t>Insekter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r>
                        <a:rPr lang="nb-NO" baseline="0" dirty="0" smtClean="0"/>
                        <a:t> / ukjønnet (partenogenese)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Indre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 (</a:t>
                      </a:r>
                      <a:r>
                        <a:rPr lang="nb-NO" dirty="0" err="1" smtClean="0"/>
                        <a:t>ovopari</a:t>
                      </a:r>
                      <a:r>
                        <a:rPr lang="nb-NO" dirty="0" smtClean="0"/>
                        <a:t>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2185">
                <a:tc>
                  <a:txBody>
                    <a:bodyPr/>
                    <a:lstStyle/>
                    <a:p>
                      <a:r>
                        <a:rPr lang="nb-NO" dirty="0" smtClean="0"/>
                        <a:t>Beinfisk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 (</a:t>
                      </a:r>
                      <a:r>
                        <a:rPr lang="nb-NO" dirty="0" err="1" smtClean="0"/>
                        <a:t>ovopari</a:t>
                      </a:r>
                      <a:r>
                        <a:rPr lang="nb-NO" dirty="0" smtClean="0"/>
                        <a:t>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Rogn og melke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94182">
                <a:tc>
                  <a:txBody>
                    <a:bodyPr/>
                    <a:lstStyle/>
                    <a:p>
                      <a:r>
                        <a:rPr lang="nb-NO" dirty="0" smtClean="0"/>
                        <a:t>Amfibier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</a:t>
                      </a:r>
                      <a:r>
                        <a:rPr lang="nb-NO" baseline="0" dirty="0" smtClean="0"/>
                        <a:t> og indre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 (</a:t>
                      </a:r>
                      <a:r>
                        <a:rPr lang="nb-NO" dirty="0" err="1" smtClean="0"/>
                        <a:t>ovopari</a:t>
                      </a:r>
                      <a:r>
                        <a:rPr lang="nb-NO" dirty="0" smtClean="0"/>
                        <a:t>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Alt</a:t>
                      </a:r>
                      <a:r>
                        <a:rPr lang="nb-NO" baseline="0" dirty="0" smtClean="0"/>
                        <a:t> av formering avhengig av vann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DFF"/>
                    </a:solidFill>
                  </a:tcPr>
                </a:tc>
              </a:tr>
              <a:tr h="694182">
                <a:tc>
                  <a:txBody>
                    <a:bodyPr/>
                    <a:lstStyle/>
                    <a:p>
                      <a:r>
                        <a:rPr lang="nb-NO" dirty="0" smtClean="0"/>
                        <a:t>Reptiler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r>
                        <a:rPr lang="nb-NO" baseline="0" dirty="0" smtClean="0"/>
                        <a:t> / </a:t>
                      </a:r>
                      <a:r>
                        <a:rPr lang="nb-NO" baseline="0" dirty="0" smtClean="0"/>
                        <a:t>ukjønnet </a:t>
                      </a:r>
                      <a:r>
                        <a:rPr lang="nb-NO" baseline="0" dirty="0" smtClean="0"/>
                        <a:t>(partenogenese)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Indre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</a:t>
                      </a:r>
                      <a:r>
                        <a:rPr lang="nb-NO" baseline="0" dirty="0" smtClean="0"/>
                        <a:t> (</a:t>
                      </a:r>
                      <a:r>
                        <a:rPr lang="nb-NO" baseline="0" dirty="0" err="1" smtClean="0"/>
                        <a:t>ovopari</a:t>
                      </a:r>
                      <a:r>
                        <a:rPr lang="nb-NO" baseline="0" dirty="0" smtClean="0"/>
                        <a:t>)</a:t>
                      </a:r>
                    </a:p>
                    <a:p>
                      <a:r>
                        <a:rPr lang="nb-NO" baseline="0" dirty="0" err="1" smtClean="0"/>
                        <a:t>Noien</a:t>
                      </a:r>
                      <a:r>
                        <a:rPr lang="nb-NO" baseline="0" dirty="0" smtClean="0"/>
                        <a:t> indre (</a:t>
                      </a:r>
                      <a:r>
                        <a:rPr lang="nb-NO" baseline="0" dirty="0" err="1" smtClean="0"/>
                        <a:t>ovovivipari</a:t>
                      </a:r>
                      <a:r>
                        <a:rPr lang="nb-NO" baseline="0" dirty="0" smtClean="0"/>
                        <a:t>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nb-NO" dirty="0" smtClean="0"/>
                        <a:t>Eggeskall + hinner</a:t>
                      </a:r>
                      <a:br>
                        <a:rPr lang="nb-NO" dirty="0" smtClean="0"/>
                      </a:br>
                      <a:r>
                        <a:rPr lang="nb-NO" dirty="0" smtClean="0"/>
                        <a:t>Fosterutvikling uavhengig av vann</a:t>
                      </a:r>
                    </a:p>
                    <a:p>
                      <a:r>
                        <a:rPr lang="nb-NO" dirty="0" smtClean="0"/>
                        <a:t>Urinsyre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95013">
                <a:tc>
                  <a:txBody>
                    <a:bodyPr/>
                    <a:lstStyle/>
                    <a:p>
                      <a:r>
                        <a:rPr lang="nb-NO" dirty="0" smtClean="0"/>
                        <a:t>Fugler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Indre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Ytre (</a:t>
                      </a:r>
                      <a:r>
                        <a:rPr lang="nb-NO" dirty="0" err="1" smtClean="0"/>
                        <a:t>ovopari</a:t>
                      </a:r>
                      <a:r>
                        <a:rPr lang="nb-NO" dirty="0" smtClean="0"/>
                        <a:t>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</a:tr>
              <a:tr h="991689">
                <a:tc>
                  <a:txBody>
                    <a:bodyPr/>
                    <a:lstStyle/>
                    <a:p>
                      <a:r>
                        <a:rPr lang="nb-NO" dirty="0" smtClean="0"/>
                        <a:t>Pattedyr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Kjønnet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Indre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Indre (vivipari)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Navlestreng</a:t>
                      </a:r>
                    </a:p>
                    <a:p>
                      <a:r>
                        <a:rPr lang="nb-NO" dirty="0" smtClean="0"/>
                        <a:t>Morkake</a:t>
                      </a:r>
                    </a:p>
                    <a:p>
                      <a:r>
                        <a:rPr lang="nb-NO" dirty="0" smtClean="0"/>
                        <a:t>Melkekjertler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7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KOMPETANSEMÅL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gjøre rede for hovedtrekk i formeringen av planter og dyr, sett i sammenheng med utviklingen av livet på </a:t>
            </a:r>
            <a:r>
              <a:rPr lang="nb-NO" dirty="0" smtClean="0"/>
              <a:t>jorda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9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TILPASNING MOT HABITAT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5375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b-NO" dirty="0"/>
              <a:t>Fuktighet viktig for befruktning og fosterutvikling:</a:t>
            </a:r>
          </a:p>
          <a:p>
            <a:pPr marL="0" indent="0">
              <a:lnSpc>
                <a:spcPct val="80000"/>
              </a:lnSpc>
              <a:buNone/>
            </a:pPr>
            <a:endParaRPr lang="nb-NO" b="1" dirty="0" smtClean="0"/>
          </a:p>
          <a:p>
            <a:pPr marL="0" indent="0">
              <a:lnSpc>
                <a:spcPct val="80000"/>
              </a:lnSpc>
              <a:buNone/>
            </a:pPr>
            <a:endParaRPr lang="nb-NO" b="1" dirty="0"/>
          </a:p>
          <a:p>
            <a:pPr marL="0" indent="0">
              <a:lnSpc>
                <a:spcPct val="80000"/>
              </a:lnSpc>
              <a:buNone/>
            </a:pPr>
            <a:r>
              <a:rPr lang="nb-NO" b="1" dirty="0" smtClean="0"/>
              <a:t>Landlevende</a:t>
            </a:r>
            <a:r>
              <a:rPr lang="nb-NO" b="1" dirty="0"/>
              <a:t>: </a:t>
            </a:r>
          </a:p>
          <a:p>
            <a:pPr lvl="2">
              <a:lnSpc>
                <a:spcPct val="80000"/>
              </a:lnSpc>
            </a:pPr>
            <a:r>
              <a:rPr lang="nb-NO" dirty="0" smtClean="0"/>
              <a:t>Ofte </a:t>
            </a:r>
            <a:r>
              <a:rPr lang="nb-NO" dirty="0" smtClean="0"/>
              <a:t>indre befruktning</a:t>
            </a:r>
          </a:p>
          <a:p>
            <a:pPr lvl="2">
              <a:lnSpc>
                <a:spcPct val="80000"/>
              </a:lnSpc>
            </a:pPr>
            <a:r>
              <a:rPr lang="nb-NO" dirty="0" smtClean="0"/>
              <a:t>Slim</a:t>
            </a:r>
          </a:p>
          <a:p>
            <a:pPr lvl="2">
              <a:lnSpc>
                <a:spcPct val="80000"/>
              </a:lnSpc>
            </a:pPr>
            <a:r>
              <a:rPr lang="nb-NO" dirty="0" smtClean="0"/>
              <a:t>Indre fosterutvikling hos bl.a. pattedyr</a:t>
            </a:r>
            <a:r>
              <a:rPr lang="nb-NO" dirty="0"/>
              <a:t>, </a:t>
            </a:r>
            <a:r>
              <a:rPr lang="nb-NO" dirty="0" smtClean="0"/>
              <a:t>beskyttende egg </a:t>
            </a:r>
            <a:r>
              <a:rPr lang="nb-NO" dirty="0"/>
              <a:t>hos reptiler og </a:t>
            </a:r>
            <a:r>
              <a:rPr lang="nb-NO" dirty="0" smtClean="0"/>
              <a:t>fugler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  <a:p>
            <a:pPr marL="0" indent="0">
              <a:lnSpc>
                <a:spcPct val="80000"/>
              </a:lnSpc>
              <a:buNone/>
            </a:pPr>
            <a:r>
              <a:rPr lang="nb-NO" b="1" dirty="0"/>
              <a:t>Vannlevende:</a:t>
            </a:r>
          </a:p>
          <a:p>
            <a:pPr lvl="1">
              <a:lnSpc>
                <a:spcPct val="80000"/>
              </a:lnSpc>
            </a:pPr>
            <a:r>
              <a:rPr lang="nb-NO" dirty="0" smtClean="0"/>
              <a:t>Ofte ytre befruktning: Frigjør </a:t>
            </a:r>
            <a:r>
              <a:rPr lang="nb-NO" dirty="0"/>
              <a:t>gameter rett i vann (eks: </a:t>
            </a:r>
            <a:r>
              <a:rPr lang="nb-NO" dirty="0" smtClean="0"/>
              <a:t>rogn </a:t>
            </a:r>
            <a:r>
              <a:rPr lang="nb-NO" dirty="0"/>
              <a:t>og melke</a:t>
            </a:r>
            <a:r>
              <a:rPr lang="nb-NO" dirty="0" smtClean="0"/>
              <a:t>), krever frigjøring av mange gameter.</a:t>
            </a:r>
            <a:r>
              <a:rPr lang="nb-NO" dirty="0"/>
              <a:t/>
            </a:r>
            <a:br>
              <a:rPr lang="nb-NO" dirty="0"/>
            </a:br>
            <a:endParaRPr lang="nb-NO" b="1" dirty="0"/>
          </a:p>
          <a:p>
            <a:pPr marL="0" indent="0">
              <a:lnSpc>
                <a:spcPct val="80000"/>
              </a:lnSpc>
              <a:buNone/>
            </a:pPr>
            <a:r>
              <a:rPr lang="nb-NO" b="1" dirty="0"/>
              <a:t>Delvis tilpasning til landliv:</a:t>
            </a:r>
          </a:p>
          <a:p>
            <a:pPr lvl="1">
              <a:lnSpc>
                <a:spcPct val="80000"/>
              </a:lnSpc>
            </a:pPr>
            <a:r>
              <a:rPr lang="nb-NO" dirty="0"/>
              <a:t>Amfibier: </a:t>
            </a:r>
            <a:r>
              <a:rPr lang="nb-NO" dirty="0" smtClean="0"/>
              <a:t>Egg og larvestadier </a:t>
            </a:r>
            <a:r>
              <a:rPr lang="nb-NO" dirty="0"/>
              <a:t>i vann, </a:t>
            </a:r>
            <a:r>
              <a:rPr lang="nb-NO" dirty="0" smtClean="0"/>
              <a:t>fullstendig forvandling til landliv </a:t>
            </a:r>
            <a:r>
              <a:rPr lang="nb-NO" dirty="0"/>
              <a:t>(eks: frosk)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61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EGG?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b-NO" dirty="0"/>
              <a:t>Tre former for </a:t>
            </a:r>
            <a:r>
              <a:rPr lang="nb-NO" dirty="0" smtClean="0"/>
              <a:t>tilpasning til habitat i </a:t>
            </a:r>
            <a:r>
              <a:rPr lang="nb-NO" dirty="0" smtClean="0"/>
              <a:t>fosterutvikling, ulik grad av investering:</a:t>
            </a:r>
            <a:endParaRPr lang="nb-NO" dirty="0"/>
          </a:p>
          <a:p>
            <a:pPr marL="914400" lvl="1" indent="-457200">
              <a:buFont typeface="+mj-lt"/>
              <a:buAutoNum type="arabicPeriod"/>
            </a:pPr>
            <a:r>
              <a:rPr lang="nb-NO" b="1" dirty="0"/>
              <a:t>Ovipari: </a:t>
            </a:r>
            <a:r>
              <a:rPr lang="nb-NO" dirty="0"/>
              <a:t>Eggleggende dyr, utvikles utenfor mors liv (fugl, </a:t>
            </a:r>
            <a:r>
              <a:rPr lang="nb-NO" dirty="0" smtClean="0"/>
              <a:t>fisk, amfibier</a:t>
            </a:r>
            <a:r>
              <a:rPr lang="nb-NO" dirty="0"/>
              <a:t>, insekter </a:t>
            </a:r>
            <a:r>
              <a:rPr lang="nb-NO" dirty="0" err="1"/>
              <a:t>etc</a:t>
            </a:r>
            <a:r>
              <a:rPr lang="nb-NO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b="1" dirty="0" err="1"/>
              <a:t>Ovovivipari</a:t>
            </a:r>
            <a:r>
              <a:rPr lang="nb-NO" b="1" dirty="0"/>
              <a:t>: </a:t>
            </a:r>
            <a:r>
              <a:rPr lang="nb-NO" dirty="0"/>
              <a:t>Egget legges i mor, klekkes og fødes levende (huggorm, </a:t>
            </a:r>
            <a:r>
              <a:rPr lang="nb-NO" dirty="0" smtClean="0"/>
              <a:t>mange hai</a:t>
            </a:r>
            <a:r>
              <a:rPr lang="nb-NO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b="1" dirty="0"/>
              <a:t>Vivipari: </a:t>
            </a:r>
            <a:r>
              <a:rPr lang="nb-NO" dirty="0"/>
              <a:t>Levendefødende dyr, foster utvikles i mors </a:t>
            </a:r>
            <a:r>
              <a:rPr lang="nb-NO" dirty="0" smtClean="0"/>
              <a:t>liv (pattedyr)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9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«KVANTITET ELLER KVALITET»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To </a:t>
            </a:r>
            <a:r>
              <a:rPr lang="nb-NO" dirty="0" smtClean="0"/>
              <a:t>hovedstrategier for formering:</a:t>
            </a:r>
            <a:endParaRPr lang="nb-NO" dirty="0" smtClean="0"/>
          </a:p>
          <a:p>
            <a:pPr lvl="1"/>
            <a:r>
              <a:rPr lang="nb-NO" dirty="0" smtClean="0"/>
              <a:t>R-seleksjon: </a:t>
            </a:r>
            <a:r>
              <a:rPr lang="nb-NO" dirty="0"/>
              <a:t>Mange </a:t>
            </a:r>
            <a:r>
              <a:rPr lang="nb-NO" dirty="0" smtClean="0"/>
              <a:t>avkom, korte generasjoner </a:t>
            </a:r>
            <a:r>
              <a:rPr lang="nb-NO" dirty="0"/>
              <a:t>og lite </a:t>
            </a:r>
            <a:r>
              <a:rPr lang="nb-NO" dirty="0" smtClean="0"/>
              <a:t>pleie.</a:t>
            </a:r>
            <a:endParaRPr lang="nb-NO" dirty="0"/>
          </a:p>
          <a:p>
            <a:pPr lvl="1"/>
            <a:r>
              <a:rPr lang="nb-NO" dirty="0" smtClean="0"/>
              <a:t>K-seleksjon: Få avkom, lange generasjoner og mye pleie</a:t>
            </a:r>
          </a:p>
          <a:p>
            <a:endParaRPr lang="nb-NO" dirty="0"/>
          </a:p>
        </p:txBody>
      </p:sp>
      <p:pic>
        <p:nvPicPr>
          <p:cNvPr id="1028" name="Picture 4" descr="Bilderesultater for R-SE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4" y="3158793"/>
            <a:ext cx="9489633" cy="3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3402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R-seleksjon: </a:t>
            </a:r>
            <a:r>
              <a:rPr lang="nb-NO" dirty="0"/>
              <a:t>Investerer energi i </a:t>
            </a:r>
            <a:r>
              <a:rPr lang="nb-NO" dirty="0" smtClean="0"/>
              <a:t>yngelproduksjon</a:t>
            </a:r>
            <a:endParaRPr lang="nb-NO" dirty="0"/>
          </a:p>
          <a:p>
            <a:pPr lvl="1"/>
            <a:r>
              <a:rPr lang="nb-NO" dirty="0"/>
              <a:t>Investerer lite/ingen energi i </a:t>
            </a:r>
            <a:r>
              <a:rPr lang="nb-NO" dirty="0" smtClean="0"/>
              <a:t>yngelpleie.</a:t>
            </a:r>
            <a:endParaRPr lang="nb-NO" dirty="0"/>
          </a:p>
          <a:p>
            <a:pPr lvl="1"/>
            <a:r>
              <a:rPr lang="nb-NO" dirty="0" smtClean="0"/>
              <a:t>Mange avkom, høy dødelighet</a:t>
            </a:r>
          </a:p>
          <a:p>
            <a:pPr lvl="1"/>
            <a:r>
              <a:rPr lang="nb-NO" dirty="0" smtClean="0"/>
              <a:t>Egnet for arter som:</a:t>
            </a:r>
          </a:p>
          <a:p>
            <a:pPr lvl="2"/>
            <a:r>
              <a:rPr lang="nb-NO" dirty="0" smtClean="0"/>
              <a:t>Er små</a:t>
            </a:r>
          </a:p>
          <a:p>
            <a:pPr lvl="2"/>
            <a:r>
              <a:rPr lang="nb-NO" dirty="0" smtClean="0"/>
              <a:t>Har korte generasjoner</a:t>
            </a:r>
          </a:p>
          <a:p>
            <a:pPr lvl="2"/>
            <a:r>
              <a:rPr lang="nb-NO" dirty="0" smtClean="0"/>
              <a:t>Ikke har nådd bæreevnen til habitatet</a:t>
            </a:r>
          </a:p>
          <a:p>
            <a:pPr lvl="2"/>
            <a:r>
              <a:rPr lang="nb-NO" dirty="0" smtClean="0"/>
              <a:t>Lever </a:t>
            </a:r>
            <a:r>
              <a:rPr lang="nb-NO" dirty="0" smtClean="0"/>
              <a:t>gjerne i </a:t>
            </a:r>
            <a:r>
              <a:rPr lang="nb-NO" dirty="0" smtClean="0"/>
              <a:t>raskt skiftende miljøer </a:t>
            </a:r>
            <a:r>
              <a:rPr lang="nb-NO" dirty="0" err="1" smtClean="0"/>
              <a:t>pga</a:t>
            </a:r>
            <a:endParaRPr lang="nb-NO" dirty="0" smtClean="0"/>
          </a:p>
          <a:p>
            <a:pPr lvl="3"/>
            <a:r>
              <a:rPr lang="nb-NO" dirty="0" smtClean="0"/>
              <a:t>Rask evolusjon</a:t>
            </a:r>
          </a:p>
          <a:p>
            <a:pPr lvl="3"/>
            <a:r>
              <a:rPr lang="nb-NO" dirty="0" smtClean="0"/>
              <a:t>Nedprioriterer høy konkurranseevne og spesialisering</a:t>
            </a:r>
          </a:p>
          <a:p>
            <a:pPr lvl="3"/>
            <a:endParaRPr lang="nb-NO" dirty="0" smtClean="0"/>
          </a:p>
          <a:p>
            <a:pPr marL="457200" lvl="1" indent="0">
              <a:buNone/>
            </a:pPr>
            <a:r>
              <a:rPr lang="nb-NO" dirty="0" smtClean="0"/>
              <a:t>Eks</a:t>
            </a:r>
            <a:r>
              <a:rPr lang="nb-NO" dirty="0"/>
              <a:t>: </a:t>
            </a:r>
            <a:r>
              <a:rPr lang="nb-NO" dirty="0" smtClean="0"/>
              <a:t>insekter, små pattedyr, mange sjødyr</a:t>
            </a:r>
            <a:endParaRPr lang="nb-NO" dirty="0"/>
          </a:p>
        </p:txBody>
      </p:sp>
      <p:pic>
        <p:nvPicPr>
          <p:cNvPr id="4" name="Picture 2" descr="Bilderesultater for R-SE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524000"/>
            <a:ext cx="5492750" cy="52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«KVANTITET ELLER KVALITET»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0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89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dirty="0"/>
              <a:t>K</a:t>
            </a:r>
            <a:r>
              <a:rPr lang="nb-NO" dirty="0" smtClean="0"/>
              <a:t>-seleksjon: </a:t>
            </a:r>
            <a:r>
              <a:rPr lang="nb-NO" dirty="0"/>
              <a:t>Investerer energi i </a:t>
            </a:r>
            <a:r>
              <a:rPr lang="nb-NO" dirty="0" smtClean="0"/>
              <a:t>oppvekst</a:t>
            </a:r>
            <a:endParaRPr lang="nb-NO" dirty="0"/>
          </a:p>
          <a:p>
            <a:pPr lvl="1"/>
            <a:r>
              <a:rPr lang="nb-NO" dirty="0" smtClean="0"/>
              <a:t>Få avkom, lav dødelighet</a:t>
            </a:r>
          </a:p>
          <a:p>
            <a:pPr lvl="1"/>
            <a:r>
              <a:rPr lang="nb-NO" dirty="0" smtClean="0"/>
              <a:t>Ofte </a:t>
            </a:r>
            <a:r>
              <a:rPr lang="nb-NO" dirty="0"/>
              <a:t>arter med </a:t>
            </a:r>
            <a:r>
              <a:rPr lang="nb-NO" dirty="0" smtClean="0"/>
              <a:t>stor </a:t>
            </a:r>
            <a:r>
              <a:rPr lang="nb-NO" dirty="0"/>
              <a:t>kroppsstørrelse, </a:t>
            </a:r>
            <a:r>
              <a:rPr lang="nb-NO" dirty="0" smtClean="0"/>
              <a:t>sen </a:t>
            </a:r>
            <a:r>
              <a:rPr lang="nb-NO" dirty="0"/>
              <a:t>modning, </a:t>
            </a:r>
            <a:r>
              <a:rPr lang="nb-NO" dirty="0" smtClean="0"/>
              <a:t>lang </a:t>
            </a:r>
            <a:r>
              <a:rPr lang="nb-NO" dirty="0" smtClean="0"/>
              <a:t>livsforventning, høy grad av spesialisering</a:t>
            </a:r>
            <a:endParaRPr lang="nb-NO" dirty="0"/>
          </a:p>
          <a:p>
            <a:pPr lvl="1"/>
            <a:r>
              <a:rPr lang="nb-NO" dirty="0" smtClean="0"/>
              <a:t>Bruker mye tid og energi på pleie.</a:t>
            </a:r>
            <a:endParaRPr lang="nb-NO" dirty="0"/>
          </a:p>
          <a:p>
            <a:pPr lvl="1"/>
            <a:r>
              <a:rPr lang="nb-NO" dirty="0" err="1" smtClean="0"/>
              <a:t>Evolusjonsmessig</a:t>
            </a:r>
            <a:r>
              <a:rPr lang="nb-NO" dirty="0" smtClean="0"/>
              <a:t> gunstig i stabile miljøer:</a:t>
            </a:r>
          </a:p>
          <a:p>
            <a:pPr lvl="2"/>
            <a:r>
              <a:rPr lang="nb-NO" dirty="0" smtClean="0"/>
              <a:t>Treg evolusjon, men det går greit</a:t>
            </a:r>
          </a:p>
          <a:p>
            <a:pPr lvl="2"/>
            <a:r>
              <a:rPr lang="nb-NO" dirty="0" smtClean="0"/>
              <a:t>Avkommet får tid til å utvikle egenskaper som gjør det konkurransedyktig</a:t>
            </a:r>
            <a:endParaRPr lang="nb-NO" dirty="0"/>
          </a:p>
          <a:p>
            <a:pPr marL="457200" lvl="1" indent="0">
              <a:buNone/>
            </a:pPr>
            <a:endParaRPr lang="nb-NO" dirty="0" smtClean="0"/>
          </a:p>
          <a:p>
            <a:pPr marL="457200" lvl="1" indent="0">
              <a:buNone/>
            </a:pPr>
            <a:r>
              <a:rPr lang="nb-NO" dirty="0" smtClean="0"/>
              <a:t>Eks</a:t>
            </a:r>
            <a:r>
              <a:rPr lang="nb-NO" dirty="0"/>
              <a:t>: </a:t>
            </a:r>
            <a:r>
              <a:rPr lang="nb-NO" dirty="0" smtClean="0"/>
              <a:t>mennesker og andre store dyr</a:t>
            </a:r>
            <a:endParaRPr lang="nb-NO" dirty="0"/>
          </a:p>
        </p:txBody>
      </p:sp>
      <p:pic>
        <p:nvPicPr>
          <p:cNvPr id="4" name="Picture 2" descr="Bilderesultater for R-SE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524000"/>
            <a:ext cx="5492750" cy="52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«KVANTITET ELLER KVALITET»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6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KRITIKK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Mange arter </a:t>
            </a:r>
            <a:r>
              <a:rPr lang="nb-NO" dirty="0"/>
              <a:t>faller </a:t>
            </a:r>
            <a:r>
              <a:rPr lang="nb-NO" dirty="0" smtClean="0"/>
              <a:t>et sted imellom, ekstreme r/k </a:t>
            </a:r>
            <a:r>
              <a:rPr lang="nb-NO" dirty="0" smtClean="0"/>
              <a:t>kan</a:t>
            </a:r>
            <a:r>
              <a:rPr lang="nb-NO" dirty="0" smtClean="0"/>
              <a:t> </a:t>
            </a:r>
            <a:r>
              <a:rPr lang="nb-NO" dirty="0" smtClean="0"/>
              <a:t>utryddes ved hhv lange tidsrom med stabilt miljø eller lange tidsrom med stadig skiftende miljø.</a:t>
            </a:r>
          </a:p>
          <a:p>
            <a:r>
              <a:rPr lang="nb-NO" dirty="0" smtClean="0"/>
              <a:t>Mange arter passer dårlig inn: Eks. musling (lange generasjoner, men mange avkom</a:t>
            </a:r>
            <a:r>
              <a:rPr lang="nb-NO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4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FORMERING HOS LEDDORMER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EKSEMPEL: MEITEMARK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037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Detaljer:</a:t>
            </a:r>
          </a:p>
          <a:p>
            <a:pPr lvl="1"/>
            <a:r>
              <a:rPr lang="nb-NO" dirty="0" smtClean="0"/>
              <a:t>Formering: kjønnet, men ekte hermafroditter</a:t>
            </a:r>
          </a:p>
          <a:p>
            <a:pPr lvl="1"/>
            <a:r>
              <a:rPr lang="nb-NO" dirty="0" smtClean="0"/>
              <a:t>Befruktning: ytre</a:t>
            </a:r>
          </a:p>
          <a:p>
            <a:pPr lvl="1"/>
            <a:r>
              <a:rPr lang="nb-NO" dirty="0" smtClean="0"/>
              <a:t>Fosterutvikling: ytre (kokong)</a:t>
            </a:r>
          </a:p>
          <a:p>
            <a:pPr lvl="1"/>
            <a:r>
              <a:rPr lang="nb-NO" dirty="0" smtClean="0"/>
              <a:t>Tilpasninger til land: slim i befruktning og kokong i fosterutvikling</a:t>
            </a:r>
          </a:p>
          <a:p>
            <a:pPr lvl="2"/>
            <a:endParaRPr lang="nb-NO" b="1" dirty="0"/>
          </a:p>
          <a:p>
            <a:pPr marL="0" indent="0">
              <a:buNone/>
            </a:pPr>
            <a:r>
              <a:rPr lang="nb-NO" b="1" dirty="0" smtClean="0"/>
              <a:t>Formering:</a:t>
            </a:r>
            <a:endParaRPr lang="nb-NO" b="1" dirty="0" smtClean="0"/>
          </a:p>
          <a:p>
            <a:pPr marL="914400" lvl="1" indent="-457200">
              <a:buFont typeface="+mj-lt"/>
              <a:buAutoNum type="arabicPeriod"/>
            </a:pPr>
            <a:r>
              <a:rPr lang="nb-NO" dirty="0" smtClean="0"/>
              <a:t>Meitemarkene fester seg sammen ved hjelp av slim som dannes fra </a:t>
            </a:r>
            <a:r>
              <a:rPr lang="nb-NO" dirty="0" err="1" smtClean="0"/>
              <a:t>clitellum</a:t>
            </a:r>
            <a:r>
              <a:rPr lang="nb-NO" dirty="0" smtClean="0"/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err="1" smtClean="0"/>
              <a:t>Sperm</a:t>
            </a:r>
            <a:r>
              <a:rPr lang="nb-NO" dirty="0" smtClean="0"/>
              <a:t> </a:t>
            </a:r>
            <a:r>
              <a:rPr lang="nb-NO" dirty="0"/>
              <a:t>fra ledd </a:t>
            </a:r>
            <a:r>
              <a:rPr lang="nb-NO" dirty="0" smtClean="0"/>
              <a:t>15 svømmer til en sædbeholder i ledd 9-10 i det andre dyret.</a:t>
            </a:r>
            <a:endParaRPr lang="nb-NO" dirty="0" smtClean="0"/>
          </a:p>
          <a:p>
            <a:pPr marL="914400" lvl="1" indent="-457200">
              <a:buFont typeface="+mj-lt"/>
              <a:buAutoNum type="arabicPeriod"/>
            </a:pPr>
            <a:r>
              <a:rPr lang="nb-NO" dirty="0" smtClean="0"/>
              <a:t>Meitemarkene skiller </a:t>
            </a:r>
            <a:r>
              <a:rPr lang="nb-NO" dirty="0" smtClean="0"/>
              <a:t>lag og det dannes nå et slimhylster rundt </a:t>
            </a:r>
            <a:r>
              <a:rPr lang="nb-NO" dirty="0" err="1" smtClean="0"/>
              <a:t>clitellum</a:t>
            </a:r>
            <a:r>
              <a:rPr lang="nb-NO" dirty="0" smtClean="0"/>
              <a:t> som beveger seg fremover på dyret, tar med seg egne egg fra ledd 14 til fremmed sæd i ledd 9-10 </a:t>
            </a:r>
            <a:r>
              <a:rPr lang="nb-NO" dirty="0" smtClean="0">
                <a:sym typeface="Wingdings" panose="05000000000000000000" pitchFamily="2" charset="2"/>
              </a:rPr>
              <a:t> befruktning. Slim</a:t>
            </a:r>
            <a:r>
              <a:rPr lang="nb-NO" dirty="0" smtClean="0"/>
              <a:t>hylsteret fortsetter fremover og </a:t>
            </a:r>
            <a:r>
              <a:rPr lang="nb-NO" dirty="0" err="1" smtClean="0"/>
              <a:t>lbir</a:t>
            </a:r>
            <a:r>
              <a:rPr lang="nb-NO" dirty="0" smtClean="0"/>
              <a:t> en væskefylt kokong som gir et egnet miljø for befruktet/befruktede </a:t>
            </a:r>
            <a:r>
              <a:rPr lang="nb-NO" dirty="0" smtClean="0"/>
              <a:t>egg </a:t>
            </a:r>
            <a:r>
              <a:rPr lang="nb-NO" dirty="0" smtClean="0"/>
              <a:t>som klekkes </a:t>
            </a:r>
            <a:r>
              <a:rPr lang="nb-NO" dirty="0" smtClean="0"/>
              <a:t>etter et par uker.</a:t>
            </a:r>
            <a:endParaRPr lang="nb-NO" dirty="0"/>
          </a:p>
          <a:p>
            <a:endParaRPr lang="nb-NO" dirty="0"/>
          </a:p>
        </p:txBody>
      </p:sp>
      <p:pic>
        <p:nvPicPr>
          <p:cNvPr id="3074" name="Picture 2" descr="https://upload.wikimedia.org/wikipedia/commons/f/f6/Mating_earthworm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33600" r="1399" b="27200"/>
          <a:stretch/>
        </p:blipFill>
        <p:spPr bwMode="auto">
          <a:xfrm>
            <a:off x="0" y="4966528"/>
            <a:ext cx="12192000" cy="18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0372436" y="365125"/>
            <a:ext cx="1705264" cy="2866118"/>
            <a:chOff x="10372436" y="365125"/>
            <a:chExt cx="1705264" cy="2866118"/>
          </a:xfrm>
        </p:grpSpPr>
        <p:grpSp>
          <p:nvGrpSpPr>
            <p:cNvPr id="16" name="Gruppe 7"/>
            <p:cNvGrpSpPr/>
            <p:nvPr/>
          </p:nvGrpSpPr>
          <p:grpSpPr>
            <a:xfrm>
              <a:off x="10372436" y="365125"/>
              <a:ext cx="1705264" cy="2195058"/>
              <a:chOff x="10172700" y="365125"/>
              <a:chExt cx="1905000" cy="1589342"/>
            </a:xfrm>
          </p:grpSpPr>
          <p:sp>
            <p:nvSpPr>
              <p:cNvPr id="18" name="Slå sammen 8"/>
              <p:cNvSpPr/>
              <p:nvPr/>
            </p:nvSpPr>
            <p:spPr>
              <a:xfrm>
                <a:off x="10172700" y="365125"/>
                <a:ext cx="1905000" cy="604765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smtClean="0"/>
                  <a:t>Liv</a:t>
                </a:r>
                <a:endParaRPr lang="nb-NO" dirty="0"/>
              </a:p>
            </p:txBody>
          </p:sp>
          <p:sp>
            <p:nvSpPr>
              <p:cNvPr id="19" name="Slå sammen 9"/>
              <p:cNvSpPr/>
              <p:nvPr/>
            </p:nvSpPr>
            <p:spPr>
              <a:xfrm>
                <a:off x="10172700" y="851009"/>
                <a:ext cx="1905000" cy="604765"/>
              </a:xfrm>
              <a:prstGeom prst="flowChartMerg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nb-NO" dirty="0" smtClean="0"/>
                  <a:t>Domene</a:t>
                </a:r>
              </a:p>
              <a:p>
                <a:pPr algn="ctr"/>
                <a:r>
                  <a:rPr lang="nb-NO" sz="1400" dirty="0" smtClean="0"/>
                  <a:t>Eukaryoter</a:t>
                </a:r>
                <a:endParaRPr lang="nb-NO" sz="1400" dirty="0"/>
              </a:p>
            </p:txBody>
          </p:sp>
          <p:sp>
            <p:nvSpPr>
              <p:cNvPr id="20" name="Slå sammen 10"/>
              <p:cNvSpPr/>
              <p:nvPr/>
            </p:nvSpPr>
            <p:spPr>
              <a:xfrm>
                <a:off x="10172700" y="1349702"/>
                <a:ext cx="1905000" cy="604765"/>
              </a:xfrm>
              <a:prstGeom prst="flowChartMerg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smtClean="0"/>
                  <a:t>Rike</a:t>
                </a:r>
                <a:br>
                  <a:rPr lang="nb-NO" dirty="0" smtClean="0"/>
                </a:br>
                <a:r>
                  <a:rPr lang="nb-NO" sz="1400" dirty="0" smtClean="0"/>
                  <a:t>Dyr</a:t>
                </a:r>
                <a:endParaRPr lang="nb-NO" sz="1400" dirty="0"/>
              </a:p>
            </p:txBody>
          </p:sp>
        </p:grpSp>
        <p:sp>
          <p:nvSpPr>
            <p:cNvPr id="17" name="Slå sammen 10"/>
            <p:cNvSpPr/>
            <p:nvPr/>
          </p:nvSpPr>
          <p:spPr>
            <a:xfrm>
              <a:off x="10372436" y="2395995"/>
              <a:ext cx="1705264" cy="835248"/>
            </a:xfrm>
            <a:prstGeom prst="flowChartMerg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b-NO" dirty="0" smtClean="0"/>
                <a:t>Rekke</a:t>
              </a:r>
            </a:p>
            <a:p>
              <a:pPr algn="ctr"/>
              <a:r>
                <a:rPr lang="nb-NO" sz="1400" dirty="0" smtClean="0"/>
                <a:t>Leddormer</a:t>
              </a:r>
              <a:endParaRPr lang="nb-NO" sz="1400" dirty="0"/>
            </a:p>
          </p:txBody>
        </p:sp>
      </p:grpSp>
      <p:pic>
        <p:nvPicPr>
          <p:cNvPr id="11" name="Bil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6769" r="7198" b="40315"/>
          <a:stretch/>
        </p:blipFill>
        <p:spPr bwMode="auto">
          <a:xfrm>
            <a:off x="-1" y="4966528"/>
            <a:ext cx="5549131" cy="192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59343" b="8231"/>
          <a:stretch/>
        </p:blipFill>
        <p:spPr bwMode="auto">
          <a:xfrm>
            <a:off x="5549130" y="4966528"/>
            <a:ext cx="6642870" cy="192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7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911</Words>
  <Application>Microsoft Office PowerPoint</Application>
  <PresentationFormat>Widescreen</PresentationFormat>
  <Paragraphs>252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FORMERING HOS DYR</vt:lpstr>
      <vt:lpstr>KOMPETANSEMÅL</vt:lpstr>
      <vt:lpstr>TILPASNING MOT HABITAT</vt:lpstr>
      <vt:lpstr>EGG?</vt:lpstr>
      <vt:lpstr>«KVANTITET ELLER KVALITET»</vt:lpstr>
      <vt:lpstr>«KVANTITET ELLER KVALITET»</vt:lpstr>
      <vt:lpstr>«KVANTITET ELLER KVALITET»</vt:lpstr>
      <vt:lpstr>KRITIKK</vt:lpstr>
      <vt:lpstr>FORMERING HOS LEDDORMER EKSEMPEL: MEITEMARK</vt:lpstr>
      <vt:lpstr>FORMERING HOS INSEKTER</vt:lpstr>
      <vt:lpstr>FORMERING HOS BEINFISK</vt:lpstr>
      <vt:lpstr>PowerPoint Presentation</vt:lpstr>
      <vt:lpstr>FORMERING HOS AMFIBIER </vt:lpstr>
      <vt:lpstr>FORMERING HOS REPTILER OG FUGLER </vt:lpstr>
      <vt:lpstr>PowerPoint Presentation</vt:lpstr>
      <vt:lpstr>FORMERING HOS REPTILER OG FUGLER </vt:lpstr>
      <vt:lpstr>FORMERING HOS PATTEDYR</vt:lpstr>
      <vt:lpstr>FORMERING HOS PATTEDYR</vt:lpstr>
      <vt:lpstr>OVERSIKT FORMERING DYR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FORMERING HOS DYR</dc:title>
  <dc:creator>A T</dc:creator>
  <cp:lastModifiedBy>A T</cp:lastModifiedBy>
  <cp:revision>18</cp:revision>
  <dcterms:created xsi:type="dcterms:W3CDTF">2020-02-09T09:24:46Z</dcterms:created>
  <dcterms:modified xsi:type="dcterms:W3CDTF">2020-04-01T15:05:27Z</dcterms:modified>
</cp:coreProperties>
</file>